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6"/>
  </p:notesMasterIdLst>
  <p:sldIdLst>
    <p:sldId id="256" r:id="rId5"/>
    <p:sldId id="266" r:id="rId6"/>
    <p:sldId id="267" r:id="rId7"/>
    <p:sldId id="272" r:id="rId8"/>
    <p:sldId id="274" r:id="rId9"/>
    <p:sldId id="270" r:id="rId10"/>
    <p:sldId id="268" r:id="rId11"/>
    <p:sldId id="269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9C27A-E5E9-48E1-BFD0-D5A7ADD07BEC}" v="7" dt="2024-12-11T14:31:29.807"/>
    <p1510:client id="{543757AA-F6C5-4BC6-8268-3D3F08B7EF41}" v="2" dt="2024-12-11T16:20:52.771"/>
    <p1510:client id="{59909A03-AA70-4375-9576-52A706821605}" v="28" dt="2024-12-11T15:26:58.706"/>
    <p1510:client id="{D8F76935-0FF1-48CE-B3FE-05F7B892F130}" v="910" dt="2024-12-10T22:11:24.0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kins, Corey" userId="S::hankins@ibhe.org::b49eba99-2e86-47ae-a2cf-70c9217660c4" providerId="AD" clId="Web-{59909A03-AA70-4375-9576-52A706821605}"/>
    <pc:docChg chg="modSld">
      <pc:chgData name="Hankins, Corey" userId="S::hankins@ibhe.org::b49eba99-2e86-47ae-a2cf-70c9217660c4" providerId="AD" clId="Web-{59909A03-AA70-4375-9576-52A706821605}" dt="2024-12-11T15:26:58.706" v="27" actId="20577"/>
      <pc:docMkLst>
        <pc:docMk/>
      </pc:docMkLst>
      <pc:sldChg chg="modSp">
        <pc:chgData name="Hankins, Corey" userId="S::hankins@ibhe.org::b49eba99-2e86-47ae-a2cf-70c9217660c4" providerId="AD" clId="Web-{59909A03-AA70-4375-9576-52A706821605}" dt="2024-12-11T15:26:58.706" v="27" actId="20577"/>
        <pc:sldMkLst>
          <pc:docMk/>
          <pc:sldMk cId="261179240" sldId="267"/>
        </pc:sldMkLst>
        <pc:spChg chg="mod">
          <ac:chgData name="Hankins, Corey" userId="S::hankins@ibhe.org::b49eba99-2e86-47ae-a2cf-70c9217660c4" providerId="AD" clId="Web-{59909A03-AA70-4375-9576-52A706821605}" dt="2024-12-11T15:26:58.706" v="27" actId="20577"/>
          <ac:spMkLst>
            <pc:docMk/>
            <pc:sldMk cId="261179240" sldId="267"/>
            <ac:spMk id="3" creationId="{00000000-0000-0000-0000-000000000000}"/>
          </ac:spMkLst>
        </pc:spChg>
      </pc:sldChg>
    </pc:docChg>
  </pc:docChgLst>
  <pc:docChgLst>
    <pc:chgData name="Hankins, Corey" userId="b49eba99-2e86-47ae-a2cf-70c9217660c4" providerId="ADAL" clId="{543757AA-F6C5-4BC6-8268-3D3F08B7EF41}"/>
    <pc:docChg chg="modSld">
      <pc:chgData name="Hankins, Corey" userId="b49eba99-2e86-47ae-a2cf-70c9217660c4" providerId="ADAL" clId="{543757AA-F6C5-4BC6-8268-3D3F08B7EF41}" dt="2024-12-11T16:20:52.771" v="1" actId="1076"/>
      <pc:docMkLst>
        <pc:docMk/>
      </pc:docMkLst>
      <pc:sldChg chg="modSp mod">
        <pc:chgData name="Hankins, Corey" userId="b49eba99-2e86-47ae-a2cf-70c9217660c4" providerId="ADAL" clId="{543757AA-F6C5-4BC6-8268-3D3F08B7EF41}" dt="2024-12-11T16:20:52.771" v="1" actId="1076"/>
        <pc:sldMkLst>
          <pc:docMk/>
          <pc:sldMk cId="2386739207" sldId="270"/>
        </pc:sldMkLst>
        <pc:spChg chg="mod">
          <ac:chgData name="Hankins, Corey" userId="b49eba99-2e86-47ae-a2cf-70c9217660c4" providerId="ADAL" clId="{543757AA-F6C5-4BC6-8268-3D3F08B7EF41}" dt="2024-12-11T16:20:52.771" v="1" actId="1076"/>
          <ac:spMkLst>
            <pc:docMk/>
            <pc:sldMk cId="2386739207" sldId="270"/>
            <ac:spMk id="4" creationId="{F01FDDE0-A1F6-370A-B78E-31ABB4BE455E}"/>
          </ac:spMkLst>
        </pc:spChg>
      </pc:sldChg>
    </pc:docChg>
  </pc:docChgLst>
  <pc:docChgLst>
    <pc:chgData name="Hankins, Corey" userId="S::hankins@ibhe.org::b49eba99-2e86-47ae-a2cf-70c9217660c4" providerId="AD" clId="Web-{0209C27A-E5E9-48E1-BFD0-D5A7ADD07BEC}"/>
    <pc:docChg chg="modSld">
      <pc:chgData name="Hankins, Corey" userId="S::hankins@ibhe.org::b49eba99-2e86-47ae-a2cf-70c9217660c4" providerId="AD" clId="Web-{0209C27A-E5E9-48E1-BFD0-D5A7ADD07BEC}" dt="2024-12-11T14:31:27.963" v="5" actId="20577"/>
      <pc:docMkLst>
        <pc:docMk/>
      </pc:docMkLst>
      <pc:sldChg chg="modSp">
        <pc:chgData name="Hankins, Corey" userId="S::hankins@ibhe.org::b49eba99-2e86-47ae-a2cf-70c9217660c4" providerId="AD" clId="Web-{0209C27A-E5E9-48E1-BFD0-D5A7ADD07BEC}" dt="2024-12-11T14:31:27.963" v="5" actId="20577"/>
        <pc:sldMkLst>
          <pc:docMk/>
          <pc:sldMk cId="3910530234" sldId="256"/>
        </pc:sldMkLst>
        <pc:spChg chg="mod">
          <ac:chgData name="Hankins, Corey" userId="S::hankins@ibhe.org::b49eba99-2e86-47ae-a2cf-70c9217660c4" providerId="AD" clId="Web-{0209C27A-E5E9-48E1-BFD0-D5A7ADD07BEC}" dt="2024-12-11T14:31:27.963" v="5" actId="20577"/>
          <ac:spMkLst>
            <pc:docMk/>
            <pc:sldMk cId="3910530234" sldId="256"/>
            <ac:spMk id="3" creationId="{00000000-0000-0000-0000-000000000000}"/>
          </ac:spMkLst>
        </pc:spChg>
      </pc:sldChg>
    </pc:docChg>
  </pc:docChgLst>
  <pc:docChgLst>
    <pc:chgData name="Benavente, Karen" userId="1567ddaa-784b-4720-936d-240410464c2a" providerId="ADAL" clId="{536C8171-2EAD-4256-BD42-2D08013BC13E}"/>
    <pc:docChg chg="modSld">
      <pc:chgData name="Benavente, Karen" userId="1567ddaa-784b-4720-936d-240410464c2a" providerId="ADAL" clId="{536C8171-2EAD-4256-BD42-2D08013BC13E}" dt="2024-12-11T13:20:45.370" v="0" actId="20577"/>
      <pc:docMkLst>
        <pc:docMk/>
      </pc:docMkLst>
      <pc:sldChg chg="modSp mod">
        <pc:chgData name="Benavente, Karen" userId="1567ddaa-784b-4720-936d-240410464c2a" providerId="ADAL" clId="{536C8171-2EAD-4256-BD42-2D08013BC13E}" dt="2024-12-11T13:20:45.370" v="0" actId="20577"/>
        <pc:sldMkLst>
          <pc:docMk/>
          <pc:sldMk cId="2916466040" sldId="272"/>
        </pc:sldMkLst>
        <pc:spChg chg="mod">
          <ac:chgData name="Benavente, Karen" userId="1567ddaa-784b-4720-936d-240410464c2a" providerId="ADAL" clId="{536C8171-2EAD-4256-BD42-2D08013BC13E}" dt="2024-12-11T13:20:45.370" v="0" actId="20577"/>
          <ac:spMkLst>
            <pc:docMk/>
            <pc:sldMk cId="2916466040" sldId="272"/>
            <ac:spMk id="4" creationId="{DC87E73D-4EF9-F30D-55E6-D39518DC0B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D350F-7547-40F0-81DD-B24AB716D29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E61F6-3652-426C-A43E-505EC45D3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7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E61F6-3652-426C-A43E-505EC45D3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8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bhe.org/assets/files/iheis/2024/IBHE%20Guidance%20on%20Sharing%20FAFSA%20and%20Financial%20Aid%20Data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ga.gov/legislation/publicacts/fulltext.asp?Name=103-0414&amp;GA=10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:p14="http://schemas.microsoft.com/office/powerpoint/2010/main" xmlns:a16="http://schemas.microsoft.com/office/drawing/2014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>
            <a:normAutofit/>
          </a:bodyPr>
          <a:lstStyle/>
          <a:p>
            <a:pPr algn="ctr"/>
            <a:r>
              <a:rPr lang="en-US" sz="4100">
                <a:solidFill>
                  <a:srgbClr val="FFFFFF"/>
                </a:solidFill>
              </a:rPr>
              <a:t>Illinois Higher Education Information System	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 Annual IHEIS Webinar</a:t>
            </a:r>
          </a:p>
          <a:p>
            <a:pPr algn="ctr"/>
            <a:r>
              <a:rPr lang="en-US">
                <a:solidFill>
                  <a:schemeClr val="bg2"/>
                </a:solidFill>
              </a:rPr>
              <a:t>December 11, 2024</a:t>
            </a:r>
          </a:p>
        </p:txBody>
      </p:sp>
    </p:spTree>
    <p:extLst>
      <p:ext uri="{BB962C8B-B14F-4D97-AF65-F5344CB8AC3E}">
        <p14:creationId xmlns:p14="http://schemas.microsoft.com/office/powerpoint/2010/main" val="3910530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CDB9AD-F6F5-0C04-7705-BBEAC4FB6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A91B3EA4-2DB2-FA80-5BF1-9C8F3C9B35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CEE21311-21F6-2155-720A-DE146487D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1FEBABCD-D9F7-627B-E132-644E5F948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A043801-E56E-8565-B04C-F69452316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1D45875-55F6-AB26-8ABC-8D25F77A5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B62C8974-E022-8522-71D2-36E414F7D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D1165C5-9231-A801-2EC4-2EAE7CC895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02E2C27-29FC-10BE-766B-7800FADE4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DE94F6A9-C17E-8A36-7F3C-D5BBB956A8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C6DDD42-6479-C96A-F5F4-CE36F7D10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8C7E82-7DC9-AA5E-D59C-2D764A978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351F7422-5922-EF4D-C515-2BD187F3E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C840B37-001E-CE83-A76C-85B2B8151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E5B4CA41-552C-8572-4B3B-15D54E4EF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FEB4E4C-3E43-448C-6AAD-0FC302720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24DFDA25-EC0D-C363-5501-804C7C137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C8B7A72-879B-343C-AA3B-4BD153514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B126019-7B43-16C9-5199-6EF3E7E81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BDCF5C03-11E2-5F20-6119-9B89F518C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A04A8BD-5B47-51AF-88C5-7A6FF4307A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923546E-C9BA-7A77-C392-88E12C72A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8F8782E4-E18A-9CB4-D471-DB287D4233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A0514808-407B-B5BA-3B20-82F23DAED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0F99E221-C3EA-C200-EDA3-FB340A524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1B04CB32-7931-ED07-83A3-7F1421119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6C68E7F9-A827-69CB-3003-1FAE1C6185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C7DD5B4E-7CB0-AB05-150C-CD7EA88FB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5263EEB0-8185-BF41-42C8-A2BC56FD8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E9FA151B-867B-7948-6C9A-4D27D7081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164731-9395-55CB-F1AB-21291F3EC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Data Quality Dashboard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0D1FAF8D-20FA-8350-91EB-AA3A55EDC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7A62CFF-6F80-D61E-A521-FB28869501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9860" y="1537197"/>
            <a:ext cx="7281892" cy="400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286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4D9359-ADFB-5B5C-80C0-AAFAEDBA8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884DB30B-1969-EA7C-F214-3D3B5CC0C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6D6E87FA-2F60-D216-00EA-1CAD7B12CC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7B8A9215-F22C-A8E6-0D84-001E66D16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ADF49086-203D-1987-FD8D-8606EA3417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399A60E-2F7C-3FBE-BF96-711D0C40C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8B6D50E-0395-B4F9-C8B2-6A5EEE79E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E8FE2A2-7F0E-314D-998F-D1D8FBA8F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A26BECD9-063F-F011-FCC6-DBFED611D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51B6B94-1B2E-F697-0CB4-1CB1A028B7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646DCD4D-8A68-EFC8-CE3F-8E4EB9E55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302D691-9969-87D8-6826-D42E5CE2E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3003CB69-1CF1-05D8-C6A1-F4AD53B56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F58D0BB9-BCE5-20E8-77E1-998368E67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845F2A17-E33B-37AC-FC74-1B4900AA4F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8B61378-0C07-A31F-DBFD-6052BAA70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8D8BF0E-CE04-F8B1-1FD8-FB15D1CA1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2894FDF2-2ED6-CB9D-5B19-598F11D668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7DDF3AA9-BEDB-1D8F-FC4F-96A1D2BEF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15A693E6-D957-358B-C223-859FFACB3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EDE6B1D2-31E4-AAB8-19F1-0F7A52C28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0317C6D-BFC4-E5A7-6853-C573140CB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761F049-F2C5-6F07-142F-5E8F96435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6E4A4D35-A236-759A-EDC9-5CF1219B8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5A00E243-1901-F237-458F-3B9F937AA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07E33AE-FE58-8ABF-EA95-0EF65C5571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53A60F67-9C0B-DF51-C084-F4BA67EC3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36CD2632-7BF5-DE93-B63E-59D04DC19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4EA51CC0-8482-0280-5662-32A7676A1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4CBA13E3-F30A-8A39-C86B-62A11582A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2A36A3E-78BE-2AF8-33BB-4A43DD489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Data Quality Dashboard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3870C87C-55FB-8699-3AF4-CAFE5B784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B3F760F-2767-7789-1744-DC89731AB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5112" y="1756708"/>
            <a:ext cx="7113051" cy="3666192"/>
          </a:xfrm>
        </p:spPr>
      </p:pic>
    </p:spTree>
    <p:extLst>
      <p:ext uri="{BB962C8B-B14F-4D97-AF65-F5344CB8AC3E}">
        <p14:creationId xmlns:p14="http://schemas.microsoft.com/office/powerpoint/2010/main" val="73525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IHEIS Collection Schedule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54EA9E-0930-4C58-BF7A-5E85DE5AE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486414"/>
              </p:ext>
            </p:extLst>
          </p:nvPr>
        </p:nvGraphicFramePr>
        <p:xfrm>
          <a:off x="5028309" y="406654"/>
          <a:ext cx="6847807" cy="5883404"/>
        </p:xfrm>
        <a:graphic>
          <a:graphicData uri="http://schemas.openxmlformats.org/drawingml/2006/table">
            <a:tbl>
              <a:tblPr/>
              <a:tblGrid>
                <a:gridCol w="2539075">
                  <a:extLst>
                    <a:ext uri="{9D8B030D-6E8A-4147-A177-3AD203B41FA5}">
                      <a16:colId xmlns:a16="http://schemas.microsoft.com/office/drawing/2014/main" val="2253282412"/>
                    </a:ext>
                  </a:extLst>
                </a:gridCol>
                <a:gridCol w="2154366">
                  <a:extLst>
                    <a:ext uri="{9D8B030D-6E8A-4147-A177-3AD203B41FA5}">
                      <a16:colId xmlns:a16="http://schemas.microsoft.com/office/drawing/2014/main" val="376396260"/>
                    </a:ext>
                  </a:extLst>
                </a:gridCol>
                <a:gridCol w="2154366">
                  <a:extLst>
                    <a:ext uri="{9D8B030D-6E8A-4147-A177-3AD203B41FA5}">
                      <a16:colId xmlns:a16="http://schemas.microsoft.com/office/drawing/2014/main" val="2107389071"/>
                    </a:ext>
                  </a:extLst>
                </a:gridCol>
              </a:tblGrid>
              <a:tr h="270432">
                <a:tc gridSpan="3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2024-2025 Illinois Higher Education Information System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31A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12202"/>
                  </a:ext>
                </a:extLst>
              </a:tr>
              <a:tr h="50086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Data Collection</a:t>
                      </a: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Open Date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Close Date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252221"/>
                  </a:ext>
                </a:extLst>
              </a:tr>
              <a:tr h="89107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Fall Enrollment </a:t>
                      </a:r>
                    </a:p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Survey Pt I</a:t>
                      </a: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September 6, 2024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October 4, 2024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626025"/>
                  </a:ext>
                </a:extLst>
              </a:tr>
              <a:tr h="88134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Fall Enrollment AY 2024-2025</a:t>
                      </a: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February 3, 2025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March 21, 2025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540560"/>
                  </a:ext>
                </a:extLst>
              </a:tr>
              <a:tr h="50086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Spring Enrollment </a:t>
                      </a:r>
                      <a:r>
                        <a:rPr lang="en-US" sz="1800" b="0" i="0" u="none" strike="noStrike" noProof="0">
                          <a:solidFill>
                            <a:srgbClr val="FFFFFF"/>
                          </a:solidFill>
                          <a:effectLst/>
                          <a:latin typeface="Tw Cen MT"/>
                        </a:rPr>
                        <a:t>AY 2024-2025 </a:t>
                      </a:r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(include Winter Term if on Trimesters or Quarters)</a:t>
                      </a:r>
                      <a:endParaRPr lang="en-US" sz="1800" b="0" i="0" u="none" strike="noStrike" noProof="0">
                        <a:effectLst/>
                        <a:latin typeface="Tw Cen MT"/>
                      </a:endParaRP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May 12, 2025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August 22, 2025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549287"/>
                  </a:ext>
                </a:extLst>
              </a:tr>
              <a:tr h="73128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Summer Enrollment </a:t>
                      </a:r>
                      <a:r>
                        <a:rPr lang="en-US" sz="1800" b="0" i="0" u="none" strike="noStrike" noProof="0">
                          <a:solidFill>
                            <a:srgbClr val="FFFFFF"/>
                          </a:solidFill>
                          <a:effectLst/>
                          <a:latin typeface="Tw Cen MT"/>
                        </a:rPr>
                        <a:t>AY 2024-2025</a:t>
                      </a:r>
                      <a:endParaRPr lang="en-US" sz="1800" b="0" i="0" u="none" strike="noStrike" noProof="0">
                        <a:effectLst/>
                        <a:latin typeface="Tw Cen MT"/>
                      </a:endParaRP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July 7, 2025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October 3, 2025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95964"/>
                  </a:ext>
                </a:extLst>
              </a:tr>
              <a:tr h="142256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Graduation FY (July 1, 2024-June 30, 2025)</a:t>
                      </a:r>
                    </a:p>
                  </a:txBody>
                  <a:tcPr marL="232833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Monday, July 7, 2025</a:t>
                      </a:r>
                    </a:p>
                  </a:txBody>
                  <a:tcPr marL="21167" marR="21167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>
                          <a:solidFill>
                            <a:srgbClr val="FFFFFF"/>
                          </a:solidFill>
                          <a:effectLst/>
                        </a:rPr>
                        <a:t>Friday, October 3, 2025</a:t>
                      </a:r>
                    </a:p>
                  </a:txBody>
                  <a:tcPr marL="21167" marR="190500" marT="21167" marB="211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7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6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PARENT EDUCATION Information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7" y="763481"/>
            <a:ext cx="5831944" cy="5457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800">
                <a:solidFill>
                  <a:srgbClr val="FFFFFF"/>
                </a:solidFill>
              </a:rPr>
              <a:t>Existing IHEIS Definition: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>
                <a:solidFill>
                  <a:srgbClr val="FFFFFF"/>
                </a:solidFill>
              </a:rPr>
              <a:t>EducationalLevelParent1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>
                <a:solidFill>
                  <a:srgbClr val="FFFFFF"/>
                </a:solidFill>
              </a:rPr>
              <a:t>1 = Middle School</a:t>
            </a:r>
            <a:br>
              <a:rPr lang="en-US" sz="1800"/>
            </a:br>
            <a:r>
              <a:rPr lang="en-US" sz="1800">
                <a:solidFill>
                  <a:srgbClr val="FFFFFF"/>
                </a:solidFill>
              </a:rPr>
              <a:t>2 = High School</a:t>
            </a:r>
            <a:br>
              <a:rPr lang="en-US" sz="1800"/>
            </a:br>
            <a:r>
              <a:rPr lang="en-US" sz="1800">
                <a:solidFill>
                  <a:srgbClr val="FFFFFF"/>
                </a:solidFill>
              </a:rPr>
              <a:t>3 = College and beyond</a:t>
            </a:r>
            <a:br>
              <a:rPr lang="en-US" sz="1800"/>
            </a:br>
            <a:r>
              <a:rPr lang="en-US" sz="1800">
                <a:solidFill>
                  <a:srgbClr val="FFFFFF"/>
                </a:solidFill>
              </a:rPr>
              <a:t>4 = Unknown</a:t>
            </a:r>
            <a:br>
              <a:rPr lang="en-US" sz="1800"/>
            </a:br>
            <a:r>
              <a:rPr lang="en-US" sz="1800">
                <a:solidFill>
                  <a:srgbClr val="FFFFFF"/>
                </a:solidFill>
              </a:rPr>
              <a:t>Missing = blank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en-US" sz="1800"/>
            </a:br>
            <a:r>
              <a:rPr lang="en-US" sz="1800">
                <a:solidFill>
                  <a:srgbClr val="FFFFFF"/>
                </a:solidFill>
              </a:rPr>
              <a:t>The response to the FAFSA question regarding the highest level of education completed by parent 1. </a:t>
            </a:r>
            <a:r>
              <a:rPr lang="en-US"/>
              <a:t>	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endParaRPr lang="en-US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6117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EAD5B4-7038-DBCB-7DC3-3DA82E6F5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6368D14-1B3D-4622-7A22-C4D99D76D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AF057CA7-2B43-3720-AB80-41765BE24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F4B4068-C91E-81BA-558F-FDD7A8AAE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59E873F-41E1-02E9-E242-0A4CFFDCC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ABC64A3-EA22-B7C0-0DCF-478A685A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9D1A8BD-B70D-17FF-B180-36788291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7F89F93-14CF-934D-EF30-53BACE3EC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8E5D116-5795-D55D-BF43-C6B640AAA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15CA2D6-930B-ECEC-9958-5BD611A23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C325766B-3156-77CC-EFF3-45CB22CEC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A003A85-7F16-3E39-7536-3853093DA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7FA8231-778E-00FA-394B-2BB4ABFC1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856653-B039-FE08-AD5C-0AFAA95C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14AE4F4D-0791-D1E1-F22E-3B57FFCA04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3EC1788-36D7-B5CD-37AE-A30FA4DAA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C2BFFDE0-D5A0-3AB0-9894-628B6277F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67EFE37-25CC-6E64-4A47-CEE57E1C1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990B80E-A91F-862E-2425-4104D5379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BD0D36F1-2DAF-C951-78E5-EDF1C19AF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137E0329-63D0-3CB8-21D5-AE4163B18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D86B1AF0-BAB1-D1DA-D35B-C306CCA9F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5F98CFB9-90C7-9336-65CF-E648F7F7E9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E49BE8CD-69D9-DD76-95BF-61FA74ABFC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491220A4-8101-EC54-A84C-69AE19893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11BB46-4ACF-7788-B542-CE57400EE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B52F87B-CB4F-DD46-2421-0BBF9CA9CE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2A15C7F9-4326-675D-CF38-1A9989A19F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541F3A5B-6E63-AFA5-30B9-A94373CB5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FA6FFDB9-AE37-6FFD-F637-9671123FA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EC027E9-D74A-F057-2841-AA4A408DB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PARENT EDUCATION Information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3B26B2DF-7494-74AF-40BA-B75E55A70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91269-E470-3837-4A82-FA7A8B3C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5467" y="763481"/>
            <a:ext cx="5831944" cy="545793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/>
              <a:t>	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endParaRPr lang="en-US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  <a:p>
            <a:pPr marL="0" indent="0">
              <a:lnSpc>
                <a:spcPct val="110000"/>
              </a:lnSpc>
              <a:buNone/>
            </a:pPr>
            <a:r>
              <a:rPr lang="en-US" sz="1700"/>
              <a:t>IBHE Guidance on Sharing/Using Information </a:t>
            </a:r>
            <a:r>
              <a:rPr lang="en-US" sz="1700" err="1"/>
              <a:t>Colelcted</a:t>
            </a:r>
            <a:r>
              <a:rPr lang="en-US" sz="1700"/>
              <a:t> via FAFSA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700">
                <a:hlinkClick r:id="rId2"/>
              </a:rPr>
              <a:t>https://www.ibhe.org/assets/files/iheis/2024/IBHE%20Guidance%20on%20Sharing%20FAFSA%20and%20Financial%20Aid%20Data.docx</a:t>
            </a:r>
            <a:endParaRPr lang="en-US" sz="1700"/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17651E42-15B7-73E5-A765-EFD98B81A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309" y="3251339"/>
            <a:ext cx="7032089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87E73D-4EF9-F30D-55E6-D39518DC0BDE}"/>
              </a:ext>
            </a:extLst>
          </p:cNvPr>
          <p:cNvSpPr txBox="1"/>
          <p:nvPr/>
        </p:nvSpPr>
        <p:spPr>
          <a:xfrm>
            <a:off x="4959886" y="998538"/>
            <a:ext cx="66431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New FAFSA Question 15 Responses:</a:t>
            </a:r>
          </a:p>
          <a:p>
            <a:r>
              <a:rPr lang="en-US"/>
              <a:t>	1-Neither parent attended college</a:t>
            </a:r>
          </a:p>
          <a:p>
            <a:r>
              <a:rPr lang="en-US"/>
              <a:t>	2-One or both parents attended college, but neither parent 	completed college</a:t>
            </a:r>
          </a:p>
          <a:p>
            <a:r>
              <a:rPr lang="en-US"/>
              <a:t>	3-One or both parents completed college</a:t>
            </a:r>
          </a:p>
          <a:p>
            <a:r>
              <a:rPr lang="en-US"/>
              <a:t>	4-Unknown</a:t>
            </a:r>
          </a:p>
        </p:txBody>
      </p:sp>
    </p:spTree>
    <p:extLst>
      <p:ext uri="{BB962C8B-B14F-4D97-AF65-F5344CB8AC3E}">
        <p14:creationId xmlns:p14="http://schemas.microsoft.com/office/powerpoint/2010/main" val="291646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E9EEFF-3225-B0B1-F884-C5DA4A8F5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5EF8C0B5-49F2-96BD-283A-468D533D1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955E95AB-953F-4203-9DA2-682977D18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48D56261-AFF9-831B-DDA5-3AE9F64DB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10E4B1E-8818-0408-D9CF-5D871795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24E42397-8431-E442-C7DC-DF6C7989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60517162-F1FF-B334-A041-DF35DE08A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9F21F82-D5A0-B6FC-4343-67A8CF70B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B690C95-1A17-7E33-BEC8-15563975F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58F2080-412C-8A55-10DB-548ED2B40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031AB22-0834-C51D-7B38-997D45936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D681CD2C-0200-A0B7-203F-D8D65FA73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29EF271-7BB6-558B-A2C6-39D1CD386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FF1C254-81D2-6045-C5BF-BB9A6E98D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C8E16BC8-F4B6-07B5-4A66-79C287607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2B45140-4904-1306-970C-460830B313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D87C2A24-18E4-5020-D709-90511A5BE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B6DE26DB-F7EC-342C-7882-222354888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2E82E316-CAE3-E40D-997E-708F3C0AD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C62CA2E5-7868-F18B-455C-E56E9A134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4F7F6F7-A056-8F29-9989-C1B3D161A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C7CB4CD5-B8D9-376C-F853-FEF723B5F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FD17D724-17B7-EF8D-0393-1A06C54AC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B214FB5-ED36-C2B2-C71F-3C6CA2315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8D0054E2-C4E8-C586-06EA-E61ED0591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670D14B-DAA3-0D69-1E9A-B5C1E205A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6F92EAF3-E0B6-4E36-53C6-9DE784893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686628DD-FED1-AEC6-69BC-BDBCFD59C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6C049BB7-0627-9EEE-995D-05053BADF7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765D75EE-8DB8-6EF1-6A4F-2CE377962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C7EA1B-40FC-D5D6-A6EB-5443BE903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Parent Student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F0DABB94-303E-7591-4C79-23CE90910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E2474-D806-5B2F-7913-39C5DAE2E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5467" y="763481"/>
            <a:ext cx="5831944" cy="5457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/>
              <a:t>	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/>
              <a:t>FAFSA Question 5/IHEIS Parent Student Column 102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700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E57C484C-B8B6-05A1-800F-B878B01B8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467" y="2485178"/>
            <a:ext cx="6500813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45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MIDDLE Eastern/north </a:t>
            </a:r>
            <a:r>
              <a:rPr lang="en-US" sz="2800" err="1"/>
              <a:t>african</a:t>
            </a:r>
            <a:endParaRPr lang="en-US" sz="2800"/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7" y="763481"/>
            <a:ext cx="5831944" cy="5457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endParaRPr lang="en-US"/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endParaRPr lang="en-US"/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endParaRPr lang="en-US"/>
          </a:p>
          <a:p>
            <a:pPr>
              <a:lnSpc>
                <a:spcPct val="110000"/>
              </a:lnSpc>
            </a:pPr>
            <a:endParaRPr lang="en-US" sz="17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1FDDE0-A1F6-370A-B78E-31ABB4BE455E}"/>
              </a:ext>
            </a:extLst>
          </p:cNvPr>
          <p:cNvSpPr txBox="1"/>
          <p:nvPr/>
        </p:nvSpPr>
        <p:spPr>
          <a:xfrm>
            <a:off x="5275926" y="1043444"/>
            <a:ext cx="58970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Public Act 103-0414</a:t>
            </a:r>
          </a:p>
          <a:p>
            <a:r>
              <a:rPr lang="en-US">
                <a:hlinkClick r:id="rId2"/>
              </a:rPr>
              <a:t>Illinois General Assembly - Full Text of Public Act 103-0414</a:t>
            </a:r>
            <a:endParaRPr lang="en-US"/>
          </a:p>
          <a:p>
            <a:endParaRPr lang="en-US"/>
          </a:p>
          <a:p>
            <a:r>
              <a:rPr lang="en-US"/>
              <a:t>Adds Middle Eastern/North African as a standalone race/ethnicity category 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673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Gender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7" y="593271"/>
            <a:ext cx="5831944" cy="5628141"/>
          </a:xfrm>
        </p:spPr>
        <p:txBody>
          <a:bodyPr>
            <a:normAutofit/>
          </a:bodyPr>
          <a:lstStyle/>
          <a:p>
            <a:pPr marL="0" defTabSz="457200">
              <a:spcBef>
                <a:spcPts val="0"/>
              </a:spcBef>
            </a:pPr>
            <a:r>
              <a:rPr lang="en-US" sz="1800"/>
              <a:t>Change fully implemented last year</a:t>
            </a:r>
          </a:p>
          <a:p>
            <a:pPr marL="0" lvl="1" defTabSz="457200">
              <a:spcBef>
                <a:spcPts val="0"/>
              </a:spcBef>
            </a:pPr>
            <a:r>
              <a:rPr lang="en-US" sz="1800"/>
              <a:t>Gender of the student      </a:t>
            </a:r>
            <a:br>
              <a:rPr lang="en-US" sz="1800"/>
            </a:br>
            <a:r>
              <a:rPr lang="en-US" sz="1800"/>
              <a:t>	M = Male                              </a:t>
            </a:r>
            <a:br>
              <a:rPr lang="en-US" sz="1800"/>
            </a:br>
            <a:r>
              <a:rPr lang="en-US" sz="1800"/>
              <a:t>	F = Female </a:t>
            </a:r>
            <a:br>
              <a:rPr lang="en-US" sz="1800"/>
            </a:br>
            <a:r>
              <a:rPr lang="en-US" sz="1800"/>
              <a:t>	N = Unknown/Another Gender</a:t>
            </a:r>
            <a:br>
              <a:rPr lang="en-US" sz="1800"/>
            </a:br>
            <a:endParaRPr lang="en-US" sz="1800"/>
          </a:p>
          <a:p>
            <a:pPr marL="0" defTabSz="457200">
              <a:spcBef>
                <a:spcPts val="0"/>
              </a:spcBef>
            </a:pPr>
            <a:r>
              <a:rPr lang="en-US" sz="1800"/>
              <a:t>IPEDS is implementing this change 2023-2024.</a:t>
            </a:r>
          </a:p>
          <a:p>
            <a:pPr marL="0" defTabSz="457200"/>
            <a:r>
              <a:rPr lang="en-US" sz="1800"/>
              <a:t>Gender Unknown or Another Gender than Provided</a:t>
            </a:r>
          </a:p>
          <a:p>
            <a:pPr marL="0" defTabSz="457200"/>
            <a:r>
              <a:rPr lang="en-US" sz="1800"/>
              <a:t> Categories </a:t>
            </a:r>
            <a:br>
              <a:rPr lang="en-US" sz="1800"/>
            </a:br>
            <a:r>
              <a:rPr lang="en-US" sz="1800"/>
              <a:t>The 'gender unknown' category is to report students for whom the institution does not know a gender.</a:t>
            </a:r>
          </a:p>
          <a:p>
            <a:pPr marL="0" defTabSz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/>
              <a:t>Institutions should not ask students who do not select a binary gender to allocate themselves to a binary gender category.</a:t>
            </a:r>
          </a:p>
          <a:p>
            <a:pPr marL="457200" lvl="1">
              <a:spcBef>
                <a:spcPts val="0"/>
              </a:spcBef>
            </a:pP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218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Data Quality Dashboard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467" y="593271"/>
            <a:ext cx="5831944" cy="5628141"/>
          </a:xfrm>
        </p:spPr>
        <p:txBody>
          <a:bodyPr>
            <a:normAutofit/>
          </a:bodyPr>
          <a:lstStyle/>
          <a:p>
            <a:pPr marL="0" lvl="1" defTabSz="457200">
              <a:spcBef>
                <a:spcPts val="0"/>
              </a:spcBef>
            </a:pPr>
            <a:r>
              <a:rPr lang="en-US" sz="1800"/>
              <a:t>DQD improved so that it is more useful to users.</a:t>
            </a:r>
          </a:p>
          <a:p>
            <a:pPr marL="457200" lvl="3" defTabSz="457200">
              <a:spcBef>
                <a:spcPts val="0"/>
              </a:spcBef>
            </a:pPr>
            <a:r>
              <a:rPr lang="en-US"/>
              <a:t>Comparison to data from the previous year</a:t>
            </a:r>
          </a:p>
          <a:p>
            <a:pPr marL="457200" lvl="3" defTabSz="457200">
              <a:spcBef>
                <a:spcPts val="0"/>
              </a:spcBef>
            </a:pPr>
            <a:r>
              <a:rPr lang="en-US"/>
              <a:t>Delta of +/-20% or more will trigger User to verify.</a:t>
            </a:r>
          </a:p>
          <a:p>
            <a:pPr marL="914400" lvl="2">
              <a:spcBef>
                <a:spcPts val="0"/>
              </a:spcBef>
            </a:pPr>
            <a:endParaRPr lang="en-US" sz="1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Enrollment Audits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7D50E1-6E59-9D3C-A80A-754262A87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221" y="2142215"/>
            <a:ext cx="6382641" cy="419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99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C87449-70F4-D7E6-8742-37D781194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AC958E86-A285-110F-34DB-5F50F57C4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296AA4ED-23FE-8AC2-9514-143D5740F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729AF5A7-5013-42DE-DA4F-59CC8C8D9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0B9E46B-D14E-9926-21A8-C38AB0B9F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DFF0673-0D17-7A8B-82F0-2025AFCD14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6257AC2-5E61-0237-8FEA-6E1864216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F512D469-77D5-2EC2-07EE-95130271F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B5EB315-E545-6E3F-3C9A-A048110B65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FE6B15D-5E3D-EB87-DDAE-D6E37D9CAD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470889D-E421-0EBC-F6B5-2355744E0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D0AFE1F-0FB6-7A84-224E-6D35AA848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C144CC6-2567-C38E-5BFD-3D5BC3E22E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0CE5DFA-EBF5-F4AD-CFC5-619761D19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C938C5C6-9103-7489-681C-850B759D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95520861-F752-C649-3C0B-3342D11CC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C38C898-FC2D-BC9B-E966-1C2A6D0D7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47AA6F5D-EA4A-1893-ACED-30B319B32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6E9B7ED-FAC2-4D11-CDDB-3539F68CE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14C3B679-72A0-AD12-AE23-5BAE083BD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CC970A0-DCF4-CF04-09F9-220914E2B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C3892EA-692D-CC10-FFD6-60002A049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9CC0B041-7321-3B2D-05FA-9814A1B7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61B66BD7-A410-E4F4-A33E-5B4523998A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151AA5CC-1D55-F47D-C508-6EAD6ABB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99BD32CC-01D7-BFBB-630E-8DC8CD13B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3E39A545-343A-096D-8F42-CF0E7DA46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F4C6943C-3AFA-72A5-7135-856FF86035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9C06569C-49EC-21BD-E876-4046C398B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55C7116A-B60C-262D-7D86-3FA4751A7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F69DA71-062B-D6A6-C5A6-BE37EB373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en-US" sz="2800"/>
              <a:t>Data Quality Dashboard</a:t>
            </a:r>
          </a:p>
        </p:txBody>
      </p:sp>
      <p:sp useBgFill="1">
        <p:nvSpPr>
          <p:cNvPr id="55" name="Round Diagonal Corner Rectangle 7">
            <a:extLst>
              <a:ext uri="{FF2B5EF4-FFF2-40B4-BE49-F238E27FC236}">
                <a16:creationId xmlns:a16="http://schemas.microsoft.com/office/drawing/2014/main" id="{26B11798-F7DA-1E83-00A7-7079D8855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084" y="0"/>
            <a:ext cx="7566916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F16C-8BD0-C001-5A33-EE5139582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5467" y="593271"/>
            <a:ext cx="5831944" cy="5628141"/>
          </a:xfrm>
        </p:spPr>
        <p:txBody>
          <a:bodyPr>
            <a:normAutofit/>
          </a:bodyPr>
          <a:lstStyle/>
          <a:p>
            <a:pPr marL="0" lvl="1" defTabSz="457200">
              <a:spcBef>
                <a:spcPts val="0"/>
              </a:spcBef>
            </a:pPr>
            <a:r>
              <a:rPr lang="en-US" sz="1800"/>
              <a:t>DQD improved so that it is more useful to users.</a:t>
            </a:r>
          </a:p>
          <a:p>
            <a:pPr marL="457200" lvl="3" defTabSz="457200">
              <a:spcBef>
                <a:spcPts val="0"/>
              </a:spcBef>
            </a:pPr>
            <a:r>
              <a:rPr lang="en-US"/>
              <a:t>Comparison to data from the previous year</a:t>
            </a:r>
          </a:p>
          <a:p>
            <a:pPr marL="457200" lvl="3" defTabSz="457200">
              <a:spcBef>
                <a:spcPts val="0"/>
              </a:spcBef>
            </a:pPr>
            <a:r>
              <a:rPr lang="en-US"/>
              <a:t>Delta of +/-20% or more will trigger User to verify.</a:t>
            </a:r>
          </a:p>
          <a:p>
            <a:pPr marL="914400" lvl="2">
              <a:spcBef>
                <a:spcPts val="0"/>
              </a:spcBef>
            </a:pPr>
            <a:endParaRPr lang="en-US" sz="1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Graduation Audits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446CC-28DF-C75C-DEB0-DEA4850DE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5467" y="2176463"/>
            <a:ext cx="6039693" cy="256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325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7A4BAF99C7644582E87235551C1362" ma:contentTypeVersion="10" ma:contentTypeDescription="Create a new document." ma:contentTypeScope="" ma:versionID="35a4930925534115585a886405047254">
  <xsd:schema xmlns:xsd="http://www.w3.org/2001/XMLSchema" xmlns:xs="http://www.w3.org/2001/XMLSchema" xmlns:p="http://schemas.microsoft.com/office/2006/metadata/properties" xmlns:ns2="b10f5cc3-5549-4c51-b4a1-4902a7f8b64e" xmlns:ns3="249547f2-03de-4fd8-b546-b77a065a03e4" targetNamespace="http://schemas.microsoft.com/office/2006/metadata/properties" ma:root="true" ma:fieldsID="4f9e8ffe2058e6173b8aca9813adf851" ns2:_="" ns3:_="">
    <xsd:import namespace="b10f5cc3-5549-4c51-b4a1-4902a7f8b64e"/>
    <xsd:import namespace="249547f2-03de-4fd8-b546-b77a065a03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0f5cc3-5549-4c51-b4a1-4902a7f8b6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547f2-03de-4fd8-b546-b77a065a03e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9547f2-03de-4fd8-b546-b77a065a03e4">
      <UserInfo>
        <DisplayName>Hankins, Corey</DisplayName>
        <AccountId>12</AccountId>
        <AccountType/>
      </UserInfo>
      <UserInfo>
        <DisplayName>Lichtenberger, Eric</DisplayName>
        <AccountId>13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E2D08B8-00E2-487E-AB97-E3FDAE3EE0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0A72DB-9AF5-47F8-925D-C4E0B830B3D1}"/>
</file>

<file path=customXml/itemProps3.xml><?xml version="1.0" encoding="utf-8"?>
<ds:datastoreItem xmlns:ds="http://schemas.openxmlformats.org/officeDocument/2006/customXml" ds:itemID="{7602550D-7A33-4096-BF1D-1091A018126B}">
  <ds:schemaRefs>
    <ds:schemaRef ds:uri="249547f2-03de-4fd8-b546-b77a065a03e4"/>
    <ds:schemaRef ds:uri="b10f5cc3-5549-4c51-b4a1-4902a7f8b64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Circuit</vt:lpstr>
      <vt:lpstr>Illinois Higher Education Information System  </vt:lpstr>
      <vt:lpstr>IHEIS Collection Schedule</vt:lpstr>
      <vt:lpstr>PARENT EDUCATION Information</vt:lpstr>
      <vt:lpstr>PARENT EDUCATION Information</vt:lpstr>
      <vt:lpstr>Parent Student</vt:lpstr>
      <vt:lpstr>MIDDLE Eastern/north african</vt:lpstr>
      <vt:lpstr>Gender</vt:lpstr>
      <vt:lpstr>Data Quality Dashboard</vt:lpstr>
      <vt:lpstr>Data Quality Dashboard</vt:lpstr>
      <vt:lpstr>Data Quality Dashboard</vt:lpstr>
      <vt:lpstr>Data Quality Dashboard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Higher Education Information System</dc:title>
  <dc:creator>Smalley, David</dc:creator>
  <cp:revision>1</cp:revision>
  <dcterms:created xsi:type="dcterms:W3CDTF">2020-10-22T15:05:08Z</dcterms:created>
  <dcterms:modified xsi:type="dcterms:W3CDTF">2024-12-11T16:21:38Z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0x010100347A4BAF99C7644582E87235551C1362</vt:lpwstr>
  </property>
</Properties>
</file>