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4"/>
  </p:sldMasterIdLst>
  <p:notesMasterIdLst>
    <p:notesMasterId r:id="rId15"/>
  </p:notesMasterIdLst>
  <p:sldIdLst>
    <p:sldId id="256" r:id="rId5"/>
    <p:sldId id="261" r:id="rId6"/>
    <p:sldId id="266" r:id="rId7"/>
    <p:sldId id="267" r:id="rId8"/>
    <p:sldId id="270" r:id="rId9"/>
    <p:sldId id="262" r:id="rId10"/>
    <p:sldId id="265" r:id="rId11"/>
    <p:sldId id="264" r:id="rId12"/>
    <p:sldId id="268" r:id="rId13"/>
    <p:sldId id="269" r:id="rId1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9848A13-6D5B-E4CC-01B3-F1BA5D051C2C}" v="8" dt="2023-12-11T20:56:13.386"/>
    <p1510:client id="{BF5D361E-44C9-B2AC-359A-3ACB6243764B}" v="97" dt="2023-12-11T21:07:54.443"/>
    <p1510:client id="{C9732F31-552F-4E32-80DD-BDBE56E8FEB2}" v="3" dt="2023-12-11T20:56:17.285"/>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7" d="100"/>
          <a:sy n="77" d="100"/>
        </p:scale>
        <p:origin x="72" y="32"/>
      </p:cViewPr>
      <p:guideLst/>
    </p:cSldViewPr>
  </p:slideViewPr>
  <p:notesTextViewPr>
    <p:cViewPr>
      <p:scale>
        <a:sx n="1" d="1"/>
        <a:sy n="1" d="1"/>
      </p:scale>
      <p:origin x="0" y="0"/>
    </p:cViewPr>
  </p:notesText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presProps" Target="presProps.xml"/><Relationship Id="rId20"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notesMaster" Target="notesMasters/notesMaster1.xml"/><Relationship Id="rId10" Type="http://schemas.openxmlformats.org/officeDocument/2006/relationships/slide" Target="slides/slide6.xml"/><Relationship Id="rId19"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68D350F-7547-40F0-81DD-B24AB716D292}" type="datetimeFigureOut">
              <a:rPr lang="en-US" smtClean="0"/>
              <a:t>9/2/2025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CAE61F6-3652-426C-A43E-505EC45D39ED}" type="slidenum">
              <a:rPr lang="en-US" smtClean="0"/>
              <a:t>‹#›</a:t>
            </a:fld>
            <a:endParaRPr lang="en-US"/>
          </a:p>
        </p:txBody>
      </p:sp>
    </p:spTree>
    <p:extLst>
      <p:ext uri="{BB962C8B-B14F-4D97-AF65-F5344CB8AC3E}">
        <p14:creationId xmlns:p14="http://schemas.microsoft.com/office/powerpoint/2010/main" val="37472747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CAE61F6-3652-426C-A43E-505EC45D39ED}" type="slidenum">
              <a:rPr lang="en-US" smtClean="0"/>
              <a:t>1</a:t>
            </a:fld>
            <a:endParaRPr lang="en-US"/>
          </a:p>
        </p:txBody>
      </p:sp>
    </p:spTree>
    <p:extLst>
      <p:ext uri="{BB962C8B-B14F-4D97-AF65-F5344CB8AC3E}">
        <p14:creationId xmlns:p14="http://schemas.microsoft.com/office/powerpoint/2010/main" val="2128987885"/>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66" name="Picture 2" descr="\\DROBO-FS\QuickDrops\JB\PPTX NG\Droplets\LightingOverlay.png"/>
          <p:cNvPicPr>
            <a:picLocks noChangeAspect="1" noChangeArrowheads="1"/>
          </p:cNvPicPr>
          <p:nvPr/>
        </p:nvPicPr>
        <p:blipFill>
          <a:blip r:embed="rId2">
            <a:alphaModFix amt="30000"/>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 xmlns:a14="http://schemas.microsoft.com/office/drawing/2010/main">
                <a:solidFill>
                  <a:srgbClr val="FFFFFF"/>
                </a:solidFill>
              </a14:hiddenFill>
            </a:ext>
          </a:extLst>
        </p:spPr>
      </p:pic>
      <p:grpSp>
        <p:nvGrpSpPr>
          <p:cNvPr id="11" name="Group 10"/>
          <p:cNvGrpSpPr/>
          <p:nvPr/>
        </p:nvGrpSpPr>
        <p:grpSpPr>
          <a:xfrm>
            <a:off x="0" y="0"/>
            <a:ext cx="2305051" cy="6858001"/>
            <a:chOff x="0" y="0"/>
            <a:chExt cx="2305051" cy="6858001"/>
          </a:xfrm>
          <a:gradFill flip="none" rotWithShape="1">
            <a:gsLst>
              <a:gs pos="0">
                <a:schemeClr val="tx2"/>
              </a:gs>
              <a:gs pos="100000">
                <a:schemeClr val="bg2">
                  <a:lumMod val="60000"/>
                  <a:lumOff val="40000"/>
                </a:schemeClr>
              </a:gs>
            </a:gsLst>
            <a:lin ang="5400000" scaled="0"/>
            <a:tileRect/>
          </a:gradFill>
        </p:grpSpPr>
        <p:sp>
          <p:nvSpPr>
            <p:cNvPr id="12" name="Rectangle 5"/>
            <p:cNvSpPr>
              <a:spLocks noChangeArrowheads="1"/>
            </p:cNvSpPr>
            <p:nvPr/>
          </p:nvSpPr>
          <p:spPr bwMode="auto">
            <a:xfrm>
              <a:off x="1209675" y="4763"/>
              <a:ext cx="23813" cy="2181225"/>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13" name="Freeform 6"/>
            <p:cNvSpPr>
              <a:spLocks noEditPoints="1"/>
            </p:cNvSpPr>
            <p:nvPr/>
          </p:nvSpPr>
          <p:spPr bwMode="auto">
            <a:xfrm>
              <a:off x="1128713"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4" name="Freeform 7"/>
            <p:cNvSpPr>
              <a:spLocks noEditPoints="1"/>
            </p:cNvSpPr>
            <p:nvPr/>
          </p:nvSpPr>
          <p:spPr bwMode="auto">
            <a:xfrm>
              <a:off x="1123950"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5" name="Rectangle 8"/>
            <p:cNvSpPr>
              <a:spLocks noChangeArrowheads="1"/>
            </p:cNvSpPr>
            <p:nvPr/>
          </p:nvSpPr>
          <p:spPr bwMode="auto">
            <a:xfrm>
              <a:off x="414338" y="9525"/>
              <a:ext cx="28575" cy="4481513"/>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16" name="Freeform 9"/>
            <p:cNvSpPr>
              <a:spLocks noEditPoints="1"/>
            </p:cNvSpPr>
            <p:nvPr/>
          </p:nvSpPr>
          <p:spPr bwMode="auto">
            <a:xfrm>
              <a:off x="333375"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7" name="Freeform 10"/>
            <p:cNvSpPr/>
            <p:nvPr/>
          </p:nvSpPr>
          <p:spPr bwMode="auto">
            <a:xfrm>
              <a:off x="190500" y="9525"/>
              <a:ext cx="152400" cy="908050"/>
            </a:xfrm>
            <a:custGeom>
              <a:avLst/>
              <a:gdLst/>
              <a:ahLst/>
              <a:cxnLst/>
              <a:rect l="0" t="0" r="r" b="b"/>
              <a:pathLst>
                <a:path w="96" h="572">
                  <a:moveTo>
                    <a:pt x="15" y="572"/>
                  </a:moveTo>
                  <a:lnTo>
                    <a:pt x="0" y="566"/>
                  </a:lnTo>
                  <a:lnTo>
                    <a:pt x="81" y="380"/>
                  </a:lnTo>
                  <a:lnTo>
                    <a:pt x="81" y="0"/>
                  </a:lnTo>
                  <a:lnTo>
                    <a:pt x="96" y="0"/>
                  </a:lnTo>
                  <a:lnTo>
                    <a:pt x="96" y="383"/>
                  </a:lnTo>
                  <a:lnTo>
                    <a:pt x="15" y="57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8" name="Freeform 11"/>
            <p:cNvSpPr/>
            <p:nvPr/>
          </p:nvSpPr>
          <p:spPr bwMode="auto">
            <a:xfrm>
              <a:off x="1290638" y="14288"/>
              <a:ext cx="376238" cy="1801813"/>
            </a:xfrm>
            <a:custGeom>
              <a:avLst/>
              <a:gdLst/>
              <a:ahLst/>
              <a:cxnLst/>
              <a:rect l="0" t="0" r="r" b="b"/>
              <a:pathLst>
                <a:path w="237" h="1135">
                  <a:moveTo>
                    <a:pt x="222" y="1135"/>
                  </a:moveTo>
                  <a:lnTo>
                    <a:pt x="0" y="620"/>
                  </a:lnTo>
                  <a:lnTo>
                    <a:pt x="0" y="0"/>
                  </a:lnTo>
                  <a:lnTo>
                    <a:pt x="18" y="0"/>
                  </a:lnTo>
                  <a:lnTo>
                    <a:pt x="18" y="617"/>
                  </a:lnTo>
                  <a:lnTo>
                    <a:pt x="237" y="1129"/>
                  </a:lnTo>
                  <a:lnTo>
                    <a:pt x="222" y="113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9" name="Freeform 12"/>
            <p:cNvSpPr>
              <a:spLocks noEditPoints="1"/>
            </p:cNvSpPr>
            <p:nvPr/>
          </p:nvSpPr>
          <p:spPr bwMode="auto">
            <a:xfrm>
              <a:off x="1600200" y="180181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0" name="Freeform 13"/>
            <p:cNvSpPr/>
            <p:nvPr/>
          </p:nvSpPr>
          <p:spPr bwMode="auto">
            <a:xfrm>
              <a:off x="1381125" y="9525"/>
              <a:ext cx="371475" cy="1425575"/>
            </a:xfrm>
            <a:custGeom>
              <a:avLst/>
              <a:gdLst/>
              <a:ahLst/>
              <a:cxnLst/>
              <a:rect l="0" t="0" r="r" b="b"/>
              <a:pathLst>
                <a:path w="234" h="898">
                  <a:moveTo>
                    <a:pt x="219" y="898"/>
                  </a:moveTo>
                  <a:lnTo>
                    <a:pt x="0" y="383"/>
                  </a:lnTo>
                  <a:lnTo>
                    <a:pt x="0" y="0"/>
                  </a:lnTo>
                  <a:lnTo>
                    <a:pt x="15" y="0"/>
                  </a:lnTo>
                  <a:lnTo>
                    <a:pt x="15" y="380"/>
                  </a:lnTo>
                  <a:lnTo>
                    <a:pt x="234" y="892"/>
                  </a:lnTo>
                  <a:lnTo>
                    <a:pt x="219" y="898"/>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1" name="Freeform 14"/>
            <p:cNvSpPr/>
            <p:nvPr/>
          </p:nvSpPr>
          <p:spPr bwMode="auto">
            <a:xfrm>
              <a:off x="1643063"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2" name="Freeform 15"/>
            <p:cNvSpPr>
              <a:spLocks noEditPoints="1"/>
            </p:cNvSpPr>
            <p:nvPr/>
          </p:nvSpPr>
          <p:spPr bwMode="auto">
            <a:xfrm>
              <a:off x="1685925" y="14208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3" name="Freeform 16"/>
            <p:cNvSpPr>
              <a:spLocks noEditPoints="1"/>
            </p:cNvSpPr>
            <p:nvPr/>
          </p:nvSpPr>
          <p:spPr bwMode="auto">
            <a:xfrm>
              <a:off x="1685925"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4" name="Freeform 17"/>
            <p:cNvSpPr/>
            <p:nvPr/>
          </p:nvSpPr>
          <p:spPr bwMode="auto">
            <a:xfrm>
              <a:off x="1743075" y="4763"/>
              <a:ext cx="419100" cy="522288"/>
            </a:xfrm>
            <a:custGeom>
              <a:avLst/>
              <a:gdLst/>
              <a:ahLst/>
              <a:cxnLst/>
              <a:rect l="0" t="0" r="r" b="b"/>
              <a:pathLst>
                <a:path w="264" h="329">
                  <a:moveTo>
                    <a:pt x="252" y="329"/>
                  </a:moveTo>
                  <a:lnTo>
                    <a:pt x="45" y="120"/>
                  </a:lnTo>
                  <a:lnTo>
                    <a:pt x="0" y="6"/>
                  </a:lnTo>
                  <a:lnTo>
                    <a:pt x="15" y="0"/>
                  </a:lnTo>
                  <a:lnTo>
                    <a:pt x="60" y="111"/>
                  </a:lnTo>
                  <a:lnTo>
                    <a:pt x="264" y="317"/>
                  </a:lnTo>
                  <a:lnTo>
                    <a:pt x="252" y="329"/>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5" name="Freeform 18"/>
            <p:cNvSpPr>
              <a:spLocks noEditPoints="1"/>
            </p:cNvSpPr>
            <p:nvPr/>
          </p:nvSpPr>
          <p:spPr bwMode="auto">
            <a:xfrm>
              <a:off x="2119313"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6" name="Freeform 19"/>
            <p:cNvSpPr/>
            <p:nvPr/>
          </p:nvSpPr>
          <p:spPr bwMode="auto">
            <a:xfrm>
              <a:off x="952500" y="4763"/>
              <a:ext cx="152400" cy="908050"/>
            </a:xfrm>
            <a:custGeom>
              <a:avLst/>
              <a:gdLst/>
              <a:ahLst/>
              <a:cxnLst/>
              <a:rect l="0" t="0" r="r" b="b"/>
              <a:pathLst>
                <a:path w="96" h="572">
                  <a:moveTo>
                    <a:pt x="15" y="572"/>
                  </a:moveTo>
                  <a:lnTo>
                    <a:pt x="0" y="572"/>
                  </a:lnTo>
                  <a:lnTo>
                    <a:pt x="0" y="189"/>
                  </a:lnTo>
                  <a:lnTo>
                    <a:pt x="81" y="0"/>
                  </a:lnTo>
                  <a:lnTo>
                    <a:pt x="96" y="6"/>
                  </a:lnTo>
                  <a:lnTo>
                    <a:pt x="15" y="192"/>
                  </a:lnTo>
                  <a:lnTo>
                    <a:pt x="15" y="57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7" name="Freeform 20"/>
            <p:cNvSpPr>
              <a:spLocks noEditPoints="1"/>
            </p:cNvSpPr>
            <p:nvPr/>
          </p:nvSpPr>
          <p:spPr bwMode="auto">
            <a:xfrm>
              <a:off x="866775"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2"/>
                    <a:pt x="4" y="20"/>
                  </a:cubicBezTo>
                  <a:cubicBezTo>
                    <a:pt x="4" y="29"/>
                    <a:pt x="11" y="36"/>
                    <a:pt x="20" y="36"/>
                  </a:cubicBezTo>
                  <a:cubicBezTo>
                    <a:pt x="29" y="36"/>
                    <a:pt x="36" y="29"/>
                    <a:pt x="36" y="20"/>
                  </a:cubicBezTo>
                  <a:cubicBezTo>
                    <a:pt x="36" y="12"/>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8" name="Freeform 21"/>
            <p:cNvSpPr>
              <a:spLocks noEditPoints="1"/>
            </p:cNvSpPr>
            <p:nvPr/>
          </p:nvSpPr>
          <p:spPr bwMode="auto">
            <a:xfrm>
              <a:off x="890588" y="15541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9" name="Freeform 22"/>
            <p:cNvSpPr/>
            <p:nvPr/>
          </p:nvSpPr>
          <p:spPr bwMode="auto">
            <a:xfrm>
              <a:off x="738188" y="5622925"/>
              <a:ext cx="338138" cy="1216025"/>
            </a:xfrm>
            <a:custGeom>
              <a:avLst/>
              <a:gdLst/>
              <a:ahLst/>
              <a:cxnLst/>
              <a:rect l="0" t="0" r="r" b="b"/>
              <a:pathLst>
                <a:path w="213" h="766">
                  <a:moveTo>
                    <a:pt x="213" y="766"/>
                  </a:moveTo>
                  <a:lnTo>
                    <a:pt x="195" y="766"/>
                  </a:lnTo>
                  <a:lnTo>
                    <a:pt x="195" y="464"/>
                  </a:lnTo>
                  <a:lnTo>
                    <a:pt x="0" y="6"/>
                  </a:lnTo>
                  <a:lnTo>
                    <a:pt x="12" y="0"/>
                  </a:lnTo>
                  <a:lnTo>
                    <a:pt x="213" y="461"/>
                  </a:lnTo>
                  <a:lnTo>
                    <a:pt x="213" y="766"/>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0" name="Freeform 23"/>
            <p:cNvSpPr>
              <a:spLocks noEditPoints="1"/>
            </p:cNvSpPr>
            <p:nvPr/>
          </p:nvSpPr>
          <p:spPr bwMode="auto">
            <a:xfrm>
              <a:off x="647700" y="5480050"/>
              <a:ext cx="157163" cy="157163"/>
            </a:xfrm>
            <a:custGeom>
              <a:avLst/>
              <a:gdLst/>
              <a:ahLst/>
              <a:cxnLst/>
              <a:rect l="0" t="0" r="r" b="b"/>
              <a:pathLst>
                <a:path w="33" h="33">
                  <a:moveTo>
                    <a:pt x="17" y="33"/>
                  </a:moveTo>
                  <a:cubicBezTo>
                    <a:pt x="8" y="33"/>
                    <a:pt x="0" y="26"/>
                    <a:pt x="0" y="17"/>
                  </a:cubicBezTo>
                  <a:cubicBezTo>
                    <a:pt x="0" y="8"/>
                    <a:pt x="8" y="0"/>
                    <a:pt x="17" y="0"/>
                  </a:cubicBezTo>
                  <a:cubicBezTo>
                    <a:pt x="26" y="0"/>
                    <a:pt x="33" y="8"/>
                    <a:pt x="33" y="17"/>
                  </a:cubicBezTo>
                  <a:cubicBezTo>
                    <a:pt x="33" y="26"/>
                    <a:pt x="26" y="33"/>
                    <a:pt x="17" y="33"/>
                  </a:cubicBezTo>
                  <a:close/>
                  <a:moveTo>
                    <a:pt x="17" y="4"/>
                  </a:moveTo>
                  <a:cubicBezTo>
                    <a:pt x="10" y="4"/>
                    <a:pt x="4" y="10"/>
                    <a:pt x="4" y="17"/>
                  </a:cubicBezTo>
                  <a:cubicBezTo>
                    <a:pt x="4" y="24"/>
                    <a:pt x="10" y="29"/>
                    <a:pt x="17" y="29"/>
                  </a:cubicBezTo>
                  <a:cubicBezTo>
                    <a:pt x="23" y="29"/>
                    <a:pt x="29" y="24"/>
                    <a:pt x="29" y="17"/>
                  </a:cubicBezTo>
                  <a:cubicBezTo>
                    <a:pt x="29" y="10"/>
                    <a:pt x="23" y="4"/>
                    <a:pt x="17"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1" name="Freeform 24"/>
            <p:cNvSpPr>
              <a:spLocks noEditPoints="1"/>
            </p:cNvSpPr>
            <p:nvPr/>
          </p:nvSpPr>
          <p:spPr bwMode="auto">
            <a:xfrm>
              <a:off x="66675" y="903288"/>
              <a:ext cx="190500" cy="190500"/>
            </a:xfrm>
            <a:custGeom>
              <a:avLst/>
              <a:gdLst/>
              <a:ahLst/>
              <a:cxnLst/>
              <a:rect l="0" t="0" r="r" b="b"/>
              <a:pathLst>
                <a:path w="40" h="40">
                  <a:moveTo>
                    <a:pt x="20" y="40"/>
                  </a:moveTo>
                  <a:cubicBezTo>
                    <a:pt x="9" y="40"/>
                    <a:pt x="0" y="31"/>
                    <a:pt x="0" y="20"/>
                  </a:cubicBezTo>
                  <a:cubicBezTo>
                    <a:pt x="0" y="9"/>
                    <a:pt x="9" y="0"/>
                    <a:pt x="20" y="0"/>
                  </a:cubicBezTo>
                  <a:cubicBezTo>
                    <a:pt x="32" y="0"/>
                    <a:pt x="40" y="9"/>
                    <a:pt x="40" y="20"/>
                  </a:cubicBezTo>
                  <a:cubicBezTo>
                    <a:pt x="40" y="31"/>
                    <a:pt x="32" y="40"/>
                    <a:pt x="20" y="40"/>
                  </a:cubicBezTo>
                  <a:close/>
                  <a:moveTo>
                    <a:pt x="20" y="4"/>
                  </a:moveTo>
                  <a:cubicBezTo>
                    <a:pt x="12" y="4"/>
                    <a:pt x="4" y="12"/>
                    <a:pt x="4" y="20"/>
                  </a:cubicBezTo>
                  <a:cubicBezTo>
                    <a:pt x="4" y="29"/>
                    <a:pt x="12" y="36"/>
                    <a:pt x="20" y="36"/>
                  </a:cubicBezTo>
                  <a:cubicBezTo>
                    <a:pt x="29" y="36"/>
                    <a:pt x="36" y="29"/>
                    <a:pt x="36" y="20"/>
                  </a:cubicBezTo>
                  <a:cubicBezTo>
                    <a:pt x="36" y="12"/>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2" name="Freeform 25"/>
            <p:cNvSpPr/>
            <p:nvPr/>
          </p:nvSpPr>
          <p:spPr bwMode="auto">
            <a:xfrm>
              <a:off x="0" y="3897313"/>
              <a:ext cx="133350" cy="266700"/>
            </a:xfrm>
            <a:custGeom>
              <a:avLst/>
              <a:gdLst/>
              <a:ahLst/>
              <a:cxnLst/>
              <a:rect l="0" t="0" r="r" b="b"/>
              <a:pathLst>
                <a:path w="84" h="168">
                  <a:moveTo>
                    <a:pt x="69" y="168"/>
                  </a:moveTo>
                  <a:lnTo>
                    <a:pt x="0" y="6"/>
                  </a:lnTo>
                  <a:lnTo>
                    <a:pt x="12" y="0"/>
                  </a:lnTo>
                  <a:lnTo>
                    <a:pt x="84" y="162"/>
                  </a:lnTo>
                  <a:lnTo>
                    <a:pt x="69" y="168"/>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3" name="Freeform 26"/>
            <p:cNvSpPr>
              <a:spLocks noEditPoints="1"/>
            </p:cNvSpPr>
            <p:nvPr/>
          </p:nvSpPr>
          <p:spPr bwMode="auto">
            <a:xfrm>
              <a:off x="66675" y="414972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4" name="Freeform 27"/>
            <p:cNvSpPr/>
            <p:nvPr/>
          </p:nvSpPr>
          <p:spPr bwMode="auto">
            <a:xfrm>
              <a:off x="0" y="1644650"/>
              <a:ext cx="133350" cy="269875"/>
            </a:xfrm>
            <a:custGeom>
              <a:avLst/>
              <a:gdLst/>
              <a:ahLst/>
              <a:cxnLst/>
              <a:rect l="0" t="0" r="r" b="b"/>
              <a:pathLst>
                <a:path w="84" h="170">
                  <a:moveTo>
                    <a:pt x="12" y="170"/>
                  </a:moveTo>
                  <a:lnTo>
                    <a:pt x="0" y="164"/>
                  </a:lnTo>
                  <a:lnTo>
                    <a:pt x="69" y="0"/>
                  </a:lnTo>
                  <a:lnTo>
                    <a:pt x="84" y="6"/>
                  </a:lnTo>
                  <a:lnTo>
                    <a:pt x="12" y="17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5" name="Freeform 28"/>
            <p:cNvSpPr>
              <a:spLocks noEditPoints="1"/>
            </p:cNvSpPr>
            <p:nvPr/>
          </p:nvSpPr>
          <p:spPr bwMode="auto">
            <a:xfrm>
              <a:off x="66675" y="146843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6" name="Freeform 29"/>
            <p:cNvSpPr/>
            <p:nvPr/>
          </p:nvSpPr>
          <p:spPr bwMode="auto">
            <a:xfrm>
              <a:off x="695325" y="4763"/>
              <a:ext cx="309563" cy="1558925"/>
            </a:xfrm>
            <a:custGeom>
              <a:avLst/>
              <a:gdLst/>
              <a:ahLst/>
              <a:cxnLst/>
              <a:rect l="0" t="0" r="r" b="b"/>
              <a:pathLst>
                <a:path w="195" h="982">
                  <a:moveTo>
                    <a:pt x="195" y="982"/>
                  </a:moveTo>
                  <a:lnTo>
                    <a:pt x="177" y="982"/>
                  </a:lnTo>
                  <a:lnTo>
                    <a:pt x="177" y="805"/>
                  </a:lnTo>
                  <a:lnTo>
                    <a:pt x="0" y="629"/>
                  </a:lnTo>
                  <a:lnTo>
                    <a:pt x="0" y="0"/>
                  </a:lnTo>
                  <a:lnTo>
                    <a:pt x="18" y="0"/>
                  </a:lnTo>
                  <a:lnTo>
                    <a:pt x="18" y="623"/>
                  </a:lnTo>
                  <a:lnTo>
                    <a:pt x="195" y="796"/>
                  </a:lnTo>
                  <a:lnTo>
                    <a:pt x="195" y="98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7" name="Freeform 30"/>
            <p:cNvSpPr>
              <a:spLocks noEditPoints="1"/>
            </p:cNvSpPr>
            <p:nvPr/>
          </p:nvSpPr>
          <p:spPr bwMode="auto">
            <a:xfrm>
              <a:off x="57150" y="488156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8" name="Freeform 31"/>
            <p:cNvSpPr/>
            <p:nvPr/>
          </p:nvSpPr>
          <p:spPr bwMode="auto">
            <a:xfrm>
              <a:off x="138113" y="5060950"/>
              <a:ext cx="304800" cy="1778000"/>
            </a:xfrm>
            <a:custGeom>
              <a:avLst/>
              <a:gdLst/>
              <a:ahLst/>
              <a:cxnLst/>
              <a:rect l="0" t="0" r="r" b="b"/>
              <a:pathLst>
                <a:path w="192" h="1120">
                  <a:moveTo>
                    <a:pt x="192" y="1120"/>
                  </a:moveTo>
                  <a:lnTo>
                    <a:pt x="177" y="1120"/>
                  </a:lnTo>
                  <a:lnTo>
                    <a:pt x="177" y="360"/>
                  </a:lnTo>
                  <a:lnTo>
                    <a:pt x="0" y="183"/>
                  </a:lnTo>
                  <a:lnTo>
                    <a:pt x="0" y="0"/>
                  </a:lnTo>
                  <a:lnTo>
                    <a:pt x="15" y="0"/>
                  </a:lnTo>
                  <a:lnTo>
                    <a:pt x="15" y="177"/>
                  </a:lnTo>
                  <a:lnTo>
                    <a:pt x="192" y="354"/>
                  </a:lnTo>
                  <a:lnTo>
                    <a:pt x="192" y="112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9" name="Freeform 32"/>
            <p:cNvSpPr>
              <a:spLocks noEditPoints="1"/>
            </p:cNvSpPr>
            <p:nvPr/>
          </p:nvSpPr>
          <p:spPr bwMode="auto">
            <a:xfrm>
              <a:off x="561975" y="643096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0" name="Rectangle 33"/>
            <p:cNvSpPr>
              <a:spLocks noChangeArrowheads="1"/>
            </p:cNvSpPr>
            <p:nvPr/>
          </p:nvSpPr>
          <p:spPr bwMode="auto">
            <a:xfrm>
              <a:off x="642938" y="6610350"/>
              <a:ext cx="23813" cy="242888"/>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41" name="Freeform 34"/>
            <p:cNvSpPr>
              <a:spLocks noEditPoints="1"/>
            </p:cNvSpPr>
            <p:nvPr/>
          </p:nvSpPr>
          <p:spPr bwMode="auto">
            <a:xfrm>
              <a:off x="76200" y="6430963"/>
              <a:ext cx="190500" cy="188913"/>
            </a:xfrm>
            <a:custGeom>
              <a:avLst/>
              <a:gdLst/>
              <a:ahLst/>
              <a:cxnLst/>
              <a:rect l="0" t="0" r="r" b="b"/>
              <a:pathLst>
                <a:path w="40" h="40">
                  <a:moveTo>
                    <a:pt x="20" y="40"/>
                  </a:moveTo>
                  <a:cubicBezTo>
                    <a:pt x="9" y="40"/>
                    <a:pt x="0" y="31"/>
                    <a:pt x="0" y="20"/>
                  </a:cubicBezTo>
                  <a:cubicBezTo>
                    <a:pt x="0" y="9"/>
                    <a:pt x="9" y="0"/>
                    <a:pt x="20" y="0"/>
                  </a:cubicBezTo>
                  <a:cubicBezTo>
                    <a:pt x="32" y="0"/>
                    <a:pt x="40" y="9"/>
                    <a:pt x="40" y="20"/>
                  </a:cubicBezTo>
                  <a:cubicBezTo>
                    <a:pt x="40" y="31"/>
                    <a:pt x="32"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2" name="Freeform 35"/>
            <p:cNvSpPr/>
            <p:nvPr/>
          </p:nvSpPr>
          <p:spPr bwMode="auto">
            <a:xfrm>
              <a:off x="0" y="5978525"/>
              <a:ext cx="190500" cy="461963"/>
            </a:xfrm>
            <a:custGeom>
              <a:avLst/>
              <a:gdLst/>
              <a:ahLst/>
              <a:cxnLst/>
              <a:rect l="0" t="0" r="r" b="b"/>
              <a:pathLst>
                <a:path w="120" h="291">
                  <a:moveTo>
                    <a:pt x="120" y="291"/>
                  </a:moveTo>
                  <a:lnTo>
                    <a:pt x="105" y="291"/>
                  </a:lnTo>
                  <a:lnTo>
                    <a:pt x="105" y="114"/>
                  </a:lnTo>
                  <a:lnTo>
                    <a:pt x="0" y="9"/>
                  </a:lnTo>
                  <a:lnTo>
                    <a:pt x="12" y="0"/>
                  </a:lnTo>
                  <a:lnTo>
                    <a:pt x="120" y="108"/>
                  </a:lnTo>
                  <a:lnTo>
                    <a:pt x="120" y="291"/>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3" name="Freeform 36"/>
            <p:cNvSpPr/>
            <p:nvPr/>
          </p:nvSpPr>
          <p:spPr bwMode="auto">
            <a:xfrm>
              <a:off x="1014413" y="1801813"/>
              <a:ext cx="214313" cy="755650"/>
            </a:xfrm>
            <a:custGeom>
              <a:avLst/>
              <a:gdLst/>
              <a:ahLst/>
              <a:cxnLst/>
              <a:rect l="0" t="0" r="r" b="b"/>
              <a:pathLst>
                <a:path w="135" h="476">
                  <a:moveTo>
                    <a:pt x="12" y="476"/>
                  </a:moveTo>
                  <a:lnTo>
                    <a:pt x="0" y="476"/>
                  </a:lnTo>
                  <a:lnTo>
                    <a:pt x="0" y="128"/>
                  </a:lnTo>
                  <a:lnTo>
                    <a:pt x="126" y="0"/>
                  </a:lnTo>
                  <a:lnTo>
                    <a:pt x="135" y="9"/>
                  </a:lnTo>
                  <a:lnTo>
                    <a:pt x="12" y="131"/>
                  </a:lnTo>
                  <a:lnTo>
                    <a:pt x="12" y="476"/>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4" name="Freeform 37"/>
            <p:cNvSpPr>
              <a:spLocks noEditPoints="1"/>
            </p:cNvSpPr>
            <p:nvPr/>
          </p:nvSpPr>
          <p:spPr bwMode="auto">
            <a:xfrm>
              <a:off x="938213" y="2547938"/>
              <a:ext cx="166688" cy="160338"/>
            </a:xfrm>
            <a:custGeom>
              <a:avLst/>
              <a:gdLst/>
              <a:ahLst/>
              <a:cxnLst/>
              <a:rect l="0" t="0" r="r" b="b"/>
              <a:pathLst>
                <a:path w="35" h="34">
                  <a:moveTo>
                    <a:pt x="18" y="34"/>
                  </a:moveTo>
                  <a:cubicBezTo>
                    <a:pt x="8" y="34"/>
                    <a:pt x="0" y="26"/>
                    <a:pt x="0" y="17"/>
                  </a:cubicBezTo>
                  <a:cubicBezTo>
                    <a:pt x="0" y="7"/>
                    <a:pt x="8" y="0"/>
                    <a:pt x="18" y="0"/>
                  </a:cubicBezTo>
                  <a:cubicBezTo>
                    <a:pt x="27" y="0"/>
                    <a:pt x="35" y="7"/>
                    <a:pt x="35" y="17"/>
                  </a:cubicBezTo>
                  <a:cubicBezTo>
                    <a:pt x="35" y="26"/>
                    <a:pt x="27" y="34"/>
                    <a:pt x="18" y="34"/>
                  </a:cubicBezTo>
                  <a:close/>
                  <a:moveTo>
                    <a:pt x="18" y="4"/>
                  </a:moveTo>
                  <a:cubicBezTo>
                    <a:pt x="10" y="4"/>
                    <a:pt x="4" y="10"/>
                    <a:pt x="4" y="17"/>
                  </a:cubicBezTo>
                  <a:cubicBezTo>
                    <a:pt x="4" y="24"/>
                    <a:pt x="10" y="30"/>
                    <a:pt x="18" y="30"/>
                  </a:cubicBezTo>
                  <a:cubicBezTo>
                    <a:pt x="25" y="30"/>
                    <a:pt x="31" y="24"/>
                    <a:pt x="31" y="17"/>
                  </a:cubicBezTo>
                  <a:cubicBezTo>
                    <a:pt x="31" y="10"/>
                    <a:pt x="25" y="4"/>
                    <a:pt x="18"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5" name="Freeform 38"/>
            <p:cNvSpPr/>
            <p:nvPr/>
          </p:nvSpPr>
          <p:spPr bwMode="auto">
            <a:xfrm>
              <a:off x="595313" y="4763"/>
              <a:ext cx="638175" cy="4025900"/>
            </a:xfrm>
            <a:custGeom>
              <a:avLst/>
              <a:gdLst/>
              <a:ahLst/>
              <a:cxnLst/>
              <a:rect l="0" t="0" r="r" b="b"/>
              <a:pathLst>
                <a:path w="402" h="2536">
                  <a:moveTo>
                    <a:pt x="402" y="2536"/>
                  </a:moveTo>
                  <a:lnTo>
                    <a:pt x="387" y="2536"/>
                  </a:lnTo>
                  <a:lnTo>
                    <a:pt x="387" y="2311"/>
                  </a:lnTo>
                  <a:lnTo>
                    <a:pt x="0" y="1925"/>
                  </a:lnTo>
                  <a:lnTo>
                    <a:pt x="0" y="0"/>
                  </a:lnTo>
                  <a:lnTo>
                    <a:pt x="15" y="0"/>
                  </a:lnTo>
                  <a:lnTo>
                    <a:pt x="15" y="1916"/>
                  </a:lnTo>
                  <a:lnTo>
                    <a:pt x="402" y="2302"/>
                  </a:lnTo>
                  <a:lnTo>
                    <a:pt x="402" y="2536"/>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6" name="Freeform 39"/>
            <p:cNvSpPr/>
            <p:nvPr/>
          </p:nvSpPr>
          <p:spPr bwMode="auto">
            <a:xfrm>
              <a:off x="1223963"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7" name="Freeform 40"/>
            <p:cNvSpPr>
              <a:spLocks noEditPoints="1"/>
            </p:cNvSpPr>
            <p:nvPr/>
          </p:nvSpPr>
          <p:spPr bwMode="auto">
            <a:xfrm>
              <a:off x="1300163" y="1849438"/>
              <a:ext cx="109538" cy="107950"/>
            </a:xfrm>
            <a:custGeom>
              <a:avLst/>
              <a:gdLst/>
              <a:ahLst/>
              <a:cxnLst/>
              <a:rect l="0" t="0" r="r" b="b"/>
              <a:pathLst>
                <a:path w="23" h="23">
                  <a:moveTo>
                    <a:pt x="12" y="23"/>
                  </a:moveTo>
                  <a:cubicBezTo>
                    <a:pt x="5" y="23"/>
                    <a:pt x="0" y="18"/>
                    <a:pt x="0" y="12"/>
                  </a:cubicBezTo>
                  <a:cubicBezTo>
                    <a:pt x="0" y="5"/>
                    <a:pt x="5" y="0"/>
                    <a:pt x="12" y="0"/>
                  </a:cubicBezTo>
                  <a:cubicBezTo>
                    <a:pt x="18" y="0"/>
                    <a:pt x="23" y="5"/>
                    <a:pt x="23" y="12"/>
                  </a:cubicBezTo>
                  <a:cubicBezTo>
                    <a:pt x="23" y="18"/>
                    <a:pt x="18" y="23"/>
                    <a:pt x="12" y="23"/>
                  </a:cubicBezTo>
                  <a:close/>
                  <a:moveTo>
                    <a:pt x="12" y="4"/>
                  </a:moveTo>
                  <a:cubicBezTo>
                    <a:pt x="8" y="4"/>
                    <a:pt x="4" y="8"/>
                    <a:pt x="4" y="12"/>
                  </a:cubicBezTo>
                  <a:cubicBezTo>
                    <a:pt x="4" y="16"/>
                    <a:pt x="8" y="19"/>
                    <a:pt x="12" y="19"/>
                  </a:cubicBezTo>
                  <a:cubicBezTo>
                    <a:pt x="16" y="19"/>
                    <a:pt x="19" y="16"/>
                    <a:pt x="19" y="12"/>
                  </a:cubicBezTo>
                  <a:cubicBezTo>
                    <a:pt x="19" y="8"/>
                    <a:pt x="16" y="4"/>
                    <a:pt x="12"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8" name="Freeform 41"/>
            <p:cNvSpPr/>
            <p:nvPr/>
          </p:nvSpPr>
          <p:spPr bwMode="auto">
            <a:xfrm>
              <a:off x="280988" y="3417888"/>
              <a:ext cx="142875" cy="474663"/>
            </a:xfrm>
            <a:custGeom>
              <a:avLst/>
              <a:gdLst/>
              <a:ahLst/>
              <a:cxnLst/>
              <a:rect l="0" t="0" r="r" b="b"/>
              <a:pathLst>
                <a:path w="90" h="299">
                  <a:moveTo>
                    <a:pt x="12" y="299"/>
                  </a:moveTo>
                  <a:lnTo>
                    <a:pt x="0" y="299"/>
                  </a:lnTo>
                  <a:lnTo>
                    <a:pt x="0" y="80"/>
                  </a:lnTo>
                  <a:lnTo>
                    <a:pt x="81" y="0"/>
                  </a:lnTo>
                  <a:lnTo>
                    <a:pt x="90" y="8"/>
                  </a:lnTo>
                  <a:lnTo>
                    <a:pt x="12" y="83"/>
                  </a:lnTo>
                  <a:lnTo>
                    <a:pt x="12" y="299"/>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9" name="Freeform 42"/>
            <p:cNvSpPr>
              <a:spLocks noEditPoints="1"/>
            </p:cNvSpPr>
            <p:nvPr/>
          </p:nvSpPr>
          <p:spPr bwMode="auto">
            <a:xfrm>
              <a:off x="238125" y="3883025"/>
              <a:ext cx="109538" cy="109538"/>
            </a:xfrm>
            <a:custGeom>
              <a:avLst/>
              <a:gdLst/>
              <a:ahLst/>
              <a:cxnLst/>
              <a:rect l="0" t="0" r="r" b="b"/>
              <a:pathLst>
                <a:path w="23" h="23">
                  <a:moveTo>
                    <a:pt x="11" y="23"/>
                  </a:moveTo>
                  <a:cubicBezTo>
                    <a:pt x="5" y="23"/>
                    <a:pt x="0" y="18"/>
                    <a:pt x="0" y="12"/>
                  </a:cubicBezTo>
                  <a:cubicBezTo>
                    <a:pt x="0" y="5"/>
                    <a:pt x="5" y="0"/>
                    <a:pt x="11" y="0"/>
                  </a:cubicBezTo>
                  <a:cubicBezTo>
                    <a:pt x="17" y="0"/>
                    <a:pt x="23" y="5"/>
                    <a:pt x="23" y="12"/>
                  </a:cubicBezTo>
                  <a:cubicBezTo>
                    <a:pt x="23" y="18"/>
                    <a:pt x="17" y="23"/>
                    <a:pt x="11" y="23"/>
                  </a:cubicBezTo>
                  <a:close/>
                  <a:moveTo>
                    <a:pt x="11" y="4"/>
                  </a:moveTo>
                  <a:cubicBezTo>
                    <a:pt x="7" y="4"/>
                    <a:pt x="4" y="8"/>
                    <a:pt x="4" y="12"/>
                  </a:cubicBezTo>
                  <a:cubicBezTo>
                    <a:pt x="4" y="16"/>
                    <a:pt x="7" y="19"/>
                    <a:pt x="11" y="19"/>
                  </a:cubicBezTo>
                  <a:cubicBezTo>
                    <a:pt x="15" y="19"/>
                    <a:pt x="19" y="16"/>
                    <a:pt x="19" y="12"/>
                  </a:cubicBezTo>
                  <a:cubicBezTo>
                    <a:pt x="19" y="8"/>
                    <a:pt x="15" y="4"/>
                    <a:pt x="11"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0" name="Freeform 43"/>
            <p:cNvSpPr/>
            <p:nvPr/>
          </p:nvSpPr>
          <p:spPr bwMode="auto">
            <a:xfrm>
              <a:off x="4763" y="2166938"/>
              <a:ext cx="114300" cy="452438"/>
            </a:xfrm>
            <a:custGeom>
              <a:avLst/>
              <a:gdLst/>
              <a:ahLst/>
              <a:cxnLst/>
              <a:rect l="0" t="0" r="r" b="b"/>
              <a:pathLst>
                <a:path w="72" h="285">
                  <a:moveTo>
                    <a:pt x="6" y="285"/>
                  </a:moveTo>
                  <a:lnTo>
                    <a:pt x="0" y="276"/>
                  </a:lnTo>
                  <a:lnTo>
                    <a:pt x="60" y="216"/>
                  </a:lnTo>
                  <a:lnTo>
                    <a:pt x="60" y="0"/>
                  </a:lnTo>
                  <a:lnTo>
                    <a:pt x="72" y="0"/>
                  </a:lnTo>
                  <a:lnTo>
                    <a:pt x="72" y="222"/>
                  </a:lnTo>
                  <a:lnTo>
                    <a:pt x="6" y="28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1" name="Freeform 44"/>
            <p:cNvSpPr>
              <a:spLocks noEditPoints="1"/>
            </p:cNvSpPr>
            <p:nvPr/>
          </p:nvSpPr>
          <p:spPr bwMode="auto">
            <a:xfrm>
              <a:off x="52388" y="2066925"/>
              <a:ext cx="109538" cy="109538"/>
            </a:xfrm>
            <a:custGeom>
              <a:avLst/>
              <a:gdLst/>
              <a:ahLst/>
              <a:cxnLst/>
              <a:rect l="0" t="0" r="r" b="b"/>
              <a:pathLst>
                <a:path w="23" h="23">
                  <a:moveTo>
                    <a:pt x="12" y="23"/>
                  </a:moveTo>
                  <a:cubicBezTo>
                    <a:pt x="5" y="23"/>
                    <a:pt x="0" y="18"/>
                    <a:pt x="0" y="12"/>
                  </a:cubicBezTo>
                  <a:cubicBezTo>
                    <a:pt x="0" y="5"/>
                    <a:pt x="5" y="0"/>
                    <a:pt x="12" y="0"/>
                  </a:cubicBezTo>
                  <a:cubicBezTo>
                    <a:pt x="18" y="0"/>
                    <a:pt x="23" y="5"/>
                    <a:pt x="23" y="12"/>
                  </a:cubicBezTo>
                  <a:cubicBezTo>
                    <a:pt x="23" y="18"/>
                    <a:pt x="18" y="23"/>
                    <a:pt x="12" y="23"/>
                  </a:cubicBezTo>
                  <a:close/>
                  <a:moveTo>
                    <a:pt x="12" y="4"/>
                  </a:moveTo>
                  <a:cubicBezTo>
                    <a:pt x="8" y="4"/>
                    <a:pt x="4" y="8"/>
                    <a:pt x="4" y="12"/>
                  </a:cubicBezTo>
                  <a:cubicBezTo>
                    <a:pt x="4" y="16"/>
                    <a:pt x="8" y="19"/>
                    <a:pt x="12" y="19"/>
                  </a:cubicBezTo>
                  <a:cubicBezTo>
                    <a:pt x="16" y="19"/>
                    <a:pt x="19" y="16"/>
                    <a:pt x="19" y="12"/>
                  </a:cubicBezTo>
                  <a:cubicBezTo>
                    <a:pt x="19" y="8"/>
                    <a:pt x="16" y="4"/>
                    <a:pt x="12"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2" name="Rectangle 45"/>
            <p:cNvSpPr>
              <a:spLocks noChangeArrowheads="1"/>
            </p:cNvSpPr>
            <p:nvPr/>
          </p:nvSpPr>
          <p:spPr bwMode="auto">
            <a:xfrm>
              <a:off x="1228725" y="4662488"/>
              <a:ext cx="23813" cy="2181225"/>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53" name="Freeform 46"/>
            <p:cNvSpPr/>
            <p:nvPr/>
          </p:nvSpPr>
          <p:spPr bwMode="auto">
            <a:xfrm>
              <a:off x="1319213" y="5041900"/>
              <a:ext cx="371475" cy="1801813"/>
            </a:xfrm>
            <a:custGeom>
              <a:avLst/>
              <a:gdLst/>
              <a:ahLst/>
              <a:cxnLst/>
              <a:rect l="0" t="0" r="r" b="b"/>
              <a:pathLst>
                <a:path w="234" h="1135">
                  <a:moveTo>
                    <a:pt x="15" y="1135"/>
                  </a:moveTo>
                  <a:lnTo>
                    <a:pt x="0" y="1135"/>
                  </a:lnTo>
                  <a:lnTo>
                    <a:pt x="0" y="515"/>
                  </a:lnTo>
                  <a:lnTo>
                    <a:pt x="0" y="512"/>
                  </a:lnTo>
                  <a:lnTo>
                    <a:pt x="219" y="0"/>
                  </a:lnTo>
                  <a:lnTo>
                    <a:pt x="234" y="6"/>
                  </a:lnTo>
                  <a:lnTo>
                    <a:pt x="15" y="518"/>
                  </a:lnTo>
                  <a:lnTo>
                    <a:pt x="15" y="113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4" name="Freeform 47"/>
            <p:cNvSpPr>
              <a:spLocks noEditPoints="1"/>
            </p:cNvSpPr>
            <p:nvPr/>
          </p:nvSpPr>
          <p:spPr bwMode="auto">
            <a:xfrm>
              <a:off x="1147763"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5" name="Freeform 48"/>
            <p:cNvSpPr/>
            <p:nvPr/>
          </p:nvSpPr>
          <p:spPr bwMode="auto">
            <a:xfrm>
              <a:off x="819150" y="3983038"/>
              <a:ext cx="347663" cy="2860675"/>
            </a:xfrm>
            <a:custGeom>
              <a:avLst/>
              <a:gdLst/>
              <a:ahLst/>
              <a:cxnLst/>
              <a:rect l="0" t="0" r="r" b="b"/>
              <a:pathLst>
                <a:path w="219" h="1802">
                  <a:moveTo>
                    <a:pt x="219" y="1802"/>
                  </a:moveTo>
                  <a:lnTo>
                    <a:pt x="201" y="1802"/>
                  </a:lnTo>
                  <a:lnTo>
                    <a:pt x="201" y="1185"/>
                  </a:lnTo>
                  <a:lnTo>
                    <a:pt x="0" y="3"/>
                  </a:lnTo>
                  <a:lnTo>
                    <a:pt x="15" y="0"/>
                  </a:lnTo>
                  <a:lnTo>
                    <a:pt x="219" y="1185"/>
                  </a:lnTo>
                  <a:lnTo>
                    <a:pt x="219" y="180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6" name="Freeform 49"/>
            <p:cNvSpPr>
              <a:spLocks noEditPoints="1"/>
            </p:cNvSpPr>
            <p:nvPr/>
          </p:nvSpPr>
          <p:spPr bwMode="auto">
            <a:xfrm>
              <a:off x="728663" y="3806825"/>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7" name="Freeform 50"/>
            <p:cNvSpPr>
              <a:spLocks noEditPoints="1"/>
            </p:cNvSpPr>
            <p:nvPr/>
          </p:nvSpPr>
          <p:spPr bwMode="auto">
            <a:xfrm>
              <a:off x="1624013"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8" name="Freeform 51"/>
            <p:cNvSpPr/>
            <p:nvPr/>
          </p:nvSpPr>
          <p:spPr bwMode="auto">
            <a:xfrm>
              <a:off x="1404938" y="5422900"/>
              <a:ext cx="371475" cy="1425575"/>
            </a:xfrm>
            <a:custGeom>
              <a:avLst/>
              <a:gdLst/>
              <a:ahLst/>
              <a:cxnLst/>
              <a:rect l="0" t="0" r="r" b="b"/>
              <a:pathLst>
                <a:path w="234" h="898">
                  <a:moveTo>
                    <a:pt x="18" y="898"/>
                  </a:moveTo>
                  <a:lnTo>
                    <a:pt x="0" y="898"/>
                  </a:lnTo>
                  <a:lnTo>
                    <a:pt x="0" y="515"/>
                  </a:lnTo>
                  <a:lnTo>
                    <a:pt x="0" y="512"/>
                  </a:lnTo>
                  <a:lnTo>
                    <a:pt x="222" y="0"/>
                  </a:lnTo>
                  <a:lnTo>
                    <a:pt x="234" y="6"/>
                  </a:lnTo>
                  <a:lnTo>
                    <a:pt x="18" y="518"/>
                  </a:lnTo>
                  <a:lnTo>
                    <a:pt x="18" y="898"/>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9" name="Freeform 52"/>
            <p:cNvSpPr/>
            <p:nvPr/>
          </p:nvSpPr>
          <p:spPr bwMode="auto">
            <a:xfrm>
              <a:off x="1666875"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60" name="Freeform 53"/>
            <p:cNvSpPr>
              <a:spLocks noEditPoints="1"/>
            </p:cNvSpPr>
            <p:nvPr/>
          </p:nvSpPr>
          <p:spPr bwMode="auto">
            <a:xfrm>
              <a:off x="1709738"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61" name="Freeform 54"/>
            <p:cNvSpPr>
              <a:spLocks noEditPoints="1"/>
            </p:cNvSpPr>
            <p:nvPr/>
          </p:nvSpPr>
          <p:spPr bwMode="auto">
            <a:xfrm>
              <a:off x="1709738"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62" name="Freeform 55"/>
            <p:cNvSpPr/>
            <p:nvPr/>
          </p:nvSpPr>
          <p:spPr bwMode="auto">
            <a:xfrm>
              <a:off x="1766888" y="6330950"/>
              <a:ext cx="419100" cy="527050"/>
            </a:xfrm>
            <a:custGeom>
              <a:avLst/>
              <a:gdLst/>
              <a:ahLst/>
              <a:cxnLst/>
              <a:rect l="0" t="0" r="r" b="b"/>
              <a:pathLst>
                <a:path w="264" h="332">
                  <a:moveTo>
                    <a:pt x="12" y="332"/>
                  </a:moveTo>
                  <a:lnTo>
                    <a:pt x="0" y="326"/>
                  </a:lnTo>
                  <a:lnTo>
                    <a:pt x="45" y="206"/>
                  </a:lnTo>
                  <a:lnTo>
                    <a:pt x="255" y="0"/>
                  </a:lnTo>
                  <a:lnTo>
                    <a:pt x="264" y="12"/>
                  </a:lnTo>
                  <a:lnTo>
                    <a:pt x="60" y="215"/>
                  </a:lnTo>
                  <a:lnTo>
                    <a:pt x="12" y="33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63" name="Freeform 56"/>
            <p:cNvSpPr>
              <a:spLocks noEditPoints="1"/>
            </p:cNvSpPr>
            <p:nvPr/>
          </p:nvSpPr>
          <p:spPr bwMode="auto">
            <a:xfrm>
              <a:off x="2147888"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64" name="Freeform 57"/>
            <p:cNvSpPr/>
            <p:nvPr/>
          </p:nvSpPr>
          <p:spPr bwMode="auto">
            <a:xfrm>
              <a:off x="504825" y="9525"/>
              <a:ext cx="233363" cy="5103813"/>
            </a:xfrm>
            <a:custGeom>
              <a:avLst/>
              <a:gdLst/>
              <a:ahLst/>
              <a:cxnLst/>
              <a:rect l="0" t="0" r="r" b="b"/>
              <a:pathLst>
                <a:path w="147" h="3215">
                  <a:moveTo>
                    <a:pt x="132" y="3215"/>
                  </a:moveTo>
                  <a:lnTo>
                    <a:pt x="129" y="2754"/>
                  </a:lnTo>
                  <a:lnTo>
                    <a:pt x="0" y="1901"/>
                  </a:lnTo>
                  <a:lnTo>
                    <a:pt x="0" y="0"/>
                  </a:lnTo>
                  <a:lnTo>
                    <a:pt x="15" y="0"/>
                  </a:lnTo>
                  <a:lnTo>
                    <a:pt x="15" y="1898"/>
                  </a:lnTo>
                  <a:lnTo>
                    <a:pt x="144" y="2754"/>
                  </a:lnTo>
                  <a:lnTo>
                    <a:pt x="147" y="3215"/>
                  </a:lnTo>
                  <a:lnTo>
                    <a:pt x="132" y="321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65" name="Freeform 58"/>
            <p:cNvSpPr>
              <a:spLocks noEditPoints="1"/>
            </p:cNvSpPr>
            <p:nvPr/>
          </p:nvSpPr>
          <p:spPr bwMode="auto">
            <a:xfrm>
              <a:off x="633413" y="5103813"/>
              <a:ext cx="185738" cy="185738"/>
            </a:xfrm>
            <a:custGeom>
              <a:avLst/>
              <a:gdLst/>
              <a:ahLst/>
              <a:cxnLst/>
              <a:rect l="0" t="0" r="r" b="b"/>
              <a:pathLst>
                <a:path w="39" h="39">
                  <a:moveTo>
                    <a:pt x="20" y="39"/>
                  </a:moveTo>
                  <a:cubicBezTo>
                    <a:pt x="9" y="39"/>
                    <a:pt x="0" y="30"/>
                    <a:pt x="0" y="19"/>
                  </a:cubicBezTo>
                  <a:cubicBezTo>
                    <a:pt x="0" y="9"/>
                    <a:pt x="9" y="0"/>
                    <a:pt x="20" y="0"/>
                  </a:cubicBezTo>
                  <a:cubicBezTo>
                    <a:pt x="30" y="0"/>
                    <a:pt x="39" y="9"/>
                    <a:pt x="39" y="19"/>
                  </a:cubicBezTo>
                  <a:cubicBezTo>
                    <a:pt x="39" y="30"/>
                    <a:pt x="30" y="39"/>
                    <a:pt x="20" y="39"/>
                  </a:cubicBezTo>
                  <a:close/>
                  <a:moveTo>
                    <a:pt x="20" y="4"/>
                  </a:moveTo>
                  <a:cubicBezTo>
                    <a:pt x="11" y="4"/>
                    <a:pt x="4" y="11"/>
                    <a:pt x="4" y="19"/>
                  </a:cubicBezTo>
                  <a:cubicBezTo>
                    <a:pt x="4" y="28"/>
                    <a:pt x="11" y="35"/>
                    <a:pt x="20" y="35"/>
                  </a:cubicBezTo>
                  <a:cubicBezTo>
                    <a:pt x="28" y="35"/>
                    <a:pt x="35" y="28"/>
                    <a:pt x="35" y="19"/>
                  </a:cubicBezTo>
                  <a:cubicBezTo>
                    <a:pt x="35"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grpSp>
      <p:sp>
        <p:nvSpPr>
          <p:cNvPr id="2" name="Title 1"/>
          <p:cNvSpPr>
            <a:spLocks noGrp="1"/>
          </p:cNvSpPr>
          <p:nvPr>
            <p:ph type="ctrTitle"/>
          </p:nvPr>
        </p:nvSpPr>
        <p:spPr>
          <a:xfrm>
            <a:off x="1876424" y="1122363"/>
            <a:ext cx="8791575" cy="2387600"/>
          </a:xfrm>
        </p:spPr>
        <p:txBody>
          <a:bodyPr anchor="b">
            <a:normAutofit/>
          </a:bodyPr>
          <a:lstStyle>
            <a:lvl1pPr algn="l">
              <a:defRPr sz="4800"/>
            </a:lvl1pPr>
          </a:lstStyle>
          <a:p>
            <a:r>
              <a:rPr lang="en-US"/>
              <a:t>Click to edit Master title style</a:t>
            </a:r>
          </a:p>
        </p:txBody>
      </p:sp>
      <p:sp>
        <p:nvSpPr>
          <p:cNvPr id="3" name="Subtitle 2"/>
          <p:cNvSpPr>
            <a:spLocks noGrp="1"/>
          </p:cNvSpPr>
          <p:nvPr>
            <p:ph type="subTitle" idx="1"/>
          </p:nvPr>
        </p:nvSpPr>
        <p:spPr>
          <a:xfrm>
            <a:off x="1876424" y="3602038"/>
            <a:ext cx="8791575" cy="1655762"/>
          </a:xfrm>
        </p:spPr>
        <p:txBody>
          <a:bodyPr>
            <a:normAutofit/>
          </a:bodyPr>
          <a:lstStyle>
            <a:lvl1pPr marL="0" indent="0" algn="l">
              <a:buNone/>
              <a:defRPr sz="2000" cap="all" baseline="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a:xfrm>
            <a:off x="7077511" y="5410201"/>
            <a:ext cx="2743200" cy="365125"/>
          </a:xfrm>
        </p:spPr>
        <p:txBody>
          <a:bodyPr/>
          <a:lstStyle/>
          <a:p>
            <a:fld id="{48A87A34-81AB-432B-8DAE-1953F412C126}" type="datetimeFigureOut">
              <a:rPr lang="en-US" dirty="0"/>
              <a:t>9/2/2025</a:t>
            </a:fld>
            <a:endParaRPr lang="en-US"/>
          </a:p>
        </p:txBody>
      </p:sp>
      <p:sp>
        <p:nvSpPr>
          <p:cNvPr id="5" name="Footer Placeholder 4"/>
          <p:cNvSpPr>
            <a:spLocks noGrp="1"/>
          </p:cNvSpPr>
          <p:nvPr>
            <p:ph type="ftr" sz="quarter" idx="11"/>
          </p:nvPr>
        </p:nvSpPr>
        <p:spPr>
          <a:xfrm>
            <a:off x="1876424" y="5410201"/>
            <a:ext cx="5124886" cy="365125"/>
          </a:xfrm>
        </p:spPr>
        <p:txBody>
          <a:bodyPr/>
          <a:lstStyle/>
          <a:p>
            <a:endParaRPr lang="en-US"/>
          </a:p>
        </p:txBody>
      </p:sp>
      <p:sp>
        <p:nvSpPr>
          <p:cNvPr id="6" name="Slide Number Placeholder 5"/>
          <p:cNvSpPr>
            <a:spLocks noGrp="1"/>
          </p:cNvSpPr>
          <p:nvPr>
            <p:ph type="sldNum" sz="quarter" idx="12"/>
          </p:nvPr>
        </p:nvSpPr>
        <p:spPr>
          <a:xfrm>
            <a:off x="9896911" y="5410199"/>
            <a:ext cx="771089" cy="365125"/>
          </a:xfrm>
        </p:spPr>
        <p:txBody>
          <a:bodyPr/>
          <a:lstStyle/>
          <a:p>
            <a:fld id="{6D22F896-40B5-4ADD-8801-0D06FADFA095}" type="slidenum">
              <a:rPr lang="en-US" dirty="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1410" y="4304664"/>
            <a:ext cx="9912355" cy="819355"/>
          </a:xfrm>
        </p:spPr>
        <p:txBody>
          <a:bodyPr anchor="b">
            <a:normAutofit/>
          </a:bodyPr>
          <a:lstStyle>
            <a:lvl1pPr>
              <a:defRPr sz="3200"/>
            </a:lvl1pPr>
          </a:lstStyle>
          <a:p>
            <a:r>
              <a:rPr lang="en-US"/>
              <a:t>Click to edit Master title style</a:t>
            </a:r>
          </a:p>
        </p:txBody>
      </p:sp>
      <p:sp>
        <p:nvSpPr>
          <p:cNvPr id="3" name="Picture Placeholder 2"/>
          <p:cNvSpPr>
            <a:spLocks noGrp="1" noChangeAspect="1"/>
          </p:cNvSpPr>
          <p:nvPr>
            <p:ph type="pic" idx="1"/>
          </p:nvPr>
        </p:nvSpPr>
        <p:spPr>
          <a:xfrm>
            <a:off x="1141411" y="606426"/>
            <a:ext cx="9912354" cy="3299778"/>
          </a:xfrm>
          <a:prstGeom prst="round2DiagRect">
            <a:avLst>
              <a:gd name="adj1" fmla="val 4860"/>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3200"/>
            </a:lvl1pPr>
          </a:lstStyle>
          <a:p>
            <a:pPr marL="0" lvl="0" indent="0">
              <a:buNone/>
            </a:pPr>
            <a:r>
              <a:rPr lang="en-US"/>
              <a:t>Click icon to add picture</a:t>
            </a:r>
          </a:p>
        </p:txBody>
      </p:sp>
      <p:sp>
        <p:nvSpPr>
          <p:cNvPr id="4" name="Text Placeholder 3"/>
          <p:cNvSpPr>
            <a:spLocks noGrp="1"/>
          </p:cNvSpPr>
          <p:nvPr>
            <p:ph type="body" sz="half" idx="2"/>
          </p:nvPr>
        </p:nvSpPr>
        <p:spPr>
          <a:xfrm>
            <a:off x="1141364" y="5124020"/>
            <a:ext cx="9910859" cy="682472"/>
          </a:xfrm>
        </p:spPr>
        <p:txBody>
          <a:bodyP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9/2/2025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41456" y="609600"/>
            <a:ext cx="9905955" cy="3429000"/>
          </a:xfrm>
        </p:spPr>
        <p:txBody>
          <a:bodyPr anchor="ctr">
            <a:normAutofit/>
          </a:bodyPr>
          <a:lstStyle>
            <a:lvl1pPr>
              <a:defRPr sz="3600"/>
            </a:lvl1pPr>
          </a:lstStyle>
          <a:p>
            <a:r>
              <a:rPr lang="en-US"/>
              <a:t>Click to edit Master title style</a:t>
            </a:r>
          </a:p>
        </p:txBody>
      </p:sp>
      <p:sp>
        <p:nvSpPr>
          <p:cNvPr id="4" name="Text Placeholder 3"/>
          <p:cNvSpPr>
            <a:spLocks noGrp="1"/>
          </p:cNvSpPr>
          <p:nvPr>
            <p:ph type="body" sz="half" idx="2"/>
          </p:nvPr>
        </p:nvSpPr>
        <p:spPr>
          <a:xfrm>
            <a:off x="1141410" y="4419599"/>
            <a:ext cx="9904459" cy="1371599"/>
          </a:xfrm>
        </p:spPr>
        <p:txBody>
          <a:bodyPr anchor="ct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9/2/2025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6212" y="609599"/>
            <a:ext cx="9302752" cy="2748429"/>
          </a:xfrm>
        </p:spPr>
        <p:txBody>
          <a:bodyPr anchor="ctr">
            <a:normAutofit/>
          </a:bodyPr>
          <a:lstStyle>
            <a:lvl1pPr>
              <a:defRPr sz="3600"/>
            </a:lvl1pPr>
          </a:lstStyle>
          <a:p>
            <a:r>
              <a:rPr lang="en-US"/>
              <a:t>Click to edit Master title style</a:t>
            </a:r>
          </a:p>
        </p:txBody>
      </p:sp>
      <p:sp>
        <p:nvSpPr>
          <p:cNvPr id="12" name="Text Placeholder 3"/>
          <p:cNvSpPr>
            <a:spLocks noGrp="1"/>
          </p:cNvSpPr>
          <p:nvPr>
            <p:ph type="body" sz="half" idx="13"/>
          </p:nvPr>
        </p:nvSpPr>
        <p:spPr>
          <a:xfrm>
            <a:off x="1720644" y="3365557"/>
            <a:ext cx="875229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4" name="Text Placeholder 3"/>
          <p:cNvSpPr>
            <a:spLocks noGrp="1"/>
          </p:cNvSpPr>
          <p:nvPr>
            <p:ph type="body" sz="half" idx="2"/>
          </p:nvPr>
        </p:nvSpPr>
        <p:spPr>
          <a:xfrm>
            <a:off x="1141411" y="4309919"/>
            <a:ext cx="9906002" cy="1489496"/>
          </a:xfrm>
        </p:spPr>
        <p:txBody>
          <a:bodyPr anchor="ct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9/2/2025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a:p>
        </p:txBody>
      </p:sp>
      <p:sp>
        <p:nvSpPr>
          <p:cNvPr id="60" name="TextBox 59"/>
          <p:cNvSpPr txBox="1"/>
          <p:nvPr/>
        </p:nvSpPr>
        <p:spPr>
          <a:xfrm>
            <a:off x="903512" y="73239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latin typeface="+mj-lt"/>
                <a:ea typeface="+mj-ea"/>
                <a:cs typeface="Trebuchet M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a:solidFill>
                  <a:schemeClr val="tx1"/>
                </a:solidFill>
                <a:effectLst/>
              </a:rPr>
              <a:t>“</a:t>
            </a:r>
          </a:p>
        </p:txBody>
      </p:sp>
      <p:sp>
        <p:nvSpPr>
          <p:cNvPr id="61" name="TextBox 60"/>
          <p:cNvSpPr txBox="1"/>
          <p:nvPr/>
        </p:nvSpPr>
        <p:spPr>
          <a:xfrm>
            <a:off x="10537370" y="2764972"/>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latin typeface="+mj-lt"/>
                <a:ea typeface="+mj-ea"/>
                <a:cs typeface="Trebuchet M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41410" y="2134041"/>
            <a:ext cx="9906001" cy="2511835"/>
          </a:xfrm>
        </p:spPr>
        <p:txBody>
          <a:bodyPr anchor="b">
            <a:normAutofit/>
          </a:bodyPr>
          <a:lstStyle>
            <a:lvl1pPr>
              <a:defRPr sz="3600"/>
            </a:lvl1pPr>
          </a:lstStyle>
          <a:p>
            <a:r>
              <a:rPr lang="en-US"/>
              <a:t>Click to edit Master title style</a:t>
            </a:r>
          </a:p>
        </p:txBody>
      </p:sp>
      <p:sp>
        <p:nvSpPr>
          <p:cNvPr id="4" name="Text Placeholder 3"/>
          <p:cNvSpPr>
            <a:spLocks noGrp="1"/>
          </p:cNvSpPr>
          <p:nvPr>
            <p:ph type="body" sz="half" idx="2"/>
          </p:nvPr>
        </p:nvSpPr>
        <p:spPr>
          <a:xfrm>
            <a:off x="1141364" y="4657655"/>
            <a:ext cx="9904505" cy="1140644"/>
          </a:xfrm>
        </p:spPr>
        <p:txBody>
          <a:bodyPr anchor="t">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9/2/2025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15" name="Title 1"/>
          <p:cNvSpPr>
            <a:spLocks noGrp="1"/>
          </p:cNvSpPr>
          <p:nvPr>
            <p:ph type="title"/>
          </p:nvPr>
        </p:nvSpPr>
        <p:spPr>
          <a:xfrm>
            <a:off x="1141413" y="609600"/>
            <a:ext cx="9905998" cy="1905000"/>
          </a:xfrm>
        </p:spPr>
        <p:txBody>
          <a:bodyPr/>
          <a:lstStyle/>
          <a:p>
            <a:r>
              <a:rPr lang="en-US"/>
              <a:t>Click to edit Master title style</a:t>
            </a:r>
          </a:p>
        </p:txBody>
      </p:sp>
      <p:sp>
        <p:nvSpPr>
          <p:cNvPr id="7" name="Text Placeholder 2"/>
          <p:cNvSpPr>
            <a:spLocks noGrp="1"/>
          </p:cNvSpPr>
          <p:nvPr>
            <p:ph type="body" idx="1"/>
          </p:nvPr>
        </p:nvSpPr>
        <p:spPr>
          <a:xfrm>
            <a:off x="1141410" y="2674463"/>
            <a:ext cx="3196899"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8" name="Text Placeholder 3"/>
          <p:cNvSpPr>
            <a:spLocks noGrp="1"/>
          </p:cNvSpPr>
          <p:nvPr>
            <p:ph type="body" sz="half" idx="15"/>
          </p:nvPr>
        </p:nvSpPr>
        <p:spPr>
          <a:xfrm>
            <a:off x="1127918" y="3360263"/>
            <a:ext cx="3208735"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9" name="Text Placeholder 4"/>
          <p:cNvSpPr>
            <a:spLocks noGrp="1"/>
          </p:cNvSpPr>
          <p:nvPr>
            <p:ph type="body" sz="quarter" idx="3"/>
          </p:nvPr>
        </p:nvSpPr>
        <p:spPr>
          <a:xfrm>
            <a:off x="4514766" y="2677635"/>
            <a:ext cx="3184385"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0" name="Text Placeholder 3"/>
          <p:cNvSpPr>
            <a:spLocks noGrp="1"/>
          </p:cNvSpPr>
          <p:nvPr>
            <p:ph type="body" sz="half" idx="16"/>
          </p:nvPr>
        </p:nvSpPr>
        <p:spPr>
          <a:xfrm>
            <a:off x="4504213" y="3363435"/>
            <a:ext cx="3195830"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1" name="Text Placeholder 4"/>
          <p:cNvSpPr>
            <a:spLocks noGrp="1"/>
          </p:cNvSpPr>
          <p:nvPr>
            <p:ph type="body" sz="quarter" idx="13"/>
          </p:nvPr>
        </p:nvSpPr>
        <p:spPr>
          <a:xfrm>
            <a:off x="7852442" y="2674463"/>
            <a:ext cx="3194968"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2" name="Text Placeholder 3"/>
          <p:cNvSpPr>
            <a:spLocks noGrp="1"/>
          </p:cNvSpPr>
          <p:nvPr>
            <p:ph type="body" sz="half" idx="17"/>
          </p:nvPr>
        </p:nvSpPr>
        <p:spPr>
          <a:xfrm>
            <a:off x="7852442" y="3360263"/>
            <a:ext cx="3194968"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48A87A34-81AB-432B-8DAE-1953F412C126}" type="datetimeFigureOut">
              <a:rPr lang="en-US" dirty="0"/>
              <a:t>9/2/2025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30" name="Title 1"/>
          <p:cNvSpPr>
            <a:spLocks noGrp="1"/>
          </p:cNvSpPr>
          <p:nvPr>
            <p:ph type="title"/>
          </p:nvPr>
        </p:nvSpPr>
        <p:spPr>
          <a:xfrm>
            <a:off x="1141411" y="609600"/>
            <a:ext cx="9905999" cy="1905000"/>
          </a:xfrm>
        </p:spPr>
        <p:txBody>
          <a:bodyPr/>
          <a:lstStyle/>
          <a:p>
            <a:r>
              <a:rPr lang="en-US"/>
              <a:t>Click to edit Master title style</a:t>
            </a:r>
          </a:p>
        </p:txBody>
      </p:sp>
      <p:sp>
        <p:nvSpPr>
          <p:cNvPr id="19" name="Text Placeholder 2"/>
          <p:cNvSpPr>
            <a:spLocks noGrp="1"/>
          </p:cNvSpPr>
          <p:nvPr>
            <p:ph type="body" idx="1"/>
          </p:nvPr>
        </p:nvSpPr>
        <p:spPr>
          <a:xfrm>
            <a:off x="1141413" y="4404596"/>
            <a:ext cx="3195240"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Picture Placeholder 2"/>
          <p:cNvSpPr>
            <a:spLocks noGrp="1" noChangeAspect="1"/>
          </p:cNvSpPr>
          <p:nvPr>
            <p:ph type="pic" idx="15"/>
          </p:nvPr>
        </p:nvSpPr>
        <p:spPr>
          <a:xfrm>
            <a:off x="1141413" y="2666998"/>
            <a:ext cx="3195240"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en-US"/>
              <a:t>Click icon to add picture</a:t>
            </a:r>
          </a:p>
        </p:txBody>
      </p:sp>
      <p:sp>
        <p:nvSpPr>
          <p:cNvPr id="21" name="Text Placeholder 3"/>
          <p:cNvSpPr>
            <a:spLocks noGrp="1"/>
          </p:cNvSpPr>
          <p:nvPr>
            <p:ph type="body" sz="half" idx="18"/>
          </p:nvPr>
        </p:nvSpPr>
        <p:spPr>
          <a:xfrm>
            <a:off x="1141413" y="4980858"/>
            <a:ext cx="3195240" cy="81784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2" name="Text Placeholder 4"/>
          <p:cNvSpPr>
            <a:spLocks noGrp="1"/>
          </p:cNvSpPr>
          <p:nvPr>
            <p:ph type="body" sz="quarter" idx="3"/>
          </p:nvPr>
        </p:nvSpPr>
        <p:spPr>
          <a:xfrm>
            <a:off x="4489053" y="4404596"/>
            <a:ext cx="3200400"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3" name="Picture Placeholder 2"/>
          <p:cNvSpPr>
            <a:spLocks noGrp="1" noChangeAspect="1"/>
          </p:cNvSpPr>
          <p:nvPr>
            <p:ph type="pic" idx="21"/>
          </p:nvPr>
        </p:nvSpPr>
        <p:spPr>
          <a:xfrm>
            <a:off x="4489053" y="2666998"/>
            <a:ext cx="3198940"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en-US"/>
              <a:t>Click icon to add picture</a:t>
            </a:r>
          </a:p>
        </p:txBody>
      </p:sp>
      <p:sp>
        <p:nvSpPr>
          <p:cNvPr id="24" name="Text Placeholder 3"/>
          <p:cNvSpPr>
            <a:spLocks noGrp="1"/>
          </p:cNvSpPr>
          <p:nvPr>
            <p:ph type="body" sz="half" idx="19"/>
          </p:nvPr>
        </p:nvSpPr>
        <p:spPr>
          <a:xfrm>
            <a:off x="4487593" y="4980857"/>
            <a:ext cx="3200400" cy="81034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5" name="Text Placeholder 4"/>
          <p:cNvSpPr>
            <a:spLocks noGrp="1"/>
          </p:cNvSpPr>
          <p:nvPr>
            <p:ph type="body" sz="quarter" idx="13"/>
          </p:nvPr>
        </p:nvSpPr>
        <p:spPr>
          <a:xfrm>
            <a:off x="7852567" y="4404595"/>
            <a:ext cx="3190741"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6" name="Picture Placeholder 2"/>
          <p:cNvSpPr>
            <a:spLocks noGrp="1" noChangeAspect="1"/>
          </p:cNvSpPr>
          <p:nvPr>
            <p:ph type="pic" idx="22"/>
          </p:nvPr>
        </p:nvSpPr>
        <p:spPr>
          <a:xfrm>
            <a:off x="7852442" y="2666998"/>
            <a:ext cx="3194969"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en-US"/>
              <a:t>Click icon to add picture</a:t>
            </a:r>
          </a:p>
        </p:txBody>
      </p:sp>
      <p:sp>
        <p:nvSpPr>
          <p:cNvPr id="27" name="Text Placeholder 3"/>
          <p:cNvSpPr>
            <a:spLocks noGrp="1"/>
          </p:cNvSpPr>
          <p:nvPr>
            <p:ph type="body" sz="half" idx="20"/>
          </p:nvPr>
        </p:nvSpPr>
        <p:spPr>
          <a:xfrm>
            <a:off x="7852442" y="4980854"/>
            <a:ext cx="3194968" cy="810345"/>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48A87A34-81AB-432B-8DAE-1953F412C126}" type="datetimeFigureOut">
              <a:rPr lang="en-US" dirty="0"/>
              <a:t>9/2/2025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8A87A34-81AB-432B-8DAE-1953F412C126}" type="datetimeFigureOut">
              <a:rPr lang="en-US" dirty="0"/>
              <a:t>9/2/2025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042400" y="609599"/>
            <a:ext cx="2005011" cy="5181601"/>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1141410" y="609599"/>
            <a:ext cx="7748590" cy="5181601"/>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8A87A34-81AB-432B-8DAE-1953F412C126}" type="datetimeFigureOut">
              <a:rPr lang="en-US" dirty="0"/>
              <a:t>9/2/2025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8A87A34-81AB-432B-8DAE-1953F412C126}" type="datetimeFigureOut">
              <a:rPr lang="en-US" dirty="0"/>
              <a:t>9/2/2025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41411" y="1419226"/>
            <a:ext cx="9906000" cy="2852737"/>
          </a:xfrm>
        </p:spPr>
        <p:txBody>
          <a:bodyPr anchor="b">
            <a:normAutofit/>
          </a:bodyPr>
          <a:lstStyle>
            <a:lvl1pPr>
              <a:defRPr sz="3600"/>
            </a:lvl1pPr>
          </a:lstStyle>
          <a:p>
            <a:r>
              <a:rPr lang="en-US"/>
              <a:t>Click to edit Master title style</a:t>
            </a:r>
          </a:p>
        </p:txBody>
      </p:sp>
      <p:sp>
        <p:nvSpPr>
          <p:cNvPr id="3" name="Text Placeholder 2"/>
          <p:cNvSpPr>
            <a:spLocks noGrp="1"/>
          </p:cNvSpPr>
          <p:nvPr>
            <p:ph type="body" idx="1"/>
          </p:nvPr>
        </p:nvSpPr>
        <p:spPr>
          <a:xfrm>
            <a:off x="1141411" y="4424362"/>
            <a:ext cx="9906000" cy="1374776"/>
          </a:xfrm>
        </p:spPr>
        <p:txBody>
          <a:bodyPr>
            <a:normAutofit/>
          </a:bodyPr>
          <a:lstStyle>
            <a:lvl1pPr marL="0" indent="0">
              <a:buNone/>
              <a:defRPr sz="1800" cap="all" baseline="0">
                <a:solidFill>
                  <a:schemeClr val="tx1">
                    <a:tint val="75000"/>
                  </a:schemeClr>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8A87A34-81AB-432B-8DAE-1953F412C126}" type="datetimeFigureOut">
              <a:rPr lang="en-US" dirty="0"/>
              <a:t>9/2/2025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1141410" y="2249486"/>
            <a:ext cx="4878389" cy="354171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2249486"/>
            <a:ext cx="4875211" cy="354171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48A87A34-81AB-432B-8DAE-1953F412C126}" type="datetimeFigureOut">
              <a:rPr lang="en-US" dirty="0"/>
              <a:t>9/2/2025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141411" y="619126"/>
            <a:ext cx="9906000" cy="1477961"/>
          </a:xfrm>
        </p:spPr>
        <p:txBody>
          <a:bodyPr/>
          <a:lstStyle/>
          <a:p>
            <a:r>
              <a:rPr lang="en-US"/>
              <a:t>Click to edit Master title style</a:t>
            </a:r>
          </a:p>
        </p:txBody>
      </p:sp>
      <p:sp>
        <p:nvSpPr>
          <p:cNvPr id="3" name="Text Placeholder 2"/>
          <p:cNvSpPr>
            <a:spLocks noGrp="1"/>
          </p:cNvSpPr>
          <p:nvPr>
            <p:ph type="body" idx="1"/>
          </p:nvPr>
        </p:nvSpPr>
        <p:spPr>
          <a:xfrm>
            <a:off x="1370019" y="2249486"/>
            <a:ext cx="4649783" cy="823912"/>
          </a:xfrm>
        </p:spPr>
        <p:txBody>
          <a:bodyPr anchor="b"/>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141410" y="3073397"/>
            <a:ext cx="4878391" cy="271780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400808" y="2249485"/>
            <a:ext cx="4646602" cy="823912"/>
          </a:xfrm>
        </p:spPr>
        <p:txBody>
          <a:bodyPr anchor="b"/>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3073397"/>
            <a:ext cx="4875210" cy="271780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48A87A34-81AB-432B-8DAE-1953F412C126}" type="datetimeFigureOut">
              <a:rPr lang="en-US" dirty="0"/>
              <a:t>9/2/2025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48A87A34-81AB-432B-8DAE-1953F412C126}" type="datetimeFigureOut">
              <a:rPr lang="en-US" dirty="0"/>
              <a:t>9/2/2025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dirty="0"/>
              <a:t>9/2/2025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6705" y="609601"/>
            <a:ext cx="3856037" cy="1639884"/>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56200" y="592666"/>
            <a:ext cx="5891209" cy="5198534"/>
          </a:xfrm>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1146705" y="2249486"/>
            <a:ext cx="3856037" cy="354171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9/2/2025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1413" y="609600"/>
            <a:ext cx="5934508" cy="1639886"/>
          </a:xfrm>
        </p:spPr>
        <p:txBody>
          <a:bodyPr anchor="b"/>
          <a:lstStyle>
            <a:lvl1pPr>
              <a:defRPr sz="3200"/>
            </a:lvl1pPr>
          </a:lstStyle>
          <a:p>
            <a:r>
              <a:rPr lang="en-US"/>
              <a:t>Click to edit Master title style</a:t>
            </a:r>
          </a:p>
        </p:txBody>
      </p:sp>
      <p:sp>
        <p:nvSpPr>
          <p:cNvPr id="3" name="Picture Placeholder 2"/>
          <p:cNvSpPr>
            <a:spLocks noGrp="1" noChangeAspect="1"/>
          </p:cNvSpPr>
          <p:nvPr>
            <p:ph type="pic" idx="1"/>
          </p:nvPr>
        </p:nvSpPr>
        <p:spPr>
          <a:xfrm>
            <a:off x="7380721" y="609601"/>
            <a:ext cx="3666690" cy="5181599"/>
          </a:xfrm>
          <a:prstGeom prst="round2DiagRect">
            <a:avLst>
              <a:gd name="adj1" fmla="val 5608"/>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1141410" y="2249486"/>
            <a:ext cx="5934511" cy="354171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9/2/2025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7" name="Picture 2" descr="\\DROBO-FS\QuickDrops\JB\PPTX NG\Droplets\LightingOverlay.png"/>
          <p:cNvPicPr>
            <a:picLocks noChangeAspect="1" noChangeArrowheads="1"/>
          </p:cNvPicPr>
          <p:nvPr/>
        </p:nvPicPr>
        <p:blipFill>
          <a:blip r:embed="rId19">
            <a:alphaModFix amt="30000"/>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 xmlns:a14="http://schemas.microsoft.com/office/drawing/2010/main">
                <a:solidFill>
                  <a:srgbClr val="FFFFFF"/>
                </a:solidFill>
              </a14:hiddenFill>
            </a:ext>
          </a:extLst>
        </p:spPr>
      </p:pic>
      <p:grpSp>
        <p:nvGrpSpPr>
          <p:cNvPr id="8" name="Group 7"/>
          <p:cNvGrpSpPr/>
          <p:nvPr/>
        </p:nvGrpSpPr>
        <p:grpSpPr>
          <a:xfrm>
            <a:off x="-14288" y="0"/>
            <a:ext cx="12053888" cy="6858001"/>
            <a:chOff x="-14288" y="0"/>
            <a:chExt cx="12053888" cy="6858001"/>
          </a:xfrm>
        </p:grpSpPr>
        <p:grpSp>
          <p:nvGrpSpPr>
            <p:cNvPr id="9" name="Group 8"/>
            <p:cNvGrpSpPr/>
            <p:nvPr/>
          </p:nvGrpSpPr>
          <p:grpSpPr>
            <a:xfrm>
              <a:off x="-14288" y="0"/>
              <a:ext cx="1220788" cy="6858001"/>
              <a:chOff x="-14288" y="0"/>
              <a:chExt cx="1220788" cy="6858001"/>
            </a:xfrm>
            <a:gradFill flip="none" rotWithShape="1">
              <a:gsLst>
                <a:gs pos="0">
                  <a:schemeClr val="tx2"/>
                </a:gs>
                <a:gs pos="100000">
                  <a:schemeClr val="bg2">
                    <a:lumMod val="60000"/>
                    <a:lumOff val="40000"/>
                  </a:schemeClr>
                </a:gs>
              </a:gsLst>
              <a:lin ang="5400000" scaled="0"/>
              <a:tileRect/>
            </a:gradFill>
          </p:grpSpPr>
          <p:sp>
            <p:nvSpPr>
              <p:cNvPr id="21" name="Rectangle 5"/>
              <p:cNvSpPr>
                <a:spLocks noChangeArrowheads="1"/>
              </p:cNvSpPr>
              <p:nvPr/>
            </p:nvSpPr>
            <p:spPr bwMode="auto">
              <a:xfrm>
                <a:off x="114300" y="4763"/>
                <a:ext cx="23813" cy="2181225"/>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22" name="Freeform 6"/>
              <p:cNvSpPr>
                <a:spLocks noEditPoints="1"/>
              </p:cNvSpPr>
              <p:nvPr/>
            </p:nvSpPr>
            <p:spPr bwMode="auto">
              <a:xfrm>
                <a:off x="33337"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3" name="Freeform 7"/>
              <p:cNvSpPr>
                <a:spLocks noEditPoints="1"/>
              </p:cNvSpPr>
              <p:nvPr/>
            </p:nvSpPr>
            <p:spPr bwMode="auto">
              <a:xfrm>
                <a:off x="28575"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4" name="Freeform 8"/>
              <p:cNvSpPr/>
              <p:nvPr/>
            </p:nvSpPr>
            <p:spPr bwMode="auto">
              <a:xfrm>
                <a:off x="200025" y="4763"/>
                <a:ext cx="369888" cy="1811338"/>
              </a:xfrm>
              <a:custGeom>
                <a:avLst/>
                <a:gdLst/>
                <a:ahLst/>
                <a:cxnLst/>
                <a:rect l="0" t="0" r="r" b="b"/>
                <a:pathLst>
                  <a:path w="233" h="1141">
                    <a:moveTo>
                      <a:pt x="218" y="1141"/>
                    </a:moveTo>
                    <a:lnTo>
                      <a:pt x="0" y="626"/>
                    </a:lnTo>
                    <a:lnTo>
                      <a:pt x="0" y="0"/>
                    </a:lnTo>
                    <a:lnTo>
                      <a:pt x="15" y="0"/>
                    </a:lnTo>
                    <a:lnTo>
                      <a:pt x="15" y="623"/>
                    </a:lnTo>
                    <a:lnTo>
                      <a:pt x="233" y="1135"/>
                    </a:lnTo>
                    <a:lnTo>
                      <a:pt x="218" y="1141"/>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5" name="Freeform 9"/>
              <p:cNvSpPr>
                <a:spLocks noEditPoints="1"/>
              </p:cNvSpPr>
              <p:nvPr/>
            </p:nvSpPr>
            <p:spPr bwMode="auto">
              <a:xfrm>
                <a:off x="503237" y="1801813"/>
                <a:ext cx="190500" cy="188913"/>
              </a:xfrm>
              <a:custGeom>
                <a:avLst/>
                <a:gdLst/>
                <a:ahLst/>
                <a:cxnLst/>
                <a:rect l="0" t="0" r="r" b="b"/>
                <a:pathLst>
                  <a:path w="40" h="40">
                    <a:moveTo>
                      <a:pt x="20" y="40"/>
                    </a:moveTo>
                    <a:cubicBezTo>
                      <a:pt x="9" y="40"/>
                      <a:pt x="0" y="31"/>
                      <a:pt x="0" y="20"/>
                    </a:cubicBezTo>
                    <a:cubicBezTo>
                      <a:pt x="0" y="9"/>
                      <a:pt x="9" y="0"/>
                      <a:pt x="20" y="0"/>
                    </a:cubicBezTo>
                    <a:cubicBezTo>
                      <a:pt x="33" y="0"/>
                      <a:pt x="40" y="6"/>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9"/>
                      <a:pt x="31"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6" name="Freeform 10"/>
              <p:cNvSpPr/>
              <p:nvPr/>
            </p:nvSpPr>
            <p:spPr bwMode="auto">
              <a:xfrm>
                <a:off x="285750" y="4763"/>
                <a:ext cx="369888" cy="1430338"/>
              </a:xfrm>
              <a:custGeom>
                <a:avLst/>
                <a:gdLst/>
                <a:ahLst/>
                <a:cxnLst/>
                <a:rect l="0" t="0" r="r" b="b"/>
                <a:pathLst>
                  <a:path w="233" h="901">
                    <a:moveTo>
                      <a:pt x="221" y="901"/>
                    </a:moveTo>
                    <a:lnTo>
                      <a:pt x="0" y="383"/>
                    </a:lnTo>
                    <a:lnTo>
                      <a:pt x="0" y="0"/>
                    </a:lnTo>
                    <a:lnTo>
                      <a:pt x="18" y="0"/>
                    </a:lnTo>
                    <a:lnTo>
                      <a:pt x="18" y="380"/>
                    </a:lnTo>
                    <a:lnTo>
                      <a:pt x="233" y="895"/>
                    </a:lnTo>
                    <a:lnTo>
                      <a:pt x="221" y="901"/>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7" name="Freeform 11"/>
              <p:cNvSpPr/>
              <p:nvPr/>
            </p:nvSpPr>
            <p:spPr bwMode="auto">
              <a:xfrm>
                <a:off x="546100"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8" name="Freeform 12"/>
              <p:cNvSpPr>
                <a:spLocks noEditPoints="1"/>
              </p:cNvSpPr>
              <p:nvPr/>
            </p:nvSpPr>
            <p:spPr bwMode="auto">
              <a:xfrm>
                <a:off x="588962" y="1420813"/>
                <a:ext cx="190500" cy="190500"/>
              </a:xfrm>
              <a:custGeom>
                <a:avLst/>
                <a:gdLst/>
                <a:ahLst/>
                <a:cxnLst/>
                <a:rect l="0" t="0" r="r" b="b"/>
                <a:pathLst>
                  <a:path w="40" h="40">
                    <a:moveTo>
                      <a:pt x="20" y="40"/>
                    </a:moveTo>
                    <a:cubicBezTo>
                      <a:pt x="9" y="40"/>
                      <a:pt x="0" y="31"/>
                      <a:pt x="0" y="20"/>
                    </a:cubicBezTo>
                    <a:cubicBezTo>
                      <a:pt x="0" y="9"/>
                      <a:pt x="9" y="0"/>
                      <a:pt x="20" y="0"/>
                    </a:cubicBezTo>
                    <a:cubicBezTo>
                      <a:pt x="33" y="0"/>
                      <a:pt x="40" y="7"/>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9"/>
                      <a:pt x="31"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9" name="Freeform 13"/>
              <p:cNvSpPr>
                <a:spLocks noEditPoints="1"/>
              </p:cNvSpPr>
              <p:nvPr/>
            </p:nvSpPr>
            <p:spPr bwMode="auto">
              <a:xfrm>
                <a:off x="588962"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0" name="Freeform 14"/>
              <p:cNvSpPr/>
              <p:nvPr/>
            </p:nvSpPr>
            <p:spPr bwMode="auto">
              <a:xfrm>
                <a:off x="641350" y="0"/>
                <a:ext cx="422275" cy="527050"/>
              </a:xfrm>
              <a:custGeom>
                <a:avLst/>
                <a:gdLst/>
                <a:ahLst/>
                <a:cxnLst/>
                <a:rect l="0" t="0" r="r" b="b"/>
                <a:pathLst>
                  <a:path w="266" h="332">
                    <a:moveTo>
                      <a:pt x="257" y="332"/>
                    </a:moveTo>
                    <a:lnTo>
                      <a:pt x="48" y="123"/>
                    </a:lnTo>
                    <a:lnTo>
                      <a:pt x="0" y="6"/>
                    </a:lnTo>
                    <a:lnTo>
                      <a:pt x="15" y="0"/>
                    </a:lnTo>
                    <a:lnTo>
                      <a:pt x="63" y="114"/>
                    </a:lnTo>
                    <a:lnTo>
                      <a:pt x="266" y="320"/>
                    </a:lnTo>
                    <a:lnTo>
                      <a:pt x="257" y="33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1" name="Freeform 15"/>
              <p:cNvSpPr>
                <a:spLocks noEditPoints="1"/>
              </p:cNvSpPr>
              <p:nvPr/>
            </p:nvSpPr>
            <p:spPr bwMode="auto">
              <a:xfrm>
                <a:off x="1020762"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2" name="Line 16"/>
              <p:cNvSpPr>
                <a:spLocks noChangeShapeType="1"/>
              </p:cNvSpPr>
              <p:nvPr/>
            </p:nvSpPr>
            <p:spPr bwMode="auto">
              <a:xfrm>
                <a:off x="-4763" y="9525"/>
                <a:ext cx="0" cy="0"/>
              </a:xfrm>
              <a:prstGeom prst="line">
                <a:avLst/>
              </a:prstGeom>
              <a:grpFill/>
              <a:ln w="15" cap="flat">
                <a:solidFill>
                  <a:srgbClr val="FFFFFF"/>
                </a:solidFill>
                <a:prstDash val="solid"/>
                <a:miter lim="800000"/>
                <a:headEnd/>
                <a:tailEnd/>
              </a:ln>
            </p:spPr>
          </p:sp>
          <p:sp>
            <p:nvSpPr>
              <p:cNvPr id="33" name="Freeform 17"/>
              <p:cNvSpPr/>
              <p:nvPr/>
            </p:nvSpPr>
            <p:spPr bwMode="auto">
              <a:xfrm>
                <a:off x="9525" y="1801813"/>
                <a:ext cx="123825" cy="127000"/>
              </a:xfrm>
              <a:custGeom>
                <a:avLst/>
                <a:gdLst/>
                <a:ahLst/>
                <a:cxnLst/>
                <a:rect l="0" t="0" r="r" b="b"/>
                <a:pathLst>
                  <a:path w="78" h="80">
                    <a:moveTo>
                      <a:pt x="6" y="80"/>
                    </a:moveTo>
                    <a:lnTo>
                      <a:pt x="0" y="71"/>
                    </a:lnTo>
                    <a:lnTo>
                      <a:pt x="69" y="0"/>
                    </a:lnTo>
                    <a:lnTo>
                      <a:pt x="78" y="9"/>
                    </a:lnTo>
                    <a:lnTo>
                      <a:pt x="6" y="8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4" name="Freeform 18"/>
              <p:cNvSpPr/>
              <p:nvPr/>
            </p:nvSpPr>
            <p:spPr bwMode="auto">
              <a:xfrm>
                <a:off x="-9525" y="3549650"/>
                <a:ext cx="147638" cy="481013"/>
              </a:xfrm>
              <a:custGeom>
                <a:avLst/>
                <a:gdLst/>
                <a:ahLst/>
                <a:cxnLst/>
                <a:rect l="0" t="0" r="r" b="b"/>
                <a:pathLst>
                  <a:path w="93" h="303">
                    <a:moveTo>
                      <a:pt x="93" y="303"/>
                    </a:moveTo>
                    <a:lnTo>
                      <a:pt x="78" y="303"/>
                    </a:lnTo>
                    <a:lnTo>
                      <a:pt x="78" y="78"/>
                    </a:lnTo>
                    <a:lnTo>
                      <a:pt x="0" y="12"/>
                    </a:lnTo>
                    <a:lnTo>
                      <a:pt x="12" y="0"/>
                    </a:lnTo>
                    <a:lnTo>
                      <a:pt x="93" y="69"/>
                    </a:lnTo>
                    <a:lnTo>
                      <a:pt x="93" y="303"/>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5" name="Freeform 19"/>
              <p:cNvSpPr/>
              <p:nvPr/>
            </p:nvSpPr>
            <p:spPr bwMode="auto">
              <a:xfrm>
                <a:off x="128587"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6" name="Freeform 20"/>
              <p:cNvSpPr>
                <a:spLocks noEditPoints="1"/>
              </p:cNvSpPr>
              <p:nvPr/>
            </p:nvSpPr>
            <p:spPr bwMode="auto">
              <a:xfrm>
                <a:off x="204787" y="1849438"/>
                <a:ext cx="114300" cy="107950"/>
              </a:xfrm>
              <a:custGeom>
                <a:avLst/>
                <a:gdLst/>
                <a:ahLst/>
                <a:cxnLst/>
                <a:rect l="0" t="0" r="r" b="b"/>
                <a:pathLst>
                  <a:path w="24" h="23">
                    <a:moveTo>
                      <a:pt x="12" y="23"/>
                    </a:moveTo>
                    <a:cubicBezTo>
                      <a:pt x="6" y="23"/>
                      <a:pt x="0" y="18"/>
                      <a:pt x="0" y="12"/>
                    </a:cubicBezTo>
                    <a:cubicBezTo>
                      <a:pt x="0" y="5"/>
                      <a:pt x="6" y="0"/>
                      <a:pt x="12" y="0"/>
                    </a:cubicBezTo>
                    <a:cubicBezTo>
                      <a:pt x="18" y="0"/>
                      <a:pt x="24" y="5"/>
                      <a:pt x="24" y="12"/>
                    </a:cubicBezTo>
                    <a:cubicBezTo>
                      <a:pt x="24" y="18"/>
                      <a:pt x="18" y="23"/>
                      <a:pt x="12" y="23"/>
                    </a:cubicBezTo>
                    <a:close/>
                    <a:moveTo>
                      <a:pt x="12" y="4"/>
                    </a:moveTo>
                    <a:cubicBezTo>
                      <a:pt x="8" y="4"/>
                      <a:pt x="4" y="8"/>
                      <a:pt x="4" y="12"/>
                    </a:cubicBezTo>
                    <a:cubicBezTo>
                      <a:pt x="4" y="16"/>
                      <a:pt x="8" y="19"/>
                      <a:pt x="12" y="19"/>
                    </a:cubicBezTo>
                    <a:cubicBezTo>
                      <a:pt x="16" y="19"/>
                      <a:pt x="20" y="16"/>
                      <a:pt x="20" y="12"/>
                    </a:cubicBezTo>
                    <a:cubicBezTo>
                      <a:pt x="20" y="8"/>
                      <a:pt x="16" y="4"/>
                      <a:pt x="12"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7" name="Rectangle 21"/>
              <p:cNvSpPr>
                <a:spLocks noChangeArrowheads="1"/>
              </p:cNvSpPr>
              <p:nvPr/>
            </p:nvSpPr>
            <p:spPr bwMode="auto">
              <a:xfrm>
                <a:off x="133350" y="4662488"/>
                <a:ext cx="23813" cy="2181225"/>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38" name="Freeform 22"/>
              <p:cNvSpPr/>
              <p:nvPr/>
            </p:nvSpPr>
            <p:spPr bwMode="auto">
              <a:xfrm>
                <a:off x="223837" y="5041900"/>
                <a:ext cx="369888" cy="1801813"/>
              </a:xfrm>
              <a:custGeom>
                <a:avLst/>
                <a:gdLst/>
                <a:ahLst/>
                <a:cxnLst/>
                <a:rect l="0" t="0" r="r" b="b"/>
                <a:pathLst>
                  <a:path w="233" h="1135">
                    <a:moveTo>
                      <a:pt x="15" y="1135"/>
                    </a:moveTo>
                    <a:lnTo>
                      <a:pt x="0" y="1135"/>
                    </a:lnTo>
                    <a:lnTo>
                      <a:pt x="0" y="515"/>
                    </a:lnTo>
                    <a:lnTo>
                      <a:pt x="0" y="512"/>
                    </a:lnTo>
                    <a:lnTo>
                      <a:pt x="218" y="0"/>
                    </a:lnTo>
                    <a:lnTo>
                      <a:pt x="233" y="6"/>
                    </a:lnTo>
                    <a:lnTo>
                      <a:pt x="15" y="518"/>
                    </a:lnTo>
                    <a:lnTo>
                      <a:pt x="15" y="113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9" name="Freeform 23"/>
              <p:cNvSpPr>
                <a:spLocks noEditPoints="1"/>
              </p:cNvSpPr>
              <p:nvPr/>
            </p:nvSpPr>
            <p:spPr bwMode="auto">
              <a:xfrm>
                <a:off x="52387"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0" name="Freeform 24"/>
              <p:cNvSpPr/>
              <p:nvPr/>
            </p:nvSpPr>
            <p:spPr bwMode="auto">
              <a:xfrm>
                <a:off x="-14288" y="5627688"/>
                <a:ext cx="85725" cy="1216025"/>
              </a:xfrm>
              <a:custGeom>
                <a:avLst/>
                <a:gdLst/>
                <a:ahLst/>
                <a:cxnLst/>
                <a:rect l="0" t="0" r="r" b="b"/>
                <a:pathLst>
                  <a:path w="54" h="766">
                    <a:moveTo>
                      <a:pt x="54" y="766"/>
                    </a:moveTo>
                    <a:lnTo>
                      <a:pt x="36" y="766"/>
                    </a:lnTo>
                    <a:lnTo>
                      <a:pt x="36" y="149"/>
                    </a:lnTo>
                    <a:lnTo>
                      <a:pt x="0" y="3"/>
                    </a:lnTo>
                    <a:lnTo>
                      <a:pt x="18" y="0"/>
                    </a:lnTo>
                    <a:lnTo>
                      <a:pt x="54" y="146"/>
                    </a:lnTo>
                    <a:lnTo>
                      <a:pt x="54" y="766"/>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1" name="Freeform 25"/>
              <p:cNvSpPr>
                <a:spLocks noEditPoints="1"/>
              </p:cNvSpPr>
              <p:nvPr/>
            </p:nvSpPr>
            <p:spPr bwMode="auto">
              <a:xfrm>
                <a:off x="527050"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2" name="Freeform 26"/>
              <p:cNvSpPr/>
              <p:nvPr/>
            </p:nvSpPr>
            <p:spPr bwMode="auto">
              <a:xfrm>
                <a:off x="309562" y="5422900"/>
                <a:ext cx="374650" cy="1425575"/>
              </a:xfrm>
              <a:custGeom>
                <a:avLst/>
                <a:gdLst/>
                <a:ahLst/>
                <a:cxnLst/>
                <a:rect l="0" t="0" r="r" b="b"/>
                <a:pathLst>
                  <a:path w="236" h="898">
                    <a:moveTo>
                      <a:pt x="18" y="898"/>
                    </a:moveTo>
                    <a:lnTo>
                      <a:pt x="0" y="898"/>
                    </a:lnTo>
                    <a:lnTo>
                      <a:pt x="0" y="515"/>
                    </a:lnTo>
                    <a:lnTo>
                      <a:pt x="3" y="512"/>
                    </a:lnTo>
                    <a:lnTo>
                      <a:pt x="221" y="0"/>
                    </a:lnTo>
                    <a:lnTo>
                      <a:pt x="236" y="6"/>
                    </a:lnTo>
                    <a:lnTo>
                      <a:pt x="18" y="518"/>
                    </a:lnTo>
                    <a:lnTo>
                      <a:pt x="18" y="898"/>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3" name="Freeform 27"/>
              <p:cNvSpPr/>
              <p:nvPr/>
            </p:nvSpPr>
            <p:spPr bwMode="auto">
              <a:xfrm>
                <a:off x="569912"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4" name="Freeform 28"/>
              <p:cNvSpPr>
                <a:spLocks noEditPoints="1"/>
              </p:cNvSpPr>
              <p:nvPr/>
            </p:nvSpPr>
            <p:spPr bwMode="auto">
              <a:xfrm>
                <a:off x="612775"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5" name="Freeform 29"/>
              <p:cNvSpPr>
                <a:spLocks noEditPoints="1"/>
              </p:cNvSpPr>
              <p:nvPr/>
            </p:nvSpPr>
            <p:spPr bwMode="auto">
              <a:xfrm>
                <a:off x="612775"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6" name="Freeform 30"/>
              <p:cNvSpPr/>
              <p:nvPr/>
            </p:nvSpPr>
            <p:spPr bwMode="auto">
              <a:xfrm>
                <a:off x="669925" y="6330950"/>
                <a:ext cx="417513" cy="517525"/>
              </a:xfrm>
              <a:custGeom>
                <a:avLst/>
                <a:gdLst/>
                <a:ahLst/>
                <a:cxnLst/>
                <a:rect l="0" t="0" r="r" b="b"/>
                <a:pathLst>
                  <a:path w="263" h="326">
                    <a:moveTo>
                      <a:pt x="15" y="326"/>
                    </a:moveTo>
                    <a:lnTo>
                      <a:pt x="0" y="320"/>
                    </a:lnTo>
                    <a:lnTo>
                      <a:pt x="45" y="206"/>
                    </a:lnTo>
                    <a:lnTo>
                      <a:pt x="48" y="206"/>
                    </a:lnTo>
                    <a:lnTo>
                      <a:pt x="254" y="0"/>
                    </a:lnTo>
                    <a:lnTo>
                      <a:pt x="263" y="12"/>
                    </a:lnTo>
                    <a:lnTo>
                      <a:pt x="60" y="215"/>
                    </a:lnTo>
                    <a:lnTo>
                      <a:pt x="15" y="326"/>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7" name="Freeform 31"/>
              <p:cNvSpPr>
                <a:spLocks noEditPoints="1"/>
              </p:cNvSpPr>
              <p:nvPr/>
            </p:nvSpPr>
            <p:spPr bwMode="auto">
              <a:xfrm>
                <a:off x="1049337"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grpSp>
        <p:grpSp>
          <p:nvGrpSpPr>
            <p:cNvPr id="10" name="Group 9"/>
            <p:cNvGrpSpPr/>
            <p:nvPr/>
          </p:nvGrpSpPr>
          <p:grpSpPr>
            <a:xfrm>
              <a:off x="11364912" y="0"/>
              <a:ext cx="674688" cy="6848476"/>
              <a:chOff x="11364912" y="0"/>
              <a:chExt cx="674688" cy="6848476"/>
            </a:xfrm>
            <a:gradFill flip="none" rotWithShape="1">
              <a:gsLst>
                <a:gs pos="0">
                  <a:schemeClr val="tx2">
                    <a:alpha val="80000"/>
                  </a:schemeClr>
                </a:gs>
                <a:gs pos="100000">
                  <a:schemeClr val="bg2">
                    <a:lumMod val="60000"/>
                    <a:lumOff val="40000"/>
                    <a:alpha val="60000"/>
                  </a:schemeClr>
                </a:gs>
              </a:gsLst>
              <a:lin ang="5400000" scaled="0"/>
              <a:tileRect/>
            </a:gradFill>
          </p:grpSpPr>
          <p:sp>
            <p:nvSpPr>
              <p:cNvPr id="11" name="Freeform 32"/>
              <p:cNvSpPr/>
              <p:nvPr/>
            </p:nvSpPr>
            <p:spPr bwMode="auto">
              <a:xfrm>
                <a:off x="11483975" y="0"/>
                <a:ext cx="417513" cy="512763"/>
              </a:xfrm>
              <a:custGeom>
                <a:avLst/>
                <a:gdLst/>
                <a:ahLst/>
                <a:cxnLst/>
                <a:rect l="0" t="0" r="r" b="b"/>
                <a:pathLst>
                  <a:path w="263" h="323">
                    <a:moveTo>
                      <a:pt x="12" y="323"/>
                    </a:moveTo>
                    <a:lnTo>
                      <a:pt x="0" y="314"/>
                    </a:lnTo>
                    <a:lnTo>
                      <a:pt x="203" y="108"/>
                    </a:lnTo>
                    <a:lnTo>
                      <a:pt x="248" y="0"/>
                    </a:lnTo>
                    <a:lnTo>
                      <a:pt x="263" y="6"/>
                    </a:lnTo>
                    <a:lnTo>
                      <a:pt x="218" y="117"/>
                    </a:lnTo>
                    <a:lnTo>
                      <a:pt x="218" y="117"/>
                    </a:lnTo>
                    <a:lnTo>
                      <a:pt x="12" y="323"/>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2" name="Freeform 33"/>
              <p:cNvSpPr>
                <a:spLocks noEditPoints="1"/>
              </p:cNvSpPr>
              <p:nvPr/>
            </p:nvSpPr>
            <p:spPr bwMode="auto">
              <a:xfrm>
                <a:off x="11364912" y="474663"/>
                <a:ext cx="157163" cy="152400"/>
              </a:xfrm>
              <a:custGeom>
                <a:avLst/>
                <a:gdLst/>
                <a:ahLst/>
                <a:cxnLst/>
                <a:rect l="0" t="0" r="r" b="b"/>
                <a:pathLst>
                  <a:path w="33" h="32">
                    <a:moveTo>
                      <a:pt x="17" y="32"/>
                    </a:moveTo>
                    <a:cubicBezTo>
                      <a:pt x="13" y="32"/>
                      <a:pt x="9" y="30"/>
                      <a:pt x="6" y="27"/>
                    </a:cubicBezTo>
                    <a:cubicBezTo>
                      <a:pt x="0" y="21"/>
                      <a:pt x="0" y="11"/>
                      <a:pt x="6" y="5"/>
                    </a:cubicBezTo>
                    <a:cubicBezTo>
                      <a:pt x="9" y="2"/>
                      <a:pt x="13" y="0"/>
                      <a:pt x="17" y="0"/>
                    </a:cubicBezTo>
                    <a:cubicBezTo>
                      <a:pt x="21" y="0"/>
                      <a:pt x="25" y="2"/>
                      <a:pt x="28" y="5"/>
                    </a:cubicBezTo>
                    <a:cubicBezTo>
                      <a:pt x="31" y="8"/>
                      <a:pt x="33" y="12"/>
                      <a:pt x="33" y="16"/>
                    </a:cubicBezTo>
                    <a:cubicBezTo>
                      <a:pt x="33" y="20"/>
                      <a:pt x="31" y="24"/>
                      <a:pt x="28" y="27"/>
                    </a:cubicBezTo>
                    <a:cubicBezTo>
                      <a:pt x="25" y="30"/>
                      <a:pt x="21" y="32"/>
                      <a:pt x="17" y="32"/>
                    </a:cubicBezTo>
                    <a:close/>
                    <a:moveTo>
                      <a:pt x="17" y="4"/>
                    </a:moveTo>
                    <a:cubicBezTo>
                      <a:pt x="14" y="4"/>
                      <a:pt x="11" y="6"/>
                      <a:pt x="9" y="8"/>
                    </a:cubicBezTo>
                    <a:cubicBezTo>
                      <a:pt x="4" y="12"/>
                      <a:pt x="4" y="20"/>
                      <a:pt x="9" y="24"/>
                    </a:cubicBezTo>
                    <a:cubicBezTo>
                      <a:pt x="11" y="27"/>
                      <a:pt x="14" y="28"/>
                      <a:pt x="17" y="28"/>
                    </a:cubicBezTo>
                    <a:cubicBezTo>
                      <a:pt x="20" y="28"/>
                      <a:pt x="23" y="27"/>
                      <a:pt x="26" y="24"/>
                    </a:cubicBezTo>
                    <a:cubicBezTo>
                      <a:pt x="30" y="20"/>
                      <a:pt x="30" y="12"/>
                      <a:pt x="26" y="8"/>
                    </a:cubicBezTo>
                    <a:cubicBezTo>
                      <a:pt x="23" y="6"/>
                      <a:pt x="20" y="4"/>
                      <a:pt x="17"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3" name="Freeform 34"/>
              <p:cNvSpPr>
                <a:spLocks noEditPoints="1"/>
              </p:cNvSpPr>
              <p:nvPr/>
            </p:nvSpPr>
            <p:spPr bwMode="auto">
              <a:xfrm>
                <a:off x="11631612" y="1539875"/>
                <a:ext cx="188913"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4" name="Freeform 35"/>
              <p:cNvSpPr/>
              <p:nvPr/>
            </p:nvSpPr>
            <p:spPr bwMode="auto">
              <a:xfrm>
                <a:off x="11531600" y="5694363"/>
                <a:ext cx="298450" cy="1154113"/>
              </a:xfrm>
              <a:custGeom>
                <a:avLst/>
                <a:gdLst/>
                <a:ahLst/>
                <a:cxnLst/>
                <a:rect l="0" t="0" r="r" b="b"/>
                <a:pathLst>
                  <a:path w="188" h="727">
                    <a:moveTo>
                      <a:pt x="15" y="727"/>
                    </a:moveTo>
                    <a:lnTo>
                      <a:pt x="0" y="727"/>
                    </a:lnTo>
                    <a:lnTo>
                      <a:pt x="0" y="407"/>
                    </a:lnTo>
                    <a:lnTo>
                      <a:pt x="0" y="407"/>
                    </a:lnTo>
                    <a:lnTo>
                      <a:pt x="176" y="0"/>
                    </a:lnTo>
                    <a:lnTo>
                      <a:pt x="188" y="6"/>
                    </a:lnTo>
                    <a:lnTo>
                      <a:pt x="15" y="410"/>
                    </a:lnTo>
                    <a:lnTo>
                      <a:pt x="15" y="727"/>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5" name="Freeform 36"/>
              <p:cNvSpPr>
                <a:spLocks noEditPoints="1"/>
              </p:cNvSpPr>
              <p:nvPr/>
            </p:nvSpPr>
            <p:spPr bwMode="auto">
              <a:xfrm>
                <a:off x="11772900" y="5551488"/>
                <a:ext cx="157163" cy="155575"/>
              </a:xfrm>
              <a:custGeom>
                <a:avLst/>
                <a:gdLst/>
                <a:ahLst/>
                <a:cxnLst/>
                <a:rect l="0" t="0" r="r" b="b"/>
                <a:pathLst>
                  <a:path w="33" h="33">
                    <a:moveTo>
                      <a:pt x="17" y="33"/>
                    </a:moveTo>
                    <a:cubicBezTo>
                      <a:pt x="8" y="33"/>
                      <a:pt x="0" y="25"/>
                      <a:pt x="0" y="16"/>
                    </a:cubicBezTo>
                    <a:cubicBezTo>
                      <a:pt x="0" y="7"/>
                      <a:pt x="8" y="0"/>
                      <a:pt x="17" y="0"/>
                    </a:cubicBezTo>
                    <a:cubicBezTo>
                      <a:pt x="26" y="0"/>
                      <a:pt x="33" y="7"/>
                      <a:pt x="33" y="16"/>
                    </a:cubicBezTo>
                    <a:cubicBezTo>
                      <a:pt x="33" y="25"/>
                      <a:pt x="26" y="33"/>
                      <a:pt x="17" y="33"/>
                    </a:cubicBezTo>
                    <a:close/>
                    <a:moveTo>
                      <a:pt x="17" y="4"/>
                    </a:moveTo>
                    <a:cubicBezTo>
                      <a:pt x="10" y="4"/>
                      <a:pt x="4" y="9"/>
                      <a:pt x="4" y="16"/>
                    </a:cubicBezTo>
                    <a:cubicBezTo>
                      <a:pt x="4" y="23"/>
                      <a:pt x="10" y="29"/>
                      <a:pt x="17" y="29"/>
                    </a:cubicBezTo>
                    <a:cubicBezTo>
                      <a:pt x="23" y="29"/>
                      <a:pt x="29" y="23"/>
                      <a:pt x="29" y="16"/>
                    </a:cubicBezTo>
                    <a:cubicBezTo>
                      <a:pt x="29" y="9"/>
                      <a:pt x="23" y="4"/>
                      <a:pt x="17"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6" name="Freeform 37"/>
              <p:cNvSpPr/>
              <p:nvPr/>
            </p:nvSpPr>
            <p:spPr bwMode="auto">
              <a:xfrm>
                <a:off x="11710987" y="4763"/>
                <a:ext cx="304800" cy="1544638"/>
              </a:xfrm>
              <a:custGeom>
                <a:avLst/>
                <a:gdLst/>
                <a:ahLst/>
                <a:cxnLst/>
                <a:rect l="0" t="0" r="r" b="b"/>
                <a:pathLst>
                  <a:path w="192" h="973">
                    <a:moveTo>
                      <a:pt x="15" y="973"/>
                    </a:moveTo>
                    <a:lnTo>
                      <a:pt x="0" y="973"/>
                    </a:lnTo>
                    <a:lnTo>
                      <a:pt x="0" y="790"/>
                    </a:lnTo>
                    <a:lnTo>
                      <a:pt x="174" y="614"/>
                    </a:lnTo>
                    <a:lnTo>
                      <a:pt x="174" y="0"/>
                    </a:lnTo>
                    <a:lnTo>
                      <a:pt x="192" y="0"/>
                    </a:lnTo>
                    <a:lnTo>
                      <a:pt x="192" y="620"/>
                    </a:lnTo>
                    <a:lnTo>
                      <a:pt x="15" y="796"/>
                    </a:lnTo>
                    <a:lnTo>
                      <a:pt x="15" y="973"/>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7" name="Freeform 38"/>
              <p:cNvSpPr>
                <a:spLocks noEditPoints="1"/>
              </p:cNvSpPr>
              <p:nvPr/>
            </p:nvSpPr>
            <p:spPr bwMode="auto">
              <a:xfrm>
                <a:off x="11636375" y="4867275"/>
                <a:ext cx="188913"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8" name="Freeform 39"/>
              <p:cNvSpPr/>
              <p:nvPr/>
            </p:nvSpPr>
            <p:spPr bwMode="auto">
              <a:xfrm>
                <a:off x="11441112" y="5046663"/>
                <a:ext cx="307975" cy="1801813"/>
              </a:xfrm>
              <a:custGeom>
                <a:avLst/>
                <a:gdLst/>
                <a:ahLst/>
                <a:cxnLst/>
                <a:rect l="0" t="0" r="r" b="b"/>
                <a:pathLst>
                  <a:path w="194" h="1135">
                    <a:moveTo>
                      <a:pt x="18" y="1135"/>
                    </a:moveTo>
                    <a:lnTo>
                      <a:pt x="0" y="1135"/>
                    </a:lnTo>
                    <a:lnTo>
                      <a:pt x="0" y="354"/>
                    </a:lnTo>
                    <a:lnTo>
                      <a:pt x="176" y="177"/>
                    </a:lnTo>
                    <a:lnTo>
                      <a:pt x="176" y="0"/>
                    </a:lnTo>
                    <a:lnTo>
                      <a:pt x="194" y="0"/>
                    </a:lnTo>
                    <a:lnTo>
                      <a:pt x="194" y="183"/>
                    </a:lnTo>
                    <a:lnTo>
                      <a:pt x="18" y="360"/>
                    </a:lnTo>
                    <a:lnTo>
                      <a:pt x="18" y="113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9" name="Freeform 40"/>
              <p:cNvSpPr>
                <a:spLocks noEditPoints="1"/>
              </p:cNvSpPr>
              <p:nvPr/>
            </p:nvSpPr>
            <p:spPr bwMode="auto">
              <a:xfrm>
                <a:off x="11849100" y="64166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0" name="Rectangle 41"/>
              <p:cNvSpPr>
                <a:spLocks noChangeArrowheads="1"/>
              </p:cNvSpPr>
              <p:nvPr/>
            </p:nvSpPr>
            <p:spPr bwMode="auto">
              <a:xfrm>
                <a:off x="11939587" y="6596063"/>
                <a:ext cx="23813" cy="252413"/>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grpSp>
      </p:grpSp>
      <p:sp>
        <p:nvSpPr>
          <p:cNvPr id="2" name="Title Placeholder 1"/>
          <p:cNvSpPr>
            <a:spLocks noGrp="1"/>
          </p:cNvSpPr>
          <p:nvPr>
            <p:ph type="title"/>
          </p:nvPr>
        </p:nvSpPr>
        <p:spPr>
          <a:xfrm>
            <a:off x="1141413" y="618518"/>
            <a:ext cx="9905998" cy="1478570"/>
          </a:xfrm>
          <a:prstGeom prst="rect">
            <a:avLst/>
          </a:prstGeom>
        </p:spPr>
        <p:txBody>
          <a:bodyPr vert="horz" lIns="91440" tIns="45720" rIns="91440" bIns="45720" rtlCol="0" anchor="ctr">
            <a:normAutofit/>
          </a:bodyPr>
          <a:lstStyle/>
          <a:p>
            <a:endParaRPr lang="en-US"/>
          </a:p>
        </p:txBody>
      </p:sp>
      <p:sp>
        <p:nvSpPr>
          <p:cNvPr id="3" name="Text Placeholder 2"/>
          <p:cNvSpPr>
            <a:spLocks noGrp="1"/>
          </p:cNvSpPr>
          <p:nvPr>
            <p:ph type="body" idx="1"/>
          </p:nvPr>
        </p:nvSpPr>
        <p:spPr>
          <a:xfrm>
            <a:off x="1141412" y="2249487"/>
            <a:ext cx="9905999" cy="354171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7456921" y="5883276"/>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48A87A34-81AB-432B-8DAE-1953F412C126}" type="datetimeFigureOut">
              <a:rPr lang="en-US" dirty="0"/>
              <a:pPr/>
              <a:t>9/2/2025</a:t>
            </a:fld>
            <a:endParaRPr lang="en-US"/>
          </a:p>
        </p:txBody>
      </p:sp>
      <p:sp>
        <p:nvSpPr>
          <p:cNvPr id="5" name="Footer Placeholder 4"/>
          <p:cNvSpPr>
            <a:spLocks noGrp="1"/>
          </p:cNvSpPr>
          <p:nvPr>
            <p:ph type="ftr" sz="quarter" idx="3"/>
          </p:nvPr>
        </p:nvSpPr>
        <p:spPr>
          <a:xfrm>
            <a:off x="1141411" y="5883275"/>
            <a:ext cx="6239309" cy="365125"/>
          </a:xfrm>
          <a:prstGeom prst="rect">
            <a:avLst/>
          </a:prstGeom>
        </p:spPr>
        <p:txBody>
          <a:bodyPr vert="horz" lIns="91440" tIns="45720" rIns="91440" bIns="45720" rtlCol="0" anchor="ctr"/>
          <a:lstStyle>
            <a:lvl1pPr algn="l">
              <a:defRPr sz="1050" cap="all" baseline="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10276321" y="5883274"/>
            <a:ext cx="771089"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6D22F896-40B5-4ADD-8801-0D06FADFA095}" type="slidenum">
              <a:rPr lang="en-US" dirty="0"/>
              <a:pPr/>
              <a:t>‹#›</a:t>
            </a:fld>
            <a:endParaRPr lang="en-US"/>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6" r:id="rId12"/>
    <p:sldLayoutId id="2147483663" r:id="rId13"/>
    <p:sldLayoutId id="2147483667" r:id="rId14"/>
    <p:sldLayoutId id="2147483668" r:id="rId15"/>
    <p:sldLayoutId id="2147483658" r:id="rId16"/>
    <p:sldLayoutId id="2147483659" r:id="rId17"/>
  </p:sldLayoutIdLst>
  <p:txStyles>
    <p:titleStyle>
      <a:lvl1pPr algn="l" defTabSz="914400" rtl="0" eaLnBrk="1" latinLnBrk="0" hangingPunct="1">
        <a:lnSpc>
          <a:spcPct val="90000"/>
        </a:lnSpc>
        <a:spcBef>
          <a:spcPct val="0"/>
        </a:spcBef>
        <a:buNone/>
        <a:defRPr sz="3600" kern="1200" cap="all" baseline="0">
          <a:solidFill>
            <a:schemeClr val="tx1"/>
          </a:solidFill>
          <a:latin typeface="+mj-lt"/>
          <a:ea typeface="+mj-ea"/>
          <a:cs typeface="+mj-cs"/>
        </a:defRPr>
      </a:lvl1pPr>
    </p:titleStyle>
    <p:bodyStyle>
      <a:lvl1pPr marL="228600" indent="-228600" algn="l" defTabSz="914400" rtl="0" eaLnBrk="1" latinLnBrk="0" hangingPunct="1">
        <a:lnSpc>
          <a:spcPct val="120000"/>
        </a:lnSpc>
        <a:spcBef>
          <a:spcPts val="1000"/>
        </a:spcBef>
        <a:buSzPct val="125000"/>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120000"/>
        </a:lnSpc>
        <a:spcBef>
          <a:spcPts val="500"/>
        </a:spcBef>
        <a:buSzPct val="125000"/>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120000"/>
        </a:lnSpc>
        <a:spcBef>
          <a:spcPts val="500"/>
        </a:spcBef>
        <a:buSzPct val="125000"/>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hyperlink" Target="https://www.ilga.gov/legislation/publicacts/fulltext.asp?Name=102-0088"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1">
                <a:tint val="98000"/>
                <a:hueMod val="94000"/>
                <a:satMod val="148000"/>
                <a:lumMod val="150000"/>
              </a:schemeClr>
            </a:gs>
            <a:gs pos="100000">
              <a:schemeClr val="bg1">
                <a:shade val="92000"/>
                <a:hueMod val="104000"/>
                <a:satMod val="140000"/>
                <a:lumMod val="68000"/>
              </a:schemeClr>
            </a:gs>
          </a:gsLst>
          <a:lin ang="5040000" scaled="0"/>
        </a:gradFill>
        <a:effectLst/>
      </p:bgPr>
    </p:bg>
    <p:spTree>
      <p:nvGrpSpPr>
        <p:cNvPr id="1" name=""/>
        <p:cNvGrpSpPr/>
        <p:nvPr/>
      </p:nvGrpSpPr>
      <p:grpSpPr>
        <a:xfrm>
          <a:off x="0" y="0"/>
          <a:ext cx="0" cy="0"/>
          <a:chOff x="0" y="0"/>
          <a:chExt cx="0" cy="0"/>
        </a:xfrm>
      </p:grpSpPr>
      <p:grpSp>
        <p:nvGrpSpPr>
          <p:cNvPr id="8" name="Group 7">
            <a:extLst>
              <a:ext uri="{FF2B5EF4-FFF2-40B4-BE49-F238E27FC236}">
                <a16:creationId xmlns:a16="http://schemas.microsoft.com/office/drawing/2014/main" id="{9BE10567-6165-46A7-867D-4690A16B46D6}"/>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1"/>
            <a:ext cx="12192003" cy="6858001"/>
            <a:chOff x="0" y="-1"/>
            <a:chExt cx="12192003" cy="6858001"/>
          </a:xfrm>
        </p:grpSpPr>
        <p:sp useBgFill="1">
          <p:nvSpPr>
            <p:cNvPr id="9" name="Rectangle 8">
              <a:extLst>
                <a:ext uri="{FF2B5EF4-FFF2-40B4-BE49-F238E27FC236}">
                  <a16:creationId xmlns:a16="http://schemas.microsoft.com/office/drawing/2014/main" id="{0F4DB1F4-429C-4C85-85D7-C4D81996D33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 y="-1"/>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Picture 2">
              <a:extLst>
                <a:ext uri="{FF2B5EF4-FFF2-40B4-BE49-F238E27FC236}">
                  <a16:creationId xmlns:a16="http://schemas.microsoft.com/office/drawing/2014/main" id="{159C0DA6-71D9-4C96-A774-7FADF5E0A4C4}"/>
                </a:ext>
                <a:ext uri="{C183D7F6-B498-43B3-948B-1728B52AA6E4}">
                  <adec:decorative xmlns:adec="http://schemas.microsoft.com/office/drawing/2017/decorative" val="1"/>
                </a:ext>
              </a:extLst>
            </p:cNvPr>
            <p:cNvPicPr>
              <a:picLocks noChangeAspect="1" noChangeArrowheads="1"/>
            </p:cNvPicPr>
            <p:nvPr>
              <p:extLst>
                <p:ext uri="{386F3935-93C4-4BCD-93E2-E3B085C9AB24}">
                  <p16:designElem xmlns:p16="http://schemas.microsoft.com/office/powerpoint/2015/main" val="1"/>
                </p:ext>
              </p:extLst>
            </p:nvPr>
          </p:nvPicPr>
          <p:blipFill>
            <a:blip r:embed="rId3">
              <a:alphaModFix amt="30000"/>
              <a:duotone>
                <a:prstClr val="black"/>
                <a:schemeClr val="tx2">
                  <a:tint val="45000"/>
                  <a:satMod val="400000"/>
                </a:schemeClr>
              </a:duotone>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 xmlns:a14="http://schemas.microsoft.com/office/drawing/2010/main" xmlns:p14="http://schemas.microsoft.com/office/powerpoint/2010/main" xmlns:a16="http://schemas.microsoft.com/office/drawing/2014/main">
                  <a:solidFill>
                    <a:srgbClr val="FFFFFF"/>
                  </a:solidFill>
                </a14:hiddenFill>
              </a:ext>
            </a:extLst>
          </p:spPr>
        </p:pic>
      </p:grpSp>
      <p:sp>
        <p:nvSpPr>
          <p:cNvPr id="12" name="Round Diagonal Corner Rectangle 7">
            <a:extLst>
              <a:ext uri="{FF2B5EF4-FFF2-40B4-BE49-F238E27FC236}">
                <a16:creationId xmlns:a16="http://schemas.microsoft.com/office/drawing/2014/main" id="{4B24F6DB-F114-44A7-BB56-D401884E4E7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582333" y="2235200"/>
            <a:ext cx="7027334" cy="2396067"/>
          </a:xfrm>
          <a:prstGeom prst="round2DiagRect">
            <a:avLst>
              <a:gd name="adj1" fmla="val 9246"/>
              <a:gd name="adj2" fmla="val 0"/>
            </a:avLst>
          </a:prstGeom>
          <a:solidFill>
            <a:srgbClr val="000000">
              <a:alpha val="80000"/>
            </a:srgbClr>
          </a:solidFill>
          <a:ln w="19050" cap="sq">
            <a:solidFill>
              <a:schemeClr val="tx2">
                <a:alpha val="60000"/>
              </a:schemeClr>
            </a:solidFill>
            <a:miter lim="800000"/>
          </a:ln>
          <a:effectLst>
            <a:outerShdw blurRad="88900" dist="38100" dir="5400000" algn="t"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nvGrpSpPr>
          <p:cNvPr id="14" name="Group 13">
            <a:extLst>
              <a:ext uri="{FF2B5EF4-FFF2-40B4-BE49-F238E27FC236}">
                <a16:creationId xmlns:a16="http://schemas.microsoft.com/office/drawing/2014/main" id="{4DB50ECD-225E-4F81-AF7B-706DD05F3BA8}"/>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605895" y="2900097"/>
            <a:ext cx="10982062" cy="1211524"/>
            <a:chOff x="605895" y="2900097"/>
            <a:chExt cx="10982062" cy="1211524"/>
          </a:xfrm>
          <a:effectLst/>
        </p:grpSpPr>
        <p:sp>
          <p:nvSpPr>
            <p:cNvPr id="15" name="Freeform 32">
              <a:extLst>
                <a:ext uri="{FF2B5EF4-FFF2-40B4-BE49-F238E27FC236}">
                  <a16:creationId xmlns:a16="http://schemas.microsoft.com/office/drawing/2014/main" id="{CBC3B006-1357-4969-BC3D-CDD91E492B4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rot="5400000" flipV="1">
              <a:off x="9653587" y="3379784"/>
              <a:ext cx="417513" cy="512763"/>
            </a:xfrm>
            <a:custGeom>
              <a:avLst/>
              <a:gdLst/>
              <a:ahLst/>
              <a:cxnLst/>
              <a:rect l="0" t="0" r="r" b="b"/>
              <a:pathLst>
                <a:path w="263" h="323">
                  <a:moveTo>
                    <a:pt x="12" y="323"/>
                  </a:moveTo>
                  <a:lnTo>
                    <a:pt x="0" y="314"/>
                  </a:lnTo>
                  <a:lnTo>
                    <a:pt x="203" y="108"/>
                  </a:lnTo>
                  <a:lnTo>
                    <a:pt x="248" y="0"/>
                  </a:lnTo>
                  <a:lnTo>
                    <a:pt x="263" y="6"/>
                  </a:lnTo>
                  <a:lnTo>
                    <a:pt x="218" y="117"/>
                  </a:lnTo>
                  <a:lnTo>
                    <a:pt x="218" y="117"/>
                  </a:lnTo>
                  <a:lnTo>
                    <a:pt x="12" y="323"/>
                  </a:lnTo>
                  <a:close/>
                </a:path>
              </a:pathLst>
            </a:custGeom>
            <a:solidFill>
              <a:schemeClr val="tx2">
                <a:alpha val="60000"/>
              </a:schemeClr>
            </a:solidFill>
            <a:ln>
              <a:noFill/>
            </a:ln>
            <a:effectLst>
              <a:outerShdw blurRad="50800" dist="38100" dir="2700000" algn="tl" rotWithShape="0">
                <a:srgbClr val="000000">
                  <a:alpha val="58000"/>
                </a:srgbClr>
              </a:outerShdw>
            </a:effectLst>
          </p:spPr>
          <p:txBody>
            <a:bodyPr/>
            <a:lstStyle/>
            <a:p>
              <a:endParaRPr lang="en-US"/>
            </a:p>
          </p:txBody>
        </p:sp>
        <p:sp>
          <p:nvSpPr>
            <p:cNvPr id="16" name="Freeform 33">
              <a:extLst>
                <a:ext uri="{FF2B5EF4-FFF2-40B4-BE49-F238E27FC236}">
                  <a16:creationId xmlns:a16="http://schemas.microsoft.com/office/drawing/2014/main" id="{0D6E4F1D-B331-41B5-90EF-2236C1EE155D}"/>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rot="5400000" flipV="1">
              <a:off x="10078244" y="3310728"/>
              <a:ext cx="157163" cy="152400"/>
            </a:xfrm>
            <a:custGeom>
              <a:avLst/>
              <a:gdLst/>
              <a:ahLst/>
              <a:cxnLst/>
              <a:rect l="0" t="0" r="r" b="b"/>
              <a:pathLst>
                <a:path w="33" h="32">
                  <a:moveTo>
                    <a:pt x="17" y="32"/>
                  </a:moveTo>
                  <a:cubicBezTo>
                    <a:pt x="13" y="32"/>
                    <a:pt x="9" y="30"/>
                    <a:pt x="6" y="27"/>
                  </a:cubicBezTo>
                  <a:cubicBezTo>
                    <a:pt x="0" y="21"/>
                    <a:pt x="0" y="11"/>
                    <a:pt x="6" y="5"/>
                  </a:cubicBezTo>
                  <a:cubicBezTo>
                    <a:pt x="9" y="2"/>
                    <a:pt x="13" y="0"/>
                    <a:pt x="17" y="0"/>
                  </a:cubicBezTo>
                  <a:cubicBezTo>
                    <a:pt x="21" y="0"/>
                    <a:pt x="25" y="2"/>
                    <a:pt x="28" y="5"/>
                  </a:cubicBezTo>
                  <a:cubicBezTo>
                    <a:pt x="31" y="8"/>
                    <a:pt x="33" y="12"/>
                    <a:pt x="33" y="16"/>
                  </a:cubicBezTo>
                  <a:cubicBezTo>
                    <a:pt x="33" y="20"/>
                    <a:pt x="31" y="24"/>
                    <a:pt x="28" y="27"/>
                  </a:cubicBezTo>
                  <a:cubicBezTo>
                    <a:pt x="25" y="30"/>
                    <a:pt x="21" y="32"/>
                    <a:pt x="17" y="32"/>
                  </a:cubicBezTo>
                  <a:close/>
                  <a:moveTo>
                    <a:pt x="17" y="4"/>
                  </a:moveTo>
                  <a:cubicBezTo>
                    <a:pt x="14" y="4"/>
                    <a:pt x="11" y="6"/>
                    <a:pt x="9" y="8"/>
                  </a:cubicBezTo>
                  <a:cubicBezTo>
                    <a:pt x="4" y="12"/>
                    <a:pt x="4" y="20"/>
                    <a:pt x="9" y="24"/>
                  </a:cubicBezTo>
                  <a:cubicBezTo>
                    <a:pt x="11" y="27"/>
                    <a:pt x="14" y="28"/>
                    <a:pt x="17" y="28"/>
                  </a:cubicBezTo>
                  <a:cubicBezTo>
                    <a:pt x="20" y="28"/>
                    <a:pt x="23" y="27"/>
                    <a:pt x="26" y="24"/>
                  </a:cubicBezTo>
                  <a:cubicBezTo>
                    <a:pt x="30" y="20"/>
                    <a:pt x="30" y="12"/>
                    <a:pt x="26" y="8"/>
                  </a:cubicBezTo>
                  <a:cubicBezTo>
                    <a:pt x="23" y="6"/>
                    <a:pt x="20" y="4"/>
                    <a:pt x="17" y="4"/>
                  </a:cubicBezTo>
                  <a:close/>
                </a:path>
              </a:pathLst>
            </a:custGeom>
            <a:solidFill>
              <a:schemeClr val="tx2">
                <a:alpha val="60000"/>
              </a:schemeClr>
            </a:solidFill>
            <a:ln>
              <a:noFill/>
            </a:ln>
            <a:effectLst>
              <a:outerShdw blurRad="50800" dist="38100" dir="2700000" algn="tl" rotWithShape="0">
                <a:srgbClr val="000000">
                  <a:alpha val="58000"/>
                </a:srgbClr>
              </a:outerShdw>
            </a:effectLst>
          </p:spPr>
          <p:txBody>
            <a:bodyPr/>
            <a:lstStyle/>
            <a:p>
              <a:endParaRPr lang="en-US"/>
            </a:p>
          </p:txBody>
        </p:sp>
        <p:sp>
          <p:nvSpPr>
            <p:cNvPr id="17" name="Freeform 34">
              <a:extLst>
                <a:ext uri="{FF2B5EF4-FFF2-40B4-BE49-F238E27FC236}">
                  <a16:creationId xmlns:a16="http://schemas.microsoft.com/office/drawing/2014/main" id="{54A60014-21DF-44E5-9137-43357188501C}"/>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rot="5400000" flipV="1">
              <a:off x="11146631" y="3574253"/>
              <a:ext cx="188913"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solidFill>
              <a:schemeClr val="tx2">
                <a:alpha val="60000"/>
              </a:schemeClr>
            </a:solidFill>
            <a:ln>
              <a:noFill/>
            </a:ln>
            <a:effectLst>
              <a:outerShdw blurRad="50800" dist="38100" dir="2700000" algn="tl" rotWithShape="0">
                <a:srgbClr val="000000">
                  <a:alpha val="58000"/>
                </a:srgbClr>
              </a:outerShdw>
            </a:effectLst>
          </p:spPr>
          <p:txBody>
            <a:bodyPr/>
            <a:lstStyle/>
            <a:p>
              <a:endParaRPr lang="en-US"/>
            </a:p>
          </p:txBody>
        </p:sp>
        <p:sp>
          <p:nvSpPr>
            <p:cNvPr id="18" name="Freeform 37">
              <a:extLst>
                <a:ext uri="{FF2B5EF4-FFF2-40B4-BE49-F238E27FC236}">
                  <a16:creationId xmlns:a16="http://schemas.microsoft.com/office/drawing/2014/main" id="{40B768C0-B003-45F4-9A06-EA3509A90BD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rot="5400000" flipV="1">
              <a:off x="10230644" y="3034502"/>
              <a:ext cx="304800" cy="1544638"/>
            </a:xfrm>
            <a:custGeom>
              <a:avLst/>
              <a:gdLst/>
              <a:ahLst/>
              <a:cxnLst/>
              <a:rect l="0" t="0" r="r" b="b"/>
              <a:pathLst>
                <a:path w="192" h="973">
                  <a:moveTo>
                    <a:pt x="15" y="973"/>
                  </a:moveTo>
                  <a:lnTo>
                    <a:pt x="0" y="973"/>
                  </a:lnTo>
                  <a:lnTo>
                    <a:pt x="0" y="790"/>
                  </a:lnTo>
                  <a:lnTo>
                    <a:pt x="174" y="614"/>
                  </a:lnTo>
                  <a:lnTo>
                    <a:pt x="174" y="0"/>
                  </a:lnTo>
                  <a:lnTo>
                    <a:pt x="192" y="0"/>
                  </a:lnTo>
                  <a:lnTo>
                    <a:pt x="192" y="620"/>
                  </a:lnTo>
                  <a:lnTo>
                    <a:pt x="15" y="796"/>
                  </a:lnTo>
                  <a:lnTo>
                    <a:pt x="15" y="973"/>
                  </a:lnTo>
                  <a:close/>
                </a:path>
              </a:pathLst>
            </a:custGeom>
            <a:solidFill>
              <a:schemeClr val="tx2">
                <a:alpha val="60000"/>
              </a:schemeClr>
            </a:solidFill>
            <a:ln>
              <a:noFill/>
            </a:ln>
            <a:effectLst>
              <a:outerShdw blurRad="50800" dist="38100" dir="2700000" algn="tl" rotWithShape="0">
                <a:srgbClr val="000000">
                  <a:alpha val="58000"/>
                </a:srgbClr>
              </a:outerShdw>
            </a:effectLst>
          </p:spPr>
          <p:txBody>
            <a:bodyPr/>
            <a:lstStyle/>
            <a:p>
              <a:endParaRPr lang="en-US"/>
            </a:p>
          </p:txBody>
        </p:sp>
        <p:sp>
          <p:nvSpPr>
            <p:cNvPr id="19" name="Freeform 35">
              <a:extLst>
                <a:ext uri="{FF2B5EF4-FFF2-40B4-BE49-F238E27FC236}">
                  <a16:creationId xmlns:a16="http://schemas.microsoft.com/office/drawing/2014/main" id="{5E479182-2054-4AD9-823D-81CFAD7F2C7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rot="5400000">
              <a:off x="10034587" y="2562753"/>
              <a:ext cx="298450" cy="1154113"/>
            </a:xfrm>
            <a:custGeom>
              <a:avLst/>
              <a:gdLst/>
              <a:ahLst/>
              <a:cxnLst/>
              <a:rect l="0" t="0" r="r" b="b"/>
              <a:pathLst>
                <a:path w="188" h="727">
                  <a:moveTo>
                    <a:pt x="15" y="727"/>
                  </a:moveTo>
                  <a:lnTo>
                    <a:pt x="0" y="727"/>
                  </a:lnTo>
                  <a:lnTo>
                    <a:pt x="0" y="407"/>
                  </a:lnTo>
                  <a:lnTo>
                    <a:pt x="0" y="407"/>
                  </a:lnTo>
                  <a:lnTo>
                    <a:pt x="176" y="0"/>
                  </a:lnTo>
                  <a:lnTo>
                    <a:pt x="188" y="6"/>
                  </a:lnTo>
                  <a:lnTo>
                    <a:pt x="15" y="410"/>
                  </a:lnTo>
                  <a:lnTo>
                    <a:pt x="15" y="727"/>
                  </a:lnTo>
                  <a:close/>
                </a:path>
              </a:pathLst>
            </a:custGeom>
            <a:solidFill>
              <a:schemeClr val="tx2">
                <a:alpha val="60000"/>
              </a:schemeClr>
            </a:solidFill>
            <a:ln>
              <a:noFill/>
            </a:ln>
            <a:effectLst>
              <a:outerShdw blurRad="50800" dist="38100" dir="2700000" algn="tl" rotWithShape="0">
                <a:srgbClr val="000000">
                  <a:alpha val="58000"/>
                </a:srgbClr>
              </a:outerShdw>
            </a:effectLst>
          </p:spPr>
          <p:txBody>
            <a:bodyPr/>
            <a:lstStyle/>
            <a:p>
              <a:endParaRPr lang="en-US"/>
            </a:p>
          </p:txBody>
        </p:sp>
        <p:sp>
          <p:nvSpPr>
            <p:cNvPr id="20" name="Freeform 36">
              <a:extLst>
                <a:ext uri="{FF2B5EF4-FFF2-40B4-BE49-F238E27FC236}">
                  <a16:creationId xmlns:a16="http://schemas.microsoft.com/office/drawing/2014/main" id="{A7D912CF-756A-41F1-8BF1-5BA7D1BD052D}"/>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rot="5400000">
              <a:off x="10747375" y="3232679"/>
              <a:ext cx="157163" cy="155575"/>
            </a:xfrm>
            <a:custGeom>
              <a:avLst/>
              <a:gdLst/>
              <a:ahLst/>
              <a:cxnLst/>
              <a:rect l="0" t="0" r="r" b="b"/>
              <a:pathLst>
                <a:path w="33" h="33">
                  <a:moveTo>
                    <a:pt x="17" y="33"/>
                  </a:moveTo>
                  <a:cubicBezTo>
                    <a:pt x="8" y="33"/>
                    <a:pt x="0" y="25"/>
                    <a:pt x="0" y="16"/>
                  </a:cubicBezTo>
                  <a:cubicBezTo>
                    <a:pt x="0" y="7"/>
                    <a:pt x="8" y="0"/>
                    <a:pt x="17" y="0"/>
                  </a:cubicBezTo>
                  <a:cubicBezTo>
                    <a:pt x="26" y="0"/>
                    <a:pt x="33" y="7"/>
                    <a:pt x="33" y="16"/>
                  </a:cubicBezTo>
                  <a:cubicBezTo>
                    <a:pt x="33" y="25"/>
                    <a:pt x="26" y="33"/>
                    <a:pt x="17" y="33"/>
                  </a:cubicBezTo>
                  <a:close/>
                  <a:moveTo>
                    <a:pt x="17" y="4"/>
                  </a:moveTo>
                  <a:cubicBezTo>
                    <a:pt x="10" y="4"/>
                    <a:pt x="4" y="9"/>
                    <a:pt x="4" y="16"/>
                  </a:cubicBezTo>
                  <a:cubicBezTo>
                    <a:pt x="4" y="23"/>
                    <a:pt x="10" y="29"/>
                    <a:pt x="17" y="29"/>
                  </a:cubicBezTo>
                  <a:cubicBezTo>
                    <a:pt x="23" y="29"/>
                    <a:pt x="29" y="23"/>
                    <a:pt x="29" y="16"/>
                  </a:cubicBezTo>
                  <a:cubicBezTo>
                    <a:pt x="29" y="9"/>
                    <a:pt x="23" y="4"/>
                    <a:pt x="17" y="4"/>
                  </a:cubicBezTo>
                  <a:close/>
                </a:path>
              </a:pathLst>
            </a:custGeom>
            <a:solidFill>
              <a:schemeClr val="tx2">
                <a:alpha val="60000"/>
              </a:schemeClr>
            </a:solidFill>
            <a:ln>
              <a:noFill/>
            </a:ln>
            <a:effectLst>
              <a:outerShdw blurRad="50800" dist="38100" dir="2700000" algn="tl" rotWithShape="0">
                <a:srgbClr val="000000">
                  <a:alpha val="58000"/>
                </a:srgbClr>
              </a:outerShdw>
            </a:effectLst>
          </p:spPr>
          <p:txBody>
            <a:bodyPr/>
            <a:lstStyle/>
            <a:p>
              <a:endParaRPr lang="en-US"/>
            </a:p>
          </p:txBody>
        </p:sp>
        <p:sp>
          <p:nvSpPr>
            <p:cNvPr id="21" name="Freeform 38">
              <a:extLst>
                <a:ext uri="{FF2B5EF4-FFF2-40B4-BE49-F238E27FC236}">
                  <a16:creationId xmlns:a16="http://schemas.microsoft.com/office/drawing/2014/main" id="{734B6F35-2160-44B1-AB00-F628C84B14F0}"/>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rot="5400000">
              <a:off x="11399044" y="3095360"/>
              <a:ext cx="188913"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solidFill>
              <a:schemeClr val="tx2">
                <a:alpha val="60000"/>
              </a:schemeClr>
            </a:solidFill>
            <a:ln>
              <a:noFill/>
            </a:ln>
            <a:effectLst>
              <a:outerShdw blurRad="50800" dist="38100" dir="2700000" algn="tl" rotWithShape="0">
                <a:srgbClr val="000000">
                  <a:alpha val="58000"/>
                </a:srgbClr>
              </a:outerShdw>
            </a:effectLst>
          </p:spPr>
          <p:txBody>
            <a:bodyPr/>
            <a:lstStyle/>
            <a:p>
              <a:endParaRPr lang="en-US"/>
            </a:p>
          </p:txBody>
        </p:sp>
        <p:sp>
          <p:nvSpPr>
            <p:cNvPr id="22" name="Freeform 39">
              <a:extLst>
                <a:ext uri="{FF2B5EF4-FFF2-40B4-BE49-F238E27FC236}">
                  <a16:creationId xmlns:a16="http://schemas.microsoft.com/office/drawing/2014/main" id="{D8657E76-4F63-44FE-86C5-54CA174FCB3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rot="5400000">
              <a:off x="10353675" y="2153178"/>
              <a:ext cx="307975" cy="1801813"/>
            </a:xfrm>
            <a:custGeom>
              <a:avLst/>
              <a:gdLst/>
              <a:ahLst/>
              <a:cxnLst/>
              <a:rect l="0" t="0" r="r" b="b"/>
              <a:pathLst>
                <a:path w="194" h="1135">
                  <a:moveTo>
                    <a:pt x="18" y="1135"/>
                  </a:moveTo>
                  <a:lnTo>
                    <a:pt x="0" y="1135"/>
                  </a:lnTo>
                  <a:lnTo>
                    <a:pt x="0" y="354"/>
                  </a:lnTo>
                  <a:lnTo>
                    <a:pt x="176" y="177"/>
                  </a:lnTo>
                  <a:lnTo>
                    <a:pt x="176" y="0"/>
                  </a:lnTo>
                  <a:lnTo>
                    <a:pt x="194" y="0"/>
                  </a:lnTo>
                  <a:lnTo>
                    <a:pt x="194" y="183"/>
                  </a:lnTo>
                  <a:lnTo>
                    <a:pt x="18" y="360"/>
                  </a:lnTo>
                  <a:lnTo>
                    <a:pt x="18" y="1135"/>
                  </a:lnTo>
                  <a:close/>
                </a:path>
              </a:pathLst>
            </a:custGeom>
            <a:solidFill>
              <a:schemeClr val="tx2">
                <a:alpha val="60000"/>
              </a:schemeClr>
            </a:solidFill>
            <a:ln>
              <a:noFill/>
            </a:ln>
            <a:effectLst>
              <a:outerShdw blurRad="50800" dist="38100" dir="2700000" algn="tl" rotWithShape="0">
                <a:srgbClr val="000000">
                  <a:alpha val="58000"/>
                </a:srgbClr>
              </a:outerShdw>
            </a:effectLst>
          </p:spPr>
          <p:txBody>
            <a:bodyPr/>
            <a:lstStyle/>
            <a:p>
              <a:endParaRPr lang="en-US"/>
            </a:p>
          </p:txBody>
        </p:sp>
        <p:sp>
          <p:nvSpPr>
            <p:cNvPr id="23" name="Freeform 40">
              <a:extLst>
                <a:ext uri="{FF2B5EF4-FFF2-40B4-BE49-F238E27FC236}">
                  <a16:creationId xmlns:a16="http://schemas.microsoft.com/office/drawing/2014/main" id="{482CEB8C-90E5-4152-8B52-A2881B98A3BA}"/>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rot="5400000">
              <a:off x="9848850" y="330887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solidFill>
              <a:schemeClr val="tx2">
                <a:alpha val="60000"/>
              </a:schemeClr>
            </a:solidFill>
            <a:ln>
              <a:noFill/>
            </a:ln>
            <a:effectLst>
              <a:outerShdw blurRad="50800" dist="38100" dir="2700000" algn="tl" rotWithShape="0">
                <a:srgbClr val="000000">
                  <a:alpha val="58000"/>
                </a:srgbClr>
              </a:outerShdw>
            </a:effectLst>
          </p:spPr>
          <p:txBody>
            <a:bodyPr/>
            <a:lstStyle/>
            <a:p>
              <a:endParaRPr lang="en-US"/>
            </a:p>
          </p:txBody>
        </p:sp>
        <p:sp>
          <p:nvSpPr>
            <p:cNvPr id="24" name="Rectangle 41">
              <a:extLst>
                <a:ext uri="{FF2B5EF4-FFF2-40B4-BE49-F238E27FC236}">
                  <a16:creationId xmlns:a16="http://schemas.microsoft.com/office/drawing/2014/main" id="{85010FC2-BC4C-4692-876D-7FE363BFC635}"/>
                </a:ext>
                <a:ext uri="{C183D7F6-B498-43B3-948B-1728B52AA6E4}">
                  <adec:decorative xmlns:adec="http://schemas.microsoft.com/office/drawing/2017/decorative" val="1"/>
                </a:ext>
              </a:extLst>
            </p:cNvPr>
            <p:cNvSpPr>
              <a:spLocks noChangeArrowheads="1"/>
            </p:cNvSpPr>
            <p:nvPr>
              <p:extLst>
                <p:ext uri="{386F3935-93C4-4BCD-93E2-E3B085C9AB24}">
                  <p16:designElem xmlns:p16="http://schemas.microsoft.com/office/powerpoint/2015/main" val="1"/>
                </p:ext>
              </p:extLst>
            </p:nvPr>
          </p:nvSpPr>
          <p:spPr bwMode="auto">
            <a:xfrm rot="5400000">
              <a:off x="9721056" y="3284272"/>
              <a:ext cx="23813" cy="252413"/>
            </a:xfrm>
            <a:prstGeom prst="rect">
              <a:avLst/>
            </a:prstGeom>
            <a:solidFill>
              <a:schemeClr val="tx2">
                <a:alpha val="60000"/>
              </a:schemeClr>
            </a:solidFill>
            <a:ln>
              <a:noFill/>
            </a:ln>
            <a:effectLst>
              <a:outerShdw blurRad="50800" dist="38100" dir="2700000" algn="tl" rotWithShape="0">
                <a:srgbClr val="000000">
                  <a:alpha val="58000"/>
                </a:srgbClr>
              </a:outerShdw>
            </a:effectLst>
          </p:spPr>
          <p:txBody>
            <a:bodyPr/>
            <a:lstStyle/>
            <a:p>
              <a:endParaRPr lang="en-US"/>
            </a:p>
          </p:txBody>
        </p:sp>
        <p:sp>
          <p:nvSpPr>
            <p:cNvPr id="25" name="Freeform 32">
              <a:extLst>
                <a:ext uri="{FF2B5EF4-FFF2-40B4-BE49-F238E27FC236}">
                  <a16:creationId xmlns:a16="http://schemas.microsoft.com/office/drawing/2014/main" id="{714C1223-2B78-4715-9ACB-079A60D16D3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rot="16200000" flipH="1" flipV="1">
              <a:off x="2122751" y="3532184"/>
              <a:ext cx="417513" cy="512763"/>
            </a:xfrm>
            <a:custGeom>
              <a:avLst/>
              <a:gdLst/>
              <a:ahLst/>
              <a:cxnLst/>
              <a:rect l="0" t="0" r="r" b="b"/>
              <a:pathLst>
                <a:path w="263" h="323">
                  <a:moveTo>
                    <a:pt x="12" y="323"/>
                  </a:moveTo>
                  <a:lnTo>
                    <a:pt x="0" y="314"/>
                  </a:lnTo>
                  <a:lnTo>
                    <a:pt x="203" y="108"/>
                  </a:lnTo>
                  <a:lnTo>
                    <a:pt x="248" y="0"/>
                  </a:lnTo>
                  <a:lnTo>
                    <a:pt x="263" y="6"/>
                  </a:lnTo>
                  <a:lnTo>
                    <a:pt x="218" y="117"/>
                  </a:lnTo>
                  <a:lnTo>
                    <a:pt x="218" y="117"/>
                  </a:lnTo>
                  <a:lnTo>
                    <a:pt x="12" y="323"/>
                  </a:lnTo>
                  <a:close/>
                </a:path>
              </a:pathLst>
            </a:custGeom>
            <a:solidFill>
              <a:schemeClr val="tx2">
                <a:alpha val="60000"/>
              </a:schemeClr>
            </a:solidFill>
            <a:ln>
              <a:noFill/>
            </a:ln>
            <a:effectLst>
              <a:outerShdw blurRad="50800" dist="38100" dir="2700000" algn="tl" rotWithShape="0">
                <a:srgbClr val="000000">
                  <a:alpha val="58000"/>
                </a:srgbClr>
              </a:outerShdw>
            </a:effectLst>
          </p:spPr>
          <p:txBody>
            <a:bodyPr/>
            <a:lstStyle/>
            <a:p>
              <a:endParaRPr lang="en-US"/>
            </a:p>
          </p:txBody>
        </p:sp>
        <p:sp>
          <p:nvSpPr>
            <p:cNvPr id="26" name="Freeform 33">
              <a:extLst>
                <a:ext uri="{FF2B5EF4-FFF2-40B4-BE49-F238E27FC236}">
                  <a16:creationId xmlns:a16="http://schemas.microsoft.com/office/drawing/2014/main" id="{1D9109D3-C92A-410B-9B43-5F02B2D84EE3}"/>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rot="16200000" flipH="1" flipV="1">
              <a:off x="1958445" y="3463128"/>
              <a:ext cx="157163" cy="152400"/>
            </a:xfrm>
            <a:custGeom>
              <a:avLst/>
              <a:gdLst/>
              <a:ahLst/>
              <a:cxnLst/>
              <a:rect l="0" t="0" r="r" b="b"/>
              <a:pathLst>
                <a:path w="33" h="32">
                  <a:moveTo>
                    <a:pt x="17" y="32"/>
                  </a:moveTo>
                  <a:cubicBezTo>
                    <a:pt x="13" y="32"/>
                    <a:pt x="9" y="30"/>
                    <a:pt x="6" y="27"/>
                  </a:cubicBezTo>
                  <a:cubicBezTo>
                    <a:pt x="0" y="21"/>
                    <a:pt x="0" y="11"/>
                    <a:pt x="6" y="5"/>
                  </a:cubicBezTo>
                  <a:cubicBezTo>
                    <a:pt x="9" y="2"/>
                    <a:pt x="13" y="0"/>
                    <a:pt x="17" y="0"/>
                  </a:cubicBezTo>
                  <a:cubicBezTo>
                    <a:pt x="21" y="0"/>
                    <a:pt x="25" y="2"/>
                    <a:pt x="28" y="5"/>
                  </a:cubicBezTo>
                  <a:cubicBezTo>
                    <a:pt x="31" y="8"/>
                    <a:pt x="33" y="12"/>
                    <a:pt x="33" y="16"/>
                  </a:cubicBezTo>
                  <a:cubicBezTo>
                    <a:pt x="33" y="20"/>
                    <a:pt x="31" y="24"/>
                    <a:pt x="28" y="27"/>
                  </a:cubicBezTo>
                  <a:cubicBezTo>
                    <a:pt x="25" y="30"/>
                    <a:pt x="21" y="32"/>
                    <a:pt x="17" y="32"/>
                  </a:cubicBezTo>
                  <a:close/>
                  <a:moveTo>
                    <a:pt x="17" y="4"/>
                  </a:moveTo>
                  <a:cubicBezTo>
                    <a:pt x="14" y="4"/>
                    <a:pt x="11" y="6"/>
                    <a:pt x="9" y="8"/>
                  </a:cubicBezTo>
                  <a:cubicBezTo>
                    <a:pt x="4" y="12"/>
                    <a:pt x="4" y="20"/>
                    <a:pt x="9" y="24"/>
                  </a:cubicBezTo>
                  <a:cubicBezTo>
                    <a:pt x="11" y="27"/>
                    <a:pt x="14" y="28"/>
                    <a:pt x="17" y="28"/>
                  </a:cubicBezTo>
                  <a:cubicBezTo>
                    <a:pt x="20" y="28"/>
                    <a:pt x="23" y="27"/>
                    <a:pt x="26" y="24"/>
                  </a:cubicBezTo>
                  <a:cubicBezTo>
                    <a:pt x="30" y="20"/>
                    <a:pt x="30" y="12"/>
                    <a:pt x="26" y="8"/>
                  </a:cubicBezTo>
                  <a:cubicBezTo>
                    <a:pt x="23" y="6"/>
                    <a:pt x="20" y="4"/>
                    <a:pt x="17" y="4"/>
                  </a:cubicBezTo>
                  <a:close/>
                </a:path>
              </a:pathLst>
            </a:custGeom>
            <a:solidFill>
              <a:schemeClr val="tx2">
                <a:alpha val="60000"/>
              </a:schemeClr>
            </a:solidFill>
            <a:ln>
              <a:noFill/>
            </a:ln>
            <a:effectLst>
              <a:outerShdw blurRad="50800" dist="38100" dir="2700000" algn="tl" rotWithShape="0">
                <a:srgbClr val="000000">
                  <a:alpha val="58000"/>
                </a:srgbClr>
              </a:outerShdw>
            </a:effectLst>
          </p:spPr>
          <p:txBody>
            <a:bodyPr/>
            <a:lstStyle/>
            <a:p>
              <a:endParaRPr lang="en-US"/>
            </a:p>
          </p:txBody>
        </p:sp>
        <p:sp>
          <p:nvSpPr>
            <p:cNvPr id="27" name="Freeform 34">
              <a:extLst>
                <a:ext uri="{FF2B5EF4-FFF2-40B4-BE49-F238E27FC236}">
                  <a16:creationId xmlns:a16="http://schemas.microsoft.com/office/drawing/2014/main" id="{EF5B327A-A1AE-42F3-815E-84F4AA2948C2}"/>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rot="16200000" flipH="1" flipV="1">
              <a:off x="858308" y="3726653"/>
              <a:ext cx="188913"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solidFill>
              <a:schemeClr val="tx2">
                <a:alpha val="60000"/>
              </a:schemeClr>
            </a:solidFill>
            <a:ln>
              <a:noFill/>
            </a:ln>
            <a:effectLst>
              <a:outerShdw blurRad="50800" dist="38100" dir="2700000" algn="tl" rotWithShape="0">
                <a:srgbClr val="000000">
                  <a:alpha val="58000"/>
                </a:srgbClr>
              </a:outerShdw>
            </a:effectLst>
          </p:spPr>
          <p:txBody>
            <a:bodyPr/>
            <a:lstStyle/>
            <a:p>
              <a:endParaRPr lang="en-US"/>
            </a:p>
          </p:txBody>
        </p:sp>
        <p:sp>
          <p:nvSpPr>
            <p:cNvPr id="28" name="Freeform 37">
              <a:extLst>
                <a:ext uri="{FF2B5EF4-FFF2-40B4-BE49-F238E27FC236}">
                  <a16:creationId xmlns:a16="http://schemas.microsoft.com/office/drawing/2014/main" id="{77738BDE-751F-4D4C-B4C4-C9DF3EA2919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rot="16200000" flipH="1" flipV="1">
              <a:off x="1658407" y="3186902"/>
              <a:ext cx="304800" cy="1544638"/>
            </a:xfrm>
            <a:custGeom>
              <a:avLst/>
              <a:gdLst/>
              <a:ahLst/>
              <a:cxnLst/>
              <a:rect l="0" t="0" r="r" b="b"/>
              <a:pathLst>
                <a:path w="192" h="973">
                  <a:moveTo>
                    <a:pt x="15" y="973"/>
                  </a:moveTo>
                  <a:lnTo>
                    <a:pt x="0" y="973"/>
                  </a:lnTo>
                  <a:lnTo>
                    <a:pt x="0" y="790"/>
                  </a:lnTo>
                  <a:lnTo>
                    <a:pt x="174" y="614"/>
                  </a:lnTo>
                  <a:lnTo>
                    <a:pt x="174" y="0"/>
                  </a:lnTo>
                  <a:lnTo>
                    <a:pt x="192" y="0"/>
                  </a:lnTo>
                  <a:lnTo>
                    <a:pt x="192" y="620"/>
                  </a:lnTo>
                  <a:lnTo>
                    <a:pt x="15" y="796"/>
                  </a:lnTo>
                  <a:lnTo>
                    <a:pt x="15" y="973"/>
                  </a:lnTo>
                  <a:close/>
                </a:path>
              </a:pathLst>
            </a:custGeom>
            <a:solidFill>
              <a:schemeClr val="tx2">
                <a:alpha val="60000"/>
              </a:schemeClr>
            </a:solidFill>
            <a:ln>
              <a:noFill/>
            </a:ln>
            <a:effectLst>
              <a:outerShdw blurRad="50800" dist="38100" dir="2700000" algn="tl" rotWithShape="0">
                <a:srgbClr val="000000">
                  <a:alpha val="58000"/>
                </a:srgbClr>
              </a:outerShdw>
            </a:effectLst>
          </p:spPr>
          <p:txBody>
            <a:bodyPr/>
            <a:lstStyle/>
            <a:p>
              <a:endParaRPr lang="en-US"/>
            </a:p>
          </p:txBody>
        </p:sp>
        <p:sp>
          <p:nvSpPr>
            <p:cNvPr id="29" name="Freeform 35">
              <a:extLst>
                <a:ext uri="{FF2B5EF4-FFF2-40B4-BE49-F238E27FC236}">
                  <a16:creationId xmlns:a16="http://schemas.microsoft.com/office/drawing/2014/main" id="{9C8C4AD6-72BF-490C-963C-97C7FD7E7EA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rot="16200000" flipH="1">
              <a:off x="1860814" y="2715153"/>
              <a:ext cx="298450" cy="1154113"/>
            </a:xfrm>
            <a:custGeom>
              <a:avLst/>
              <a:gdLst/>
              <a:ahLst/>
              <a:cxnLst/>
              <a:rect l="0" t="0" r="r" b="b"/>
              <a:pathLst>
                <a:path w="188" h="727">
                  <a:moveTo>
                    <a:pt x="15" y="727"/>
                  </a:moveTo>
                  <a:lnTo>
                    <a:pt x="0" y="727"/>
                  </a:lnTo>
                  <a:lnTo>
                    <a:pt x="0" y="407"/>
                  </a:lnTo>
                  <a:lnTo>
                    <a:pt x="0" y="407"/>
                  </a:lnTo>
                  <a:lnTo>
                    <a:pt x="176" y="0"/>
                  </a:lnTo>
                  <a:lnTo>
                    <a:pt x="188" y="6"/>
                  </a:lnTo>
                  <a:lnTo>
                    <a:pt x="15" y="410"/>
                  </a:lnTo>
                  <a:lnTo>
                    <a:pt x="15" y="727"/>
                  </a:lnTo>
                  <a:close/>
                </a:path>
              </a:pathLst>
            </a:custGeom>
            <a:solidFill>
              <a:schemeClr val="tx2">
                <a:alpha val="60000"/>
              </a:schemeClr>
            </a:solidFill>
            <a:ln>
              <a:noFill/>
            </a:ln>
            <a:effectLst>
              <a:outerShdw blurRad="50800" dist="38100" dir="2700000" algn="tl" rotWithShape="0">
                <a:srgbClr val="000000">
                  <a:alpha val="58000"/>
                </a:srgbClr>
              </a:outerShdw>
            </a:effectLst>
          </p:spPr>
          <p:txBody>
            <a:bodyPr/>
            <a:lstStyle/>
            <a:p>
              <a:endParaRPr lang="en-US"/>
            </a:p>
          </p:txBody>
        </p:sp>
        <p:sp>
          <p:nvSpPr>
            <p:cNvPr id="30" name="Freeform 36">
              <a:extLst>
                <a:ext uri="{FF2B5EF4-FFF2-40B4-BE49-F238E27FC236}">
                  <a16:creationId xmlns:a16="http://schemas.microsoft.com/office/drawing/2014/main" id="{94990E31-5AA8-4502-A963-CE1B539DAC42}"/>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rot="16200000" flipH="1">
              <a:off x="1289314" y="3385079"/>
              <a:ext cx="157163" cy="155575"/>
            </a:xfrm>
            <a:custGeom>
              <a:avLst/>
              <a:gdLst/>
              <a:ahLst/>
              <a:cxnLst/>
              <a:rect l="0" t="0" r="r" b="b"/>
              <a:pathLst>
                <a:path w="33" h="33">
                  <a:moveTo>
                    <a:pt x="17" y="33"/>
                  </a:moveTo>
                  <a:cubicBezTo>
                    <a:pt x="8" y="33"/>
                    <a:pt x="0" y="25"/>
                    <a:pt x="0" y="16"/>
                  </a:cubicBezTo>
                  <a:cubicBezTo>
                    <a:pt x="0" y="7"/>
                    <a:pt x="8" y="0"/>
                    <a:pt x="17" y="0"/>
                  </a:cubicBezTo>
                  <a:cubicBezTo>
                    <a:pt x="26" y="0"/>
                    <a:pt x="33" y="7"/>
                    <a:pt x="33" y="16"/>
                  </a:cubicBezTo>
                  <a:cubicBezTo>
                    <a:pt x="33" y="25"/>
                    <a:pt x="26" y="33"/>
                    <a:pt x="17" y="33"/>
                  </a:cubicBezTo>
                  <a:close/>
                  <a:moveTo>
                    <a:pt x="17" y="4"/>
                  </a:moveTo>
                  <a:cubicBezTo>
                    <a:pt x="10" y="4"/>
                    <a:pt x="4" y="9"/>
                    <a:pt x="4" y="16"/>
                  </a:cubicBezTo>
                  <a:cubicBezTo>
                    <a:pt x="4" y="23"/>
                    <a:pt x="10" y="29"/>
                    <a:pt x="17" y="29"/>
                  </a:cubicBezTo>
                  <a:cubicBezTo>
                    <a:pt x="23" y="29"/>
                    <a:pt x="29" y="23"/>
                    <a:pt x="29" y="16"/>
                  </a:cubicBezTo>
                  <a:cubicBezTo>
                    <a:pt x="29" y="9"/>
                    <a:pt x="23" y="4"/>
                    <a:pt x="17" y="4"/>
                  </a:cubicBezTo>
                  <a:close/>
                </a:path>
              </a:pathLst>
            </a:custGeom>
            <a:solidFill>
              <a:schemeClr val="tx2">
                <a:alpha val="60000"/>
              </a:schemeClr>
            </a:solidFill>
            <a:ln>
              <a:noFill/>
            </a:ln>
            <a:effectLst>
              <a:outerShdw blurRad="50800" dist="38100" dir="2700000" algn="tl" rotWithShape="0">
                <a:srgbClr val="000000">
                  <a:alpha val="58000"/>
                </a:srgbClr>
              </a:outerShdw>
            </a:effectLst>
          </p:spPr>
          <p:txBody>
            <a:bodyPr/>
            <a:lstStyle/>
            <a:p>
              <a:endParaRPr lang="en-US"/>
            </a:p>
          </p:txBody>
        </p:sp>
        <p:sp>
          <p:nvSpPr>
            <p:cNvPr id="31" name="Freeform 38">
              <a:extLst>
                <a:ext uri="{FF2B5EF4-FFF2-40B4-BE49-F238E27FC236}">
                  <a16:creationId xmlns:a16="http://schemas.microsoft.com/office/drawing/2014/main" id="{9E703E9D-ED76-449C-A8C0-7A1E24B8B277}"/>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rot="16200000" flipH="1">
              <a:off x="605895" y="3247760"/>
              <a:ext cx="188913"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solidFill>
              <a:schemeClr val="tx2">
                <a:alpha val="60000"/>
              </a:schemeClr>
            </a:solidFill>
            <a:ln>
              <a:noFill/>
            </a:ln>
            <a:effectLst>
              <a:outerShdw blurRad="50800" dist="38100" dir="2700000" algn="tl" rotWithShape="0">
                <a:srgbClr val="000000">
                  <a:alpha val="58000"/>
                </a:srgbClr>
              </a:outerShdw>
            </a:effectLst>
          </p:spPr>
          <p:txBody>
            <a:bodyPr/>
            <a:lstStyle/>
            <a:p>
              <a:endParaRPr lang="en-US"/>
            </a:p>
          </p:txBody>
        </p:sp>
        <p:sp>
          <p:nvSpPr>
            <p:cNvPr id="32" name="Freeform 39">
              <a:extLst>
                <a:ext uri="{FF2B5EF4-FFF2-40B4-BE49-F238E27FC236}">
                  <a16:creationId xmlns:a16="http://schemas.microsoft.com/office/drawing/2014/main" id="{C70A75E8-C815-4CCF-ABEE-83F19BFE051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rot="16200000" flipH="1">
              <a:off x="1532202" y="2305578"/>
              <a:ext cx="307975" cy="1801813"/>
            </a:xfrm>
            <a:custGeom>
              <a:avLst/>
              <a:gdLst/>
              <a:ahLst/>
              <a:cxnLst/>
              <a:rect l="0" t="0" r="r" b="b"/>
              <a:pathLst>
                <a:path w="194" h="1135">
                  <a:moveTo>
                    <a:pt x="18" y="1135"/>
                  </a:moveTo>
                  <a:lnTo>
                    <a:pt x="0" y="1135"/>
                  </a:lnTo>
                  <a:lnTo>
                    <a:pt x="0" y="354"/>
                  </a:lnTo>
                  <a:lnTo>
                    <a:pt x="176" y="177"/>
                  </a:lnTo>
                  <a:lnTo>
                    <a:pt x="176" y="0"/>
                  </a:lnTo>
                  <a:lnTo>
                    <a:pt x="194" y="0"/>
                  </a:lnTo>
                  <a:lnTo>
                    <a:pt x="194" y="183"/>
                  </a:lnTo>
                  <a:lnTo>
                    <a:pt x="18" y="360"/>
                  </a:lnTo>
                  <a:lnTo>
                    <a:pt x="18" y="1135"/>
                  </a:lnTo>
                  <a:close/>
                </a:path>
              </a:pathLst>
            </a:custGeom>
            <a:solidFill>
              <a:schemeClr val="tx2">
                <a:alpha val="60000"/>
              </a:schemeClr>
            </a:solidFill>
            <a:ln>
              <a:noFill/>
            </a:ln>
            <a:effectLst>
              <a:outerShdw blurRad="50800" dist="38100" dir="2700000" algn="tl" rotWithShape="0">
                <a:srgbClr val="000000">
                  <a:alpha val="58000"/>
                </a:srgbClr>
              </a:outerShdw>
            </a:effectLst>
          </p:spPr>
          <p:txBody>
            <a:bodyPr/>
            <a:lstStyle/>
            <a:p>
              <a:endParaRPr lang="en-US"/>
            </a:p>
          </p:txBody>
        </p:sp>
        <p:sp>
          <p:nvSpPr>
            <p:cNvPr id="33" name="Freeform 40">
              <a:extLst>
                <a:ext uri="{FF2B5EF4-FFF2-40B4-BE49-F238E27FC236}">
                  <a16:creationId xmlns:a16="http://schemas.microsoft.com/office/drawing/2014/main" id="{E15638E1-6A92-4D31-A034-853A65A754E9}"/>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rot="16200000" flipH="1">
              <a:off x="2154501" y="346127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solidFill>
              <a:schemeClr val="tx2">
                <a:alpha val="60000"/>
              </a:schemeClr>
            </a:solidFill>
            <a:ln>
              <a:noFill/>
            </a:ln>
            <a:effectLst>
              <a:outerShdw blurRad="50800" dist="38100" dir="2700000" algn="tl" rotWithShape="0">
                <a:srgbClr val="000000">
                  <a:alpha val="58000"/>
                </a:srgbClr>
              </a:outerShdw>
            </a:effectLst>
          </p:spPr>
          <p:txBody>
            <a:bodyPr/>
            <a:lstStyle/>
            <a:p>
              <a:endParaRPr lang="en-US"/>
            </a:p>
          </p:txBody>
        </p:sp>
        <p:sp>
          <p:nvSpPr>
            <p:cNvPr id="34" name="Rectangle 41">
              <a:extLst>
                <a:ext uri="{FF2B5EF4-FFF2-40B4-BE49-F238E27FC236}">
                  <a16:creationId xmlns:a16="http://schemas.microsoft.com/office/drawing/2014/main" id="{EA3E8D58-D52B-4300-8A50-5696430D1A65}"/>
                </a:ext>
                <a:ext uri="{C183D7F6-B498-43B3-948B-1728B52AA6E4}">
                  <adec:decorative xmlns:adec="http://schemas.microsoft.com/office/drawing/2017/decorative" val="1"/>
                </a:ext>
              </a:extLst>
            </p:cNvPr>
            <p:cNvSpPr>
              <a:spLocks noChangeArrowheads="1"/>
            </p:cNvSpPr>
            <p:nvPr>
              <p:extLst>
                <p:ext uri="{386F3935-93C4-4BCD-93E2-E3B085C9AB24}">
                  <p16:designElem xmlns:p16="http://schemas.microsoft.com/office/powerpoint/2015/main" val="1"/>
                </p:ext>
              </p:extLst>
            </p:nvPr>
          </p:nvSpPr>
          <p:spPr bwMode="auto">
            <a:xfrm rot="16200000" flipH="1">
              <a:off x="2448983" y="3436672"/>
              <a:ext cx="23813" cy="252413"/>
            </a:xfrm>
            <a:prstGeom prst="rect">
              <a:avLst/>
            </a:prstGeom>
            <a:solidFill>
              <a:schemeClr val="tx2">
                <a:alpha val="60000"/>
              </a:schemeClr>
            </a:solidFill>
            <a:ln>
              <a:noFill/>
            </a:ln>
            <a:effectLst>
              <a:outerShdw blurRad="50800" dist="38100" dir="2700000" algn="tl" rotWithShape="0">
                <a:srgbClr val="000000">
                  <a:alpha val="58000"/>
                </a:srgbClr>
              </a:outerShdw>
            </a:effectLst>
          </p:spPr>
          <p:txBody>
            <a:bodyPr/>
            <a:lstStyle/>
            <a:p>
              <a:endParaRPr lang="en-US"/>
            </a:p>
          </p:txBody>
        </p:sp>
      </p:grpSp>
      <p:sp>
        <p:nvSpPr>
          <p:cNvPr id="2" name="Title 1"/>
          <p:cNvSpPr>
            <a:spLocks noGrp="1"/>
          </p:cNvSpPr>
          <p:nvPr>
            <p:ph type="ctrTitle"/>
          </p:nvPr>
        </p:nvSpPr>
        <p:spPr>
          <a:xfrm>
            <a:off x="2667000" y="2328334"/>
            <a:ext cx="6858000" cy="1367896"/>
          </a:xfrm>
        </p:spPr>
        <p:txBody>
          <a:bodyPr>
            <a:normAutofit/>
          </a:bodyPr>
          <a:lstStyle/>
          <a:p>
            <a:pPr algn="ctr"/>
            <a:r>
              <a:rPr lang="en-US" sz="4100">
                <a:solidFill>
                  <a:srgbClr val="FFFFFF"/>
                </a:solidFill>
              </a:rPr>
              <a:t>Illinois Higher Education Information System		</a:t>
            </a:r>
          </a:p>
        </p:txBody>
      </p:sp>
      <p:sp>
        <p:nvSpPr>
          <p:cNvPr id="3" name="Subtitle 2"/>
          <p:cNvSpPr>
            <a:spLocks noGrp="1"/>
          </p:cNvSpPr>
          <p:nvPr>
            <p:ph type="subTitle" idx="1"/>
          </p:nvPr>
        </p:nvSpPr>
        <p:spPr>
          <a:xfrm>
            <a:off x="2667001" y="3602038"/>
            <a:ext cx="6857999" cy="953029"/>
          </a:xfrm>
        </p:spPr>
        <p:txBody>
          <a:bodyPr>
            <a:normAutofit/>
          </a:bodyPr>
          <a:lstStyle/>
          <a:p>
            <a:pPr algn="ctr"/>
            <a:r>
              <a:rPr lang="en-US" dirty="0">
                <a:solidFill>
                  <a:schemeClr val="bg2"/>
                </a:solidFill>
              </a:rPr>
              <a:t>IHEIS Webinar</a:t>
            </a:r>
          </a:p>
          <a:p>
            <a:pPr algn="ctr"/>
            <a:r>
              <a:rPr lang="en-US">
                <a:solidFill>
                  <a:schemeClr val="bg2"/>
                </a:solidFill>
              </a:rPr>
              <a:t>December </a:t>
            </a:r>
            <a:r>
              <a:rPr lang="en-US" dirty="0">
                <a:solidFill>
                  <a:schemeClr val="bg2"/>
                </a:solidFill>
              </a:rPr>
              <a:t>12, 2023</a:t>
            </a:r>
          </a:p>
        </p:txBody>
      </p:sp>
    </p:spTree>
    <p:extLst>
      <p:ext uri="{BB962C8B-B14F-4D97-AF65-F5344CB8AC3E}">
        <p14:creationId xmlns:p14="http://schemas.microsoft.com/office/powerpoint/2010/main" val="3910530234"/>
      </p:ext>
    </p:extLst>
  </p:cSld>
  <p:clrMapOvr>
    <a:overrideClrMapping bg1="lt1" tx1="dk1" bg2="lt2" tx2="dk2" accent1="accent1" accent2="accent2" accent3="accent3" accent4="accent4" accent5="accent5" accent6="accent6" hlink="hlink" folHlink="folHlink"/>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53" name="Rectangle 7">
            <a:extLst>
              <a:ext uri="{FF2B5EF4-FFF2-40B4-BE49-F238E27FC236}">
                <a16:creationId xmlns:a16="http://schemas.microsoft.com/office/drawing/2014/main" id="{6BFC9644-673A-459F-B3C5-9310A4E50E3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Tw Cen MT" panose="020B0602020104020603"/>
              <a:ea typeface="+mn-ea"/>
              <a:cs typeface="+mn-cs"/>
            </a:endParaRPr>
          </a:p>
        </p:txBody>
      </p:sp>
      <p:grpSp>
        <p:nvGrpSpPr>
          <p:cNvPr id="54" name="Group 9">
            <a:extLst>
              <a:ext uri="{FF2B5EF4-FFF2-40B4-BE49-F238E27FC236}">
                <a16:creationId xmlns:a16="http://schemas.microsoft.com/office/drawing/2014/main" id="{4ADB9295-9645-4BF2-ADFD-75800B7FAD06}"/>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4288" y="0"/>
            <a:ext cx="1220788" cy="6858001"/>
            <a:chOff x="-14288" y="0"/>
            <a:chExt cx="1220788" cy="6858001"/>
          </a:xfrm>
          <a:solidFill>
            <a:schemeClr val="bg2">
              <a:lumMod val="60000"/>
              <a:lumOff val="40000"/>
              <a:alpha val="60000"/>
            </a:schemeClr>
          </a:solidFill>
        </p:grpSpPr>
        <p:sp>
          <p:nvSpPr>
            <p:cNvPr id="11" name="Rectangle 5">
              <a:extLst>
                <a:ext uri="{FF2B5EF4-FFF2-40B4-BE49-F238E27FC236}">
                  <a16:creationId xmlns:a16="http://schemas.microsoft.com/office/drawing/2014/main" id="{95B061E9-E435-4E1B-B160-96584A116691}"/>
                </a:ext>
                <a:ext uri="{C183D7F6-B498-43B3-948B-1728B52AA6E4}">
                  <adec:decorative xmlns:adec="http://schemas.microsoft.com/office/drawing/2017/decorative" val="1"/>
                </a:ext>
              </a:extLst>
            </p:cNvPr>
            <p:cNvSpPr>
              <a:spLocks noChangeArrowheads="1"/>
            </p:cNvSpPr>
            <p:nvPr>
              <p:extLst>
                <p:ext uri="{386F3935-93C4-4BCD-93E2-E3B085C9AB24}">
                  <p16:designElem xmlns:p16="http://schemas.microsoft.com/office/powerpoint/2015/main" val="1"/>
                </p:ext>
              </p:extLst>
            </p:nvPr>
          </p:nvSpPr>
          <p:spPr bwMode="auto">
            <a:xfrm>
              <a:off x="114300" y="4763"/>
              <a:ext cx="23813" cy="2181225"/>
            </a:xfrm>
            <a:prstGeom prst="rect">
              <a:avLst/>
            </a:prstGeom>
            <a:grpFill/>
            <a:ln>
              <a:noFill/>
            </a:ln>
            <a:extLst>
              <a:ext uri="{91240B29-F687-4f45-9708-019B960494DF}">
                <a14:hiddenLine xmlns="" xmlns:a14="http://schemas.microsoft.com/office/drawing/2010/main" xmlns:p14="http://schemas.microsoft.com/office/powerpoint/2010/main" xmlns:a16="http://schemas.microsoft.com/office/drawing/2014/main" w="9525">
                  <a:solidFill>
                    <a:srgbClr val="000000"/>
                  </a:solidFill>
                  <a:miter lim="800000"/>
                  <a:headEnd/>
                  <a:tailEnd/>
                </a14:hiddenLine>
              </a:ext>
            </a:extLst>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Tw Cen MT" panose="020B0602020104020603"/>
                <a:ea typeface="+mn-ea"/>
                <a:cs typeface="+mn-cs"/>
              </a:endParaRPr>
            </a:p>
          </p:txBody>
        </p:sp>
        <p:sp>
          <p:nvSpPr>
            <p:cNvPr id="12" name="Freeform 6">
              <a:extLst>
                <a:ext uri="{FF2B5EF4-FFF2-40B4-BE49-F238E27FC236}">
                  <a16:creationId xmlns:a16="http://schemas.microsoft.com/office/drawing/2014/main" id="{3CD7972E-7D38-40EE-A80B-E2A848811EDD}"/>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33337"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xmlns:p14="http://schemas.microsoft.com/office/powerpoint/2010/main" xmlns:a16="http://schemas.microsoft.com/office/drawing/2014/main" w="9525">
                  <a:solidFill>
                    <a:srgbClr val="000000"/>
                  </a:solidFill>
                  <a:round/>
                  <a:headEnd/>
                  <a:tailEnd/>
                </a14:hiddenLine>
              </a:ext>
            </a:extLst>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Tw Cen MT" panose="020B0602020104020603"/>
                <a:ea typeface="+mn-ea"/>
                <a:cs typeface="+mn-cs"/>
              </a:endParaRPr>
            </a:p>
          </p:txBody>
        </p:sp>
        <p:sp>
          <p:nvSpPr>
            <p:cNvPr id="13" name="Freeform 7">
              <a:extLst>
                <a:ext uri="{FF2B5EF4-FFF2-40B4-BE49-F238E27FC236}">
                  <a16:creationId xmlns:a16="http://schemas.microsoft.com/office/drawing/2014/main" id="{524A3B55-746F-419F-8CFF-5F3A4BE14345}"/>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28575"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xmlns:p14="http://schemas.microsoft.com/office/powerpoint/2010/main" xmlns:a16="http://schemas.microsoft.com/office/drawing/2014/main" w="9525">
                  <a:solidFill>
                    <a:srgbClr val="000000"/>
                  </a:solidFill>
                  <a:round/>
                  <a:headEnd/>
                  <a:tailEnd/>
                </a14:hiddenLine>
              </a:ext>
            </a:extLst>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Tw Cen MT" panose="020B0602020104020603"/>
                <a:ea typeface="+mn-ea"/>
                <a:cs typeface="+mn-cs"/>
              </a:endParaRPr>
            </a:p>
          </p:txBody>
        </p:sp>
        <p:sp>
          <p:nvSpPr>
            <p:cNvPr id="14" name="Freeform 8">
              <a:extLst>
                <a:ext uri="{FF2B5EF4-FFF2-40B4-BE49-F238E27FC236}">
                  <a16:creationId xmlns:a16="http://schemas.microsoft.com/office/drawing/2014/main" id="{9C63219B-AD72-4494-935E-F5C70DB5497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00025" y="4763"/>
              <a:ext cx="369888" cy="1811338"/>
            </a:xfrm>
            <a:custGeom>
              <a:avLst/>
              <a:gdLst/>
              <a:ahLst/>
              <a:cxnLst/>
              <a:rect l="0" t="0" r="r" b="b"/>
              <a:pathLst>
                <a:path w="233" h="1141">
                  <a:moveTo>
                    <a:pt x="218" y="1141"/>
                  </a:moveTo>
                  <a:lnTo>
                    <a:pt x="0" y="626"/>
                  </a:lnTo>
                  <a:lnTo>
                    <a:pt x="0" y="0"/>
                  </a:lnTo>
                  <a:lnTo>
                    <a:pt x="15" y="0"/>
                  </a:lnTo>
                  <a:lnTo>
                    <a:pt x="15" y="623"/>
                  </a:lnTo>
                  <a:lnTo>
                    <a:pt x="233" y="1135"/>
                  </a:lnTo>
                  <a:lnTo>
                    <a:pt x="218" y="1141"/>
                  </a:lnTo>
                  <a:close/>
                </a:path>
              </a:pathLst>
            </a:custGeom>
            <a:grpFill/>
            <a:ln>
              <a:noFill/>
            </a:ln>
            <a:extLst>
              <a:ext uri="{91240B29-F687-4f45-9708-019B960494DF}">
                <a14:hiddenLine xmlns="" xmlns:a14="http://schemas.microsoft.com/office/drawing/2010/main" xmlns:p14="http://schemas.microsoft.com/office/powerpoint/2010/main" xmlns:a16="http://schemas.microsoft.com/office/drawing/2014/main" w="9525">
                  <a:solidFill>
                    <a:srgbClr val="000000"/>
                  </a:solidFill>
                  <a:round/>
                  <a:headEnd/>
                  <a:tailEnd/>
                </a14:hiddenLine>
              </a:ext>
            </a:extLst>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Tw Cen MT" panose="020B0602020104020603"/>
                <a:ea typeface="+mn-ea"/>
                <a:cs typeface="+mn-cs"/>
              </a:endParaRPr>
            </a:p>
          </p:txBody>
        </p:sp>
        <p:sp>
          <p:nvSpPr>
            <p:cNvPr id="15" name="Freeform 9">
              <a:extLst>
                <a:ext uri="{FF2B5EF4-FFF2-40B4-BE49-F238E27FC236}">
                  <a16:creationId xmlns:a16="http://schemas.microsoft.com/office/drawing/2014/main" id="{15B41FD2-05E2-44E7-8760-09E65D1C6034}"/>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503237" y="1801813"/>
              <a:ext cx="190500" cy="188913"/>
            </a:xfrm>
            <a:custGeom>
              <a:avLst/>
              <a:gdLst/>
              <a:ahLst/>
              <a:cxnLst/>
              <a:rect l="0" t="0" r="r" b="b"/>
              <a:pathLst>
                <a:path w="40" h="40">
                  <a:moveTo>
                    <a:pt x="20" y="40"/>
                  </a:moveTo>
                  <a:cubicBezTo>
                    <a:pt x="9" y="40"/>
                    <a:pt x="0" y="31"/>
                    <a:pt x="0" y="20"/>
                  </a:cubicBezTo>
                  <a:cubicBezTo>
                    <a:pt x="0" y="9"/>
                    <a:pt x="9" y="0"/>
                    <a:pt x="20" y="0"/>
                  </a:cubicBezTo>
                  <a:cubicBezTo>
                    <a:pt x="33" y="0"/>
                    <a:pt x="40" y="6"/>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9"/>
                    <a:pt x="31" y="4"/>
                    <a:pt x="20" y="4"/>
                  </a:cubicBezTo>
                  <a:close/>
                </a:path>
              </a:pathLst>
            </a:custGeom>
            <a:grpFill/>
            <a:ln>
              <a:noFill/>
            </a:ln>
            <a:extLst>
              <a:ext uri="{91240B29-F687-4f45-9708-019B960494DF}">
                <a14:hiddenLine xmlns="" xmlns:a14="http://schemas.microsoft.com/office/drawing/2010/main" xmlns:p14="http://schemas.microsoft.com/office/powerpoint/2010/main" xmlns:a16="http://schemas.microsoft.com/office/drawing/2014/main" w="9525">
                  <a:solidFill>
                    <a:srgbClr val="000000"/>
                  </a:solidFill>
                  <a:round/>
                  <a:headEnd/>
                  <a:tailEnd/>
                </a14:hiddenLine>
              </a:ext>
            </a:extLst>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Tw Cen MT" panose="020B0602020104020603"/>
                <a:ea typeface="+mn-ea"/>
                <a:cs typeface="+mn-cs"/>
              </a:endParaRPr>
            </a:p>
          </p:txBody>
        </p:sp>
        <p:sp>
          <p:nvSpPr>
            <p:cNvPr id="16" name="Freeform 10">
              <a:extLst>
                <a:ext uri="{FF2B5EF4-FFF2-40B4-BE49-F238E27FC236}">
                  <a16:creationId xmlns:a16="http://schemas.microsoft.com/office/drawing/2014/main" id="{FE6D63D0-3347-4EE2-8F65-F1C32168FA2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85750" y="4763"/>
              <a:ext cx="369888" cy="1430338"/>
            </a:xfrm>
            <a:custGeom>
              <a:avLst/>
              <a:gdLst/>
              <a:ahLst/>
              <a:cxnLst/>
              <a:rect l="0" t="0" r="r" b="b"/>
              <a:pathLst>
                <a:path w="233" h="901">
                  <a:moveTo>
                    <a:pt x="221" y="901"/>
                  </a:moveTo>
                  <a:lnTo>
                    <a:pt x="0" y="383"/>
                  </a:lnTo>
                  <a:lnTo>
                    <a:pt x="0" y="0"/>
                  </a:lnTo>
                  <a:lnTo>
                    <a:pt x="18" y="0"/>
                  </a:lnTo>
                  <a:lnTo>
                    <a:pt x="18" y="380"/>
                  </a:lnTo>
                  <a:lnTo>
                    <a:pt x="233" y="895"/>
                  </a:lnTo>
                  <a:lnTo>
                    <a:pt x="221" y="901"/>
                  </a:lnTo>
                  <a:close/>
                </a:path>
              </a:pathLst>
            </a:custGeom>
            <a:grpFill/>
            <a:ln>
              <a:noFill/>
            </a:ln>
            <a:extLst>
              <a:ext uri="{91240B29-F687-4f45-9708-019B960494DF}">
                <a14:hiddenLine xmlns="" xmlns:a14="http://schemas.microsoft.com/office/drawing/2010/main" xmlns:p14="http://schemas.microsoft.com/office/powerpoint/2010/main" xmlns:a16="http://schemas.microsoft.com/office/drawing/2014/main" w="9525">
                  <a:solidFill>
                    <a:srgbClr val="000000"/>
                  </a:solidFill>
                  <a:round/>
                  <a:headEnd/>
                  <a:tailEnd/>
                </a14:hiddenLine>
              </a:ext>
            </a:extLst>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Tw Cen MT" panose="020B0602020104020603"/>
                <a:ea typeface="+mn-ea"/>
                <a:cs typeface="+mn-cs"/>
              </a:endParaRPr>
            </a:p>
          </p:txBody>
        </p:sp>
        <p:sp>
          <p:nvSpPr>
            <p:cNvPr id="17" name="Freeform 11">
              <a:extLst>
                <a:ext uri="{FF2B5EF4-FFF2-40B4-BE49-F238E27FC236}">
                  <a16:creationId xmlns:a16="http://schemas.microsoft.com/office/drawing/2014/main" id="{538A46A3-DB16-45D5-B636-03EFE39FE96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46100"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 xmlns:a14="http://schemas.microsoft.com/office/drawing/2010/main" xmlns:p14="http://schemas.microsoft.com/office/powerpoint/2010/main" xmlns:a16="http://schemas.microsoft.com/office/drawing/2014/main" w="9525">
                  <a:solidFill>
                    <a:srgbClr val="000000"/>
                  </a:solidFill>
                  <a:round/>
                  <a:headEnd/>
                  <a:tailEnd/>
                </a14:hiddenLine>
              </a:ext>
            </a:extLst>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Tw Cen MT" panose="020B0602020104020603"/>
                <a:ea typeface="+mn-ea"/>
                <a:cs typeface="+mn-cs"/>
              </a:endParaRPr>
            </a:p>
          </p:txBody>
        </p:sp>
        <p:sp>
          <p:nvSpPr>
            <p:cNvPr id="18" name="Freeform 12">
              <a:extLst>
                <a:ext uri="{FF2B5EF4-FFF2-40B4-BE49-F238E27FC236}">
                  <a16:creationId xmlns:a16="http://schemas.microsoft.com/office/drawing/2014/main" id="{0B8A2B0E-823F-4BE8-9359-45143BB1248E}"/>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588962" y="1420813"/>
              <a:ext cx="190500" cy="190500"/>
            </a:xfrm>
            <a:custGeom>
              <a:avLst/>
              <a:gdLst/>
              <a:ahLst/>
              <a:cxnLst/>
              <a:rect l="0" t="0" r="r" b="b"/>
              <a:pathLst>
                <a:path w="40" h="40">
                  <a:moveTo>
                    <a:pt x="20" y="40"/>
                  </a:moveTo>
                  <a:cubicBezTo>
                    <a:pt x="9" y="40"/>
                    <a:pt x="0" y="31"/>
                    <a:pt x="0" y="20"/>
                  </a:cubicBezTo>
                  <a:cubicBezTo>
                    <a:pt x="0" y="9"/>
                    <a:pt x="9" y="0"/>
                    <a:pt x="20" y="0"/>
                  </a:cubicBezTo>
                  <a:cubicBezTo>
                    <a:pt x="33" y="0"/>
                    <a:pt x="40" y="7"/>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9"/>
                    <a:pt x="31" y="4"/>
                    <a:pt x="20" y="4"/>
                  </a:cubicBezTo>
                  <a:close/>
                </a:path>
              </a:pathLst>
            </a:custGeom>
            <a:grpFill/>
            <a:ln>
              <a:noFill/>
            </a:ln>
            <a:extLst>
              <a:ext uri="{91240B29-F687-4f45-9708-019B960494DF}">
                <a14:hiddenLine xmlns="" xmlns:a14="http://schemas.microsoft.com/office/drawing/2010/main" xmlns:p14="http://schemas.microsoft.com/office/powerpoint/2010/main" xmlns:a16="http://schemas.microsoft.com/office/drawing/2014/main" w="9525">
                  <a:solidFill>
                    <a:srgbClr val="000000"/>
                  </a:solidFill>
                  <a:round/>
                  <a:headEnd/>
                  <a:tailEnd/>
                </a14:hiddenLine>
              </a:ext>
            </a:extLst>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Tw Cen MT" panose="020B0602020104020603"/>
                <a:ea typeface="+mn-ea"/>
                <a:cs typeface="+mn-cs"/>
              </a:endParaRPr>
            </a:p>
          </p:txBody>
        </p:sp>
        <p:sp>
          <p:nvSpPr>
            <p:cNvPr id="19" name="Freeform 13">
              <a:extLst>
                <a:ext uri="{FF2B5EF4-FFF2-40B4-BE49-F238E27FC236}">
                  <a16:creationId xmlns:a16="http://schemas.microsoft.com/office/drawing/2014/main" id="{44516B3C-A8BE-46FC-B643-3DFEB7F28386}"/>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588962"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xmlns:p14="http://schemas.microsoft.com/office/powerpoint/2010/main" xmlns:a16="http://schemas.microsoft.com/office/drawing/2014/main" w="9525">
                  <a:solidFill>
                    <a:srgbClr val="000000"/>
                  </a:solidFill>
                  <a:round/>
                  <a:headEnd/>
                  <a:tailEnd/>
                </a14:hiddenLine>
              </a:ext>
            </a:extLst>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Tw Cen MT" panose="020B0602020104020603"/>
                <a:ea typeface="+mn-ea"/>
                <a:cs typeface="+mn-cs"/>
              </a:endParaRPr>
            </a:p>
          </p:txBody>
        </p:sp>
        <p:sp>
          <p:nvSpPr>
            <p:cNvPr id="20" name="Freeform 14">
              <a:extLst>
                <a:ext uri="{FF2B5EF4-FFF2-40B4-BE49-F238E27FC236}">
                  <a16:creationId xmlns:a16="http://schemas.microsoft.com/office/drawing/2014/main" id="{59FD699C-3920-4E57-BE27-165A3F036C2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41350" y="0"/>
              <a:ext cx="422275" cy="527050"/>
            </a:xfrm>
            <a:custGeom>
              <a:avLst/>
              <a:gdLst/>
              <a:ahLst/>
              <a:cxnLst/>
              <a:rect l="0" t="0" r="r" b="b"/>
              <a:pathLst>
                <a:path w="266" h="332">
                  <a:moveTo>
                    <a:pt x="257" y="332"/>
                  </a:moveTo>
                  <a:lnTo>
                    <a:pt x="48" y="123"/>
                  </a:lnTo>
                  <a:lnTo>
                    <a:pt x="0" y="6"/>
                  </a:lnTo>
                  <a:lnTo>
                    <a:pt x="15" y="0"/>
                  </a:lnTo>
                  <a:lnTo>
                    <a:pt x="63" y="114"/>
                  </a:lnTo>
                  <a:lnTo>
                    <a:pt x="266" y="320"/>
                  </a:lnTo>
                  <a:lnTo>
                    <a:pt x="257" y="332"/>
                  </a:lnTo>
                  <a:close/>
                </a:path>
              </a:pathLst>
            </a:custGeom>
            <a:grpFill/>
            <a:ln>
              <a:noFill/>
            </a:ln>
            <a:extLst>
              <a:ext uri="{91240B29-F687-4f45-9708-019B960494DF}">
                <a14:hiddenLine xmlns="" xmlns:a14="http://schemas.microsoft.com/office/drawing/2010/main" xmlns:p14="http://schemas.microsoft.com/office/powerpoint/2010/main" xmlns:a16="http://schemas.microsoft.com/office/drawing/2014/main" w="9525">
                  <a:solidFill>
                    <a:srgbClr val="000000"/>
                  </a:solidFill>
                  <a:round/>
                  <a:headEnd/>
                  <a:tailEnd/>
                </a14:hiddenLine>
              </a:ext>
            </a:extLst>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Tw Cen MT" panose="020B0602020104020603"/>
                <a:ea typeface="+mn-ea"/>
                <a:cs typeface="+mn-cs"/>
              </a:endParaRPr>
            </a:p>
          </p:txBody>
        </p:sp>
        <p:sp>
          <p:nvSpPr>
            <p:cNvPr id="21" name="Freeform 15">
              <a:extLst>
                <a:ext uri="{FF2B5EF4-FFF2-40B4-BE49-F238E27FC236}">
                  <a16:creationId xmlns:a16="http://schemas.microsoft.com/office/drawing/2014/main" id="{0FB0C02E-3F53-4889-8ADF-80DBC43F693C}"/>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1020762"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 xmlns:a14="http://schemas.microsoft.com/office/drawing/2010/main" xmlns:p14="http://schemas.microsoft.com/office/powerpoint/2010/main" xmlns:a16="http://schemas.microsoft.com/office/drawing/2014/main" w="9525">
                  <a:solidFill>
                    <a:srgbClr val="000000"/>
                  </a:solidFill>
                  <a:round/>
                  <a:headEnd/>
                  <a:tailEnd/>
                </a14:hiddenLine>
              </a:ext>
            </a:extLst>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Tw Cen MT" panose="020B0602020104020603"/>
                <a:ea typeface="+mn-ea"/>
                <a:cs typeface="+mn-cs"/>
              </a:endParaRPr>
            </a:p>
          </p:txBody>
        </p:sp>
        <p:sp>
          <p:nvSpPr>
            <p:cNvPr id="22" name="Line 16">
              <a:extLst>
                <a:ext uri="{FF2B5EF4-FFF2-40B4-BE49-F238E27FC236}">
                  <a16:creationId xmlns:a16="http://schemas.microsoft.com/office/drawing/2014/main" id="{F8A0C89C-946F-4BCD-8A27-BB73E37FE525}"/>
                </a:ext>
                <a:ext uri="{C183D7F6-B498-43B3-948B-1728B52AA6E4}">
                  <adec:decorative xmlns:adec="http://schemas.microsoft.com/office/drawing/2017/decorative" val="1"/>
                </a:ext>
              </a:extLst>
            </p:cNvPr>
            <p:cNvSpPr>
              <a:spLocks noChangeShapeType="1"/>
            </p:cNvSpPr>
            <p:nvPr>
              <p:extLst>
                <p:ext uri="{386F3935-93C4-4BCD-93E2-E3B085C9AB24}">
                  <p16:designElem xmlns:p16="http://schemas.microsoft.com/office/powerpoint/2015/main" val="1"/>
                </p:ext>
              </p:extLst>
            </p:nvPr>
          </p:nvSpPr>
          <p:spPr bwMode="auto">
            <a:xfrm>
              <a:off x="-4763" y="9525"/>
              <a:ext cx="0" cy="0"/>
            </a:xfrm>
            <a:prstGeom prst="line">
              <a:avLst/>
            </a:prstGeom>
            <a:grpFill/>
            <a:ln w="15" cap="flat">
              <a:solidFill>
                <a:srgbClr val="FFFFFF"/>
              </a:solidFill>
              <a:prstDash val="solid"/>
              <a:miter lim="800000"/>
              <a:headEnd/>
              <a:tailEnd/>
            </a:ln>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Tw Cen MT" panose="020B0602020104020603"/>
                <a:ea typeface="+mn-ea"/>
                <a:cs typeface="+mn-cs"/>
              </a:endParaRPr>
            </a:p>
          </p:txBody>
        </p:sp>
        <p:sp>
          <p:nvSpPr>
            <p:cNvPr id="23" name="Freeform 17">
              <a:extLst>
                <a:ext uri="{FF2B5EF4-FFF2-40B4-BE49-F238E27FC236}">
                  <a16:creationId xmlns:a16="http://schemas.microsoft.com/office/drawing/2014/main" id="{70C83EAF-4E92-4849-A240-B257871DC03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9525" y="1801813"/>
              <a:ext cx="123825" cy="127000"/>
            </a:xfrm>
            <a:custGeom>
              <a:avLst/>
              <a:gdLst/>
              <a:ahLst/>
              <a:cxnLst/>
              <a:rect l="0" t="0" r="r" b="b"/>
              <a:pathLst>
                <a:path w="78" h="80">
                  <a:moveTo>
                    <a:pt x="6" y="80"/>
                  </a:moveTo>
                  <a:lnTo>
                    <a:pt x="0" y="71"/>
                  </a:lnTo>
                  <a:lnTo>
                    <a:pt x="69" y="0"/>
                  </a:lnTo>
                  <a:lnTo>
                    <a:pt x="78" y="9"/>
                  </a:lnTo>
                  <a:lnTo>
                    <a:pt x="6" y="80"/>
                  </a:lnTo>
                  <a:close/>
                </a:path>
              </a:pathLst>
            </a:custGeom>
            <a:grpFill/>
            <a:ln>
              <a:noFill/>
            </a:ln>
            <a:extLst>
              <a:ext uri="{91240B29-F687-4f45-9708-019B960494DF}">
                <a14:hiddenLine xmlns="" xmlns:a14="http://schemas.microsoft.com/office/drawing/2010/main" xmlns:p14="http://schemas.microsoft.com/office/powerpoint/2010/main" xmlns:a16="http://schemas.microsoft.com/office/drawing/2014/main" w="9525">
                  <a:solidFill>
                    <a:srgbClr val="000000"/>
                  </a:solidFill>
                  <a:round/>
                  <a:headEnd/>
                  <a:tailEnd/>
                </a14:hiddenLine>
              </a:ext>
            </a:extLst>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Tw Cen MT" panose="020B0602020104020603"/>
                <a:ea typeface="+mn-ea"/>
                <a:cs typeface="+mn-cs"/>
              </a:endParaRPr>
            </a:p>
          </p:txBody>
        </p:sp>
        <p:sp>
          <p:nvSpPr>
            <p:cNvPr id="24" name="Freeform 18">
              <a:extLst>
                <a:ext uri="{FF2B5EF4-FFF2-40B4-BE49-F238E27FC236}">
                  <a16:creationId xmlns:a16="http://schemas.microsoft.com/office/drawing/2014/main" id="{320FD164-4D7A-469C-B3F4-B926BFACF53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9525" y="3549650"/>
              <a:ext cx="147638" cy="481013"/>
            </a:xfrm>
            <a:custGeom>
              <a:avLst/>
              <a:gdLst/>
              <a:ahLst/>
              <a:cxnLst/>
              <a:rect l="0" t="0" r="r" b="b"/>
              <a:pathLst>
                <a:path w="93" h="303">
                  <a:moveTo>
                    <a:pt x="93" y="303"/>
                  </a:moveTo>
                  <a:lnTo>
                    <a:pt x="78" y="303"/>
                  </a:lnTo>
                  <a:lnTo>
                    <a:pt x="78" y="78"/>
                  </a:lnTo>
                  <a:lnTo>
                    <a:pt x="0" y="12"/>
                  </a:lnTo>
                  <a:lnTo>
                    <a:pt x="12" y="0"/>
                  </a:lnTo>
                  <a:lnTo>
                    <a:pt x="93" y="69"/>
                  </a:lnTo>
                  <a:lnTo>
                    <a:pt x="93" y="303"/>
                  </a:lnTo>
                  <a:close/>
                </a:path>
              </a:pathLst>
            </a:custGeom>
            <a:grpFill/>
            <a:ln>
              <a:noFill/>
            </a:ln>
            <a:extLst>
              <a:ext uri="{91240B29-F687-4f45-9708-019B960494DF}">
                <a14:hiddenLine xmlns="" xmlns:a14="http://schemas.microsoft.com/office/drawing/2010/main" xmlns:p14="http://schemas.microsoft.com/office/powerpoint/2010/main" xmlns:a16="http://schemas.microsoft.com/office/drawing/2014/main" w="9525">
                  <a:solidFill>
                    <a:srgbClr val="000000"/>
                  </a:solidFill>
                  <a:round/>
                  <a:headEnd/>
                  <a:tailEnd/>
                </a14:hiddenLine>
              </a:ext>
            </a:extLst>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Tw Cen MT" panose="020B0602020104020603"/>
                <a:ea typeface="+mn-ea"/>
                <a:cs typeface="+mn-cs"/>
              </a:endParaRPr>
            </a:p>
          </p:txBody>
        </p:sp>
        <p:sp>
          <p:nvSpPr>
            <p:cNvPr id="25" name="Freeform 19">
              <a:extLst>
                <a:ext uri="{FF2B5EF4-FFF2-40B4-BE49-F238E27FC236}">
                  <a16:creationId xmlns:a16="http://schemas.microsoft.com/office/drawing/2014/main" id="{F6E14D9A-4E63-48FF-95C5-9E8DDFF86C4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28587"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 xmlns:a14="http://schemas.microsoft.com/office/drawing/2010/main" xmlns:p14="http://schemas.microsoft.com/office/powerpoint/2010/main" xmlns:a16="http://schemas.microsoft.com/office/drawing/2014/main" w="9525">
                  <a:solidFill>
                    <a:srgbClr val="000000"/>
                  </a:solidFill>
                  <a:round/>
                  <a:headEnd/>
                  <a:tailEnd/>
                </a14:hiddenLine>
              </a:ext>
            </a:extLst>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Tw Cen MT" panose="020B0602020104020603"/>
                <a:ea typeface="+mn-ea"/>
                <a:cs typeface="+mn-cs"/>
              </a:endParaRPr>
            </a:p>
          </p:txBody>
        </p:sp>
        <p:sp>
          <p:nvSpPr>
            <p:cNvPr id="26" name="Freeform 20">
              <a:extLst>
                <a:ext uri="{FF2B5EF4-FFF2-40B4-BE49-F238E27FC236}">
                  <a16:creationId xmlns:a16="http://schemas.microsoft.com/office/drawing/2014/main" id="{F3DCD24F-3CA8-4404-B22C-E4C928995F3B}"/>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204787" y="1849438"/>
              <a:ext cx="114300" cy="107950"/>
            </a:xfrm>
            <a:custGeom>
              <a:avLst/>
              <a:gdLst/>
              <a:ahLst/>
              <a:cxnLst/>
              <a:rect l="0" t="0" r="r" b="b"/>
              <a:pathLst>
                <a:path w="24" h="23">
                  <a:moveTo>
                    <a:pt x="12" y="23"/>
                  </a:moveTo>
                  <a:cubicBezTo>
                    <a:pt x="6" y="23"/>
                    <a:pt x="0" y="18"/>
                    <a:pt x="0" y="12"/>
                  </a:cubicBezTo>
                  <a:cubicBezTo>
                    <a:pt x="0" y="5"/>
                    <a:pt x="6" y="0"/>
                    <a:pt x="12" y="0"/>
                  </a:cubicBezTo>
                  <a:cubicBezTo>
                    <a:pt x="18" y="0"/>
                    <a:pt x="24" y="5"/>
                    <a:pt x="24" y="12"/>
                  </a:cubicBezTo>
                  <a:cubicBezTo>
                    <a:pt x="24" y="18"/>
                    <a:pt x="18" y="23"/>
                    <a:pt x="12" y="23"/>
                  </a:cubicBezTo>
                  <a:close/>
                  <a:moveTo>
                    <a:pt x="12" y="4"/>
                  </a:moveTo>
                  <a:cubicBezTo>
                    <a:pt x="8" y="4"/>
                    <a:pt x="4" y="8"/>
                    <a:pt x="4" y="12"/>
                  </a:cubicBezTo>
                  <a:cubicBezTo>
                    <a:pt x="4" y="16"/>
                    <a:pt x="8" y="19"/>
                    <a:pt x="12" y="19"/>
                  </a:cubicBezTo>
                  <a:cubicBezTo>
                    <a:pt x="16" y="19"/>
                    <a:pt x="20" y="16"/>
                    <a:pt x="20" y="12"/>
                  </a:cubicBezTo>
                  <a:cubicBezTo>
                    <a:pt x="20" y="8"/>
                    <a:pt x="16" y="4"/>
                    <a:pt x="12" y="4"/>
                  </a:cubicBezTo>
                  <a:close/>
                </a:path>
              </a:pathLst>
            </a:custGeom>
            <a:grpFill/>
            <a:ln>
              <a:noFill/>
            </a:ln>
            <a:extLst>
              <a:ext uri="{91240B29-F687-4f45-9708-019B960494DF}">
                <a14:hiddenLine xmlns="" xmlns:a14="http://schemas.microsoft.com/office/drawing/2010/main" xmlns:p14="http://schemas.microsoft.com/office/powerpoint/2010/main" xmlns:a16="http://schemas.microsoft.com/office/drawing/2014/main" w="9525">
                  <a:solidFill>
                    <a:srgbClr val="000000"/>
                  </a:solidFill>
                  <a:round/>
                  <a:headEnd/>
                  <a:tailEnd/>
                </a14:hiddenLine>
              </a:ext>
            </a:extLst>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Tw Cen MT" panose="020B0602020104020603"/>
                <a:ea typeface="+mn-ea"/>
                <a:cs typeface="+mn-cs"/>
              </a:endParaRPr>
            </a:p>
          </p:txBody>
        </p:sp>
        <p:sp>
          <p:nvSpPr>
            <p:cNvPr id="27" name="Rectangle 21">
              <a:extLst>
                <a:ext uri="{FF2B5EF4-FFF2-40B4-BE49-F238E27FC236}">
                  <a16:creationId xmlns:a16="http://schemas.microsoft.com/office/drawing/2014/main" id="{8AD2E827-32A3-4BE4-9CC6-8315629177AE}"/>
                </a:ext>
                <a:ext uri="{C183D7F6-B498-43B3-948B-1728B52AA6E4}">
                  <adec:decorative xmlns:adec="http://schemas.microsoft.com/office/drawing/2017/decorative" val="1"/>
                </a:ext>
              </a:extLst>
            </p:cNvPr>
            <p:cNvSpPr>
              <a:spLocks noChangeArrowheads="1"/>
            </p:cNvSpPr>
            <p:nvPr>
              <p:extLst>
                <p:ext uri="{386F3935-93C4-4BCD-93E2-E3B085C9AB24}">
                  <p16:designElem xmlns:p16="http://schemas.microsoft.com/office/powerpoint/2015/main" val="1"/>
                </p:ext>
              </p:extLst>
            </p:nvPr>
          </p:nvSpPr>
          <p:spPr bwMode="auto">
            <a:xfrm>
              <a:off x="133350" y="4662488"/>
              <a:ext cx="23813" cy="2181225"/>
            </a:xfrm>
            <a:prstGeom prst="rect">
              <a:avLst/>
            </a:prstGeom>
            <a:grpFill/>
            <a:ln>
              <a:noFill/>
            </a:ln>
            <a:extLst>
              <a:ext uri="{91240B29-F687-4f45-9708-019B960494DF}">
                <a14:hiddenLine xmlns="" xmlns:a14="http://schemas.microsoft.com/office/drawing/2010/main" xmlns:p14="http://schemas.microsoft.com/office/powerpoint/2010/main" xmlns:a16="http://schemas.microsoft.com/office/drawing/2014/main" w="9525">
                  <a:solidFill>
                    <a:srgbClr val="000000"/>
                  </a:solidFill>
                  <a:miter lim="800000"/>
                  <a:headEnd/>
                  <a:tailEnd/>
                </a14:hiddenLine>
              </a:ext>
            </a:extLst>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Tw Cen MT" panose="020B0602020104020603"/>
                <a:ea typeface="+mn-ea"/>
                <a:cs typeface="+mn-cs"/>
              </a:endParaRPr>
            </a:p>
          </p:txBody>
        </p:sp>
        <p:sp>
          <p:nvSpPr>
            <p:cNvPr id="28" name="Freeform 22">
              <a:extLst>
                <a:ext uri="{FF2B5EF4-FFF2-40B4-BE49-F238E27FC236}">
                  <a16:creationId xmlns:a16="http://schemas.microsoft.com/office/drawing/2014/main" id="{47FB2CCC-1230-494F-B2D1-F05E5B8EDF5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23837" y="5041900"/>
              <a:ext cx="369888" cy="1801813"/>
            </a:xfrm>
            <a:custGeom>
              <a:avLst/>
              <a:gdLst/>
              <a:ahLst/>
              <a:cxnLst/>
              <a:rect l="0" t="0" r="r" b="b"/>
              <a:pathLst>
                <a:path w="233" h="1135">
                  <a:moveTo>
                    <a:pt x="15" y="1135"/>
                  </a:moveTo>
                  <a:lnTo>
                    <a:pt x="0" y="1135"/>
                  </a:lnTo>
                  <a:lnTo>
                    <a:pt x="0" y="515"/>
                  </a:lnTo>
                  <a:lnTo>
                    <a:pt x="0" y="512"/>
                  </a:lnTo>
                  <a:lnTo>
                    <a:pt x="218" y="0"/>
                  </a:lnTo>
                  <a:lnTo>
                    <a:pt x="233" y="6"/>
                  </a:lnTo>
                  <a:lnTo>
                    <a:pt x="15" y="518"/>
                  </a:lnTo>
                  <a:lnTo>
                    <a:pt x="15" y="1135"/>
                  </a:lnTo>
                  <a:close/>
                </a:path>
              </a:pathLst>
            </a:custGeom>
            <a:grpFill/>
            <a:ln>
              <a:noFill/>
            </a:ln>
            <a:extLst>
              <a:ext uri="{91240B29-F687-4f45-9708-019B960494DF}">
                <a14:hiddenLine xmlns="" xmlns:a14="http://schemas.microsoft.com/office/drawing/2010/main" xmlns:p14="http://schemas.microsoft.com/office/powerpoint/2010/main" xmlns:a16="http://schemas.microsoft.com/office/drawing/2014/main" w="9525">
                  <a:solidFill>
                    <a:srgbClr val="000000"/>
                  </a:solidFill>
                  <a:round/>
                  <a:headEnd/>
                  <a:tailEnd/>
                </a14:hiddenLine>
              </a:ext>
            </a:extLst>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Tw Cen MT" panose="020B0602020104020603"/>
                <a:ea typeface="+mn-ea"/>
                <a:cs typeface="+mn-cs"/>
              </a:endParaRPr>
            </a:p>
          </p:txBody>
        </p:sp>
        <p:sp>
          <p:nvSpPr>
            <p:cNvPr id="29" name="Freeform 23">
              <a:extLst>
                <a:ext uri="{FF2B5EF4-FFF2-40B4-BE49-F238E27FC236}">
                  <a16:creationId xmlns:a16="http://schemas.microsoft.com/office/drawing/2014/main" id="{A5F44514-9274-47E3-9243-CA9356C166B5}"/>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52387"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xmlns:p14="http://schemas.microsoft.com/office/powerpoint/2010/main" xmlns:a16="http://schemas.microsoft.com/office/drawing/2014/main" w="9525">
                  <a:solidFill>
                    <a:srgbClr val="000000"/>
                  </a:solidFill>
                  <a:round/>
                  <a:headEnd/>
                  <a:tailEnd/>
                </a14:hiddenLine>
              </a:ext>
            </a:extLst>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Tw Cen MT" panose="020B0602020104020603"/>
                <a:ea typeface="+mn-ea"/>
                <a:cs typeface="+mn-cs"/>
              </a:endParaRPr>
            </a:p>
          </p:txBody>
        </p:sp>
        <p:sp>
          <p:nvSpPr>
            <p:cNvPr id="30" name="Freeform 24">
              <a:extLst>
                <a:ext uri="{FF2B5EF4-FFF2-40B4-BE49-F238E27FC236}">
                  <a16:creationId xmlns:a16="http://schemas.microsoft.com/office/drawing/2014/main" id="{D06192CD-AD86-4DCA-8B53-4ACCA46583A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5627688"/>
              <a:ext cx="85725" cy="1216025"/>
            </a:xfrm>
            <a:custGeom>
              <a:avLst/>
              <a:gdLst/>
              <a:ahLst/>
              <a:cxnLst/>
              <a:rect l="0" t="0" r="r" b="b"/>
              <a:pathLst>
                <a:path w="54" h="766">
                  <a:moveTo>
                    <a:pt x="54" y="766"/>
                  </a:moveTo>
                  <a:lnTo>
                    <a:pt x="36" y="766"/>
                  </a:lnTo>
                  <a:lnTo>
                    <a:pt x="36" y="149"/>
                  </a:lnTo>
                  <a:lnTo>
                    <a:pt x="0" y="3"/>
                  </a:lnTo>
                  <a:lnTo>
                    <a:pt x="18" y="0"/>
                  </a:lnTo>
                  <a:lnTo>
                    <a:pt x="54" y="146"/>
                  </a:lnTo>
                  <a:lnTo>
                    <a:pt x="54" y="766"/>
                  </a:lnTo>
                  <a:close/>
                </a:path>
              </a:pathLst>
            </a:custGeom>
            <a:grpFill/>
            <a:ln>
              <a:noFill/>
            </a:ln>
            <a:extLst>
              <a:ext uri="{91240B29-F687-4f45-9708-019B960494DF}">
                <a14:hiddenLine xmlns="" xmlns:a14="http://schemas.microsoft.com/office/drawing/2010/main" xmlns:p14="http://schemas.microsoft.com/office/powerpoint/2010/main" xmlns:a16="http://schemas.microsoft.com/office/drawing/2014/main" w="9525">
                  <a:solidFill>
                    <a:srgbClr val="000000"/>
                  </a:solidFill>
                  <a:round/>
                  <a:headEnd/>
                  <a:tailEnd/>
                </a14:hiddenLine>
              </a:ext>
            </a:extLst>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Tw Cen MT" panose="020B0602020104020603"/>
                <a:ea typeface="+mn-ea"/>
                <a:cs typeface="+mn-cs"/>
              </a:endParaRPr>
            </a:p>
          </p:txBody>
        </p:sp>
        <p:sp>
          <p:nvSpPr>
            <p:cNvPr id="31" name="Freeform 25">
              <a:extLst>
                <a:ext uri="{FF2B5EF4-FFF2-40B4-BE49-F238E27FC236}">
                  <a16:creationId xmlns:a16="http://schemas.microsoft.com/office/drawing/2014/main" id="{99E9203A-21E4-46D8-981A-4B28CA320A69}"/>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527050"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xmlns:p14="http://schemas.microsoft.com/office/powerpoint/2010/main" xmlns:a16="http://schemas.microsoft.com/office/drawing/2014/main" w="9525">
                  <a:solidFill>
                    <a:srgbClr val="000000"/>
                  </a:solidFill>
                  <a:round/>
                  <a:headEnd/>
                  <a:tailEnd/>
                </a14:hiddenLine>
              </a:ext>
            </a:extLst>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Tw Cen MT" panose="020B0602020104020603"/>
                <a:ea typeface="+mn-ea"/>
                <a:cs typeface="+mn-cs"/>
              </a:endParaRPr>
            </a:p>
          </p:txBody>
        </p:sp>
        <p:sp>
          <p:nvSpPr>
            <p:cNvPr id="32" name="Freeform 26">
              <a:extLst>
                <a:ext uri="{FF2B5EF4-FFF2-40B4-BE49-F238E27FC236}">
                  <a16:creationId xmlns:a16="http://schemas.microsoft.com/office/drawing/2014/main" id="{32FCE9B6-FB52-4045-8DCC-E5959B9A403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09562" y="5422900"/>
              <a:ext cx="374650" cy="1425575"/>
            </a:xfrm>
            <a:custGeom>
              <a:avLst/>
              <a:gdLst/>
              <a:ahLst/>
              <a:cxnLst/>
              <a:rect l="0" t="0" r="r" b="b"/>
              <a:pathLst>
                <a:path w="236" h="898">
                  <a:moveTo>
                    <a:pt x="18" y="898"/>
                  </a:moveTo>
                  <a:lnTo>
                    <a:pt x="0" y="898"/>
                  </a:lnTo>
                  <a:lnTo>
                    <a:pt x="0" y="515"/>
                  </a:lnTo>
                  <a:lnTo>
                    <a:pt x="3" y="512"/>
                  </a:lnTo>
                  <a:lnTo>
                    <a:pt x="221" y="0"/>
                  </a:lnTo>
                  <a:lnTo>
                    <a:pt x="236" y="6"/>
                  </a:lnTo>
                  <a:lnTo>
                    <a:pt x="18" y="518"/>
                  </a:lnTo>
                  <a:lnTo>
                    <a:pt x="18" y="898"/>
                  </a:lnTo>
                  <a:close/>
                </a:path>
              </a:pathLst>
            </a:custGeom>
            <a:grpFill/>
            <a:ln>
              <a:noFill/>
            </a:ln>
            <a:extLst>
              <a:ext uri="{91240B29-F687-4f45-9708-019B960494DF}">
                <a14:hiddenLine xmlns="" xmlns:a14="http://schemas.microsoft.com/office/drawing/2010/main" xmlns:p14="http://schemas.microsoft.com/office/powerpoint/2010/main" xmlns:a16="http://schemas.microsoft.com/office/drawing/2014/main" w="9525">
                  <a:solidFill>
                    <a:srgbClr val="000000"/>
                  </a:solidFill>
                  <a:round/>
                  <a:headEnd/>
                  <a:tailEnd/>
                </a14:hiddenLine>
              </a:ext>
            </a:extLst>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Tw Cen MT" panose="020B0602020104020603"/>
                <a:ea typeface="+mn-ea"/>
                <a:cs typeface="+mn-cs"/>
              </a:endParaRPr>
            </a:p>
          </p:txBody>
        </p:sp>
        <p:sp>
          <p:nvSpPr>
            <p:cNvPr id="33" name="Freeform 27">
              <a:extLst>
                <a:ext uri="{FF2B5EF4-FFF2-40B4-BE49-F238E27FC236}">
                  <a16:creationId xmlns:a16="http://schemas.microsoft.com/office/drawing/2014/main" id="{E4A7025C-CDE8-429A-BBB9-E7380C96238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69912"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 xmlns:a14="http://schemas.microsoft.com/office/drawing/2010/main" xmlns:p14="http://schemas.microsoft.com/office/powerpoint/2010/main" xmlns:a16="http://schemas.microsoft.com/office/drawing/2014/main" w="9525">
                  <a:solidFill>
                    <a:srgbClr val="000000"/>
                  </a:solidFill>
                  <a:round/>
                  <a:headEnd/>
                  <a:tailEnd/>
                </a14:hiddenLine>
              </a:ext>
            </a:extLst>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Tw Cen MT" panose="020B0602020104020603"/>
                <a:ea typeface="+mn-ea"/>
                <a:cs typeface="+mn-cs"/>
              </a:endParaRPr>
            </a:p>
          </p:txBody>
        </p:sp>
        <p:sp>
          <p:nvSpPr>
            <p:cNvPr id="34" name="Freeform 28">
              <a:extLst>
                <a:ext uri="{FF2B5EF4-FFF2-40B4-BE49-F238E27FC236}">
                  <a16:creationId xmlns:a16="http://schemas.microsoft.com/office/drawing/2014/main" id="{A4EA0256-5DF5-437A-98A7-B79F3E6BB89A}"/>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612775"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xmlns:p14="http://schemas.microsoft.com/office/powerpoint/2010/main" xmlns:a16="http://schemas.microsoft.com/office/drawing/2014/main" w="9525">
                  <a:solidFill>
                    <a:srgbClr val="000000"/>
                  </a:solidFill>
                  <a:round/>
                  <a:headEnd/>
                  <a:tailEnd/>
                </a14:hiddenLine>
              </a:ext>
            </a:extLst>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Tw Cen MT" panose="020B0602020104020603"/>
                <a:ea typeface="+mn-ea"/>
                <a:cs typeface="+mn-cs"/>
              </a:endParaRPr>
            </a:p>
          </p:txBody>
        </p:sp>
        <p:sp>
          <p:nvSpPr>
            <p:cNvPr id="35" name="Freeform 29">
              <a:extLst>
                <a:ext uri="{FF2B5EF4-FFF2-40B4-BE49-F238E27FC236}">
                  <a16:creationId xmlns:a16="http://schemas.microsoft.com/office/drawing/2014/main" id="{90C9433D-9E1C-493B-BEBD-C3081FFA328F}"/>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612775"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xmlns:p14="http://schemas.microsoft.com/office/powerpoint/2010/main" xmlns:a16="http://schemas.microsoft.com/office/drawing/2014/main" w="9525">
                  <a:solidFill>
                    <a:srgbClr val="000000"/>
                  </a:solidFill>
                  <a:round/>
                  <a:headEnd/>
                  <a:tailEnd/>
                </a14:hiddenLine>
              </a:ext>
            </a:extLst>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Tw Cen MT" panose="020B0602020104020603"/>
                <a:ea typeface="+mn-ea"/>
                <a:cs typeface="+mn-cs"/>
              </a:endParaRPr>
            </a:p>
          </p:txBody>
        </p:sp>
        <p:sp>
          <p:nvSpPr>
            <p:cNvPr id="36" name="Freeform 30">
              <a:extLst>
                <a:ext uri="{FF2B5EF4-FFF2-40B4-BE49-F238E27FC236}">
                  <a16:creationId xmlns:a16="http://schemas.microsoft.com/office/drawing/2014/main" id="{352B39BB-F298-4285-A709-1FBA0CB722C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69925" y="6330950"/>
              <a:ext cx="417513" cy="517525"/>
            </a:xfrm>
            <a:custGeom>
              <a:avLst/>
              <a:gdLst/>
              <a:ahLst/>
              <a:cxnLst/>
              <a:rect l="0" t="0" r="r" b="b"/>
              <a:pathLst>
                <a:path w="263" h="326">
                  <a:moveTo>
                    <a:pt x="15" y="326"/>
                  </a:moveTo>
                  <a:lnTo>
                    <a:pt x="0" y="320"/>
                  </a:lnTo>
                  <a:lnTo>
                    <a:pt x="45" y="206"/>
                  </a:lnTo>
                  <a:lnTo>
                    <a:pt x="48" y="206"/>
                  </a:lnTo>
                  <a:lnTo>
                    <a:pt x="254" y="0"/>
                  </a:lnTo>
                  <a:lnTo>
                    <a:pt x="263" y="12"/>
                  </a:lnTo>
                  <a:lnTo>
                    <a:pt x="60" y="215"/>
                  </a:lnTo>
                  <a:lnTo>
                    <a:pt x="15" y="326"/>
                  </a:lnTo>
                  <a:close/>
                </a:path>
              </a:pathLst>
            </a:custGeom>
            <a:grpFill/>
            <a:ln>
              <a:noFill/>
            </a:ln>
            <a:extLst>
              <a:ext uri="{91240B29-F687-4f45-9708-019B960494DF}">
                <a14:hiddenLine xmlns="" xmlns:a14="http://schemas.microsoft.com/office/drawing/2010/main" xmlns:p14="http://schemas.microsoft.com/office/powerpoint/2010/main" xmlns:a16="http://schemas.microsoft.com/office/drawing/2014/main" w="9525">
                  <a:solidFill>
                    <a:srgbClr val="000000"/>
                  </a:solidFill>
                  <a:round/>
                  <a:headEnd/>
                  <a:tailEnd/>
                </a14:hiddenLine>
              </a:ext>
            </a:extLst>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Tw Cen MT" panose="020B0602020104020603"/>
                <a:ea typeface="+mn-ea"/>
                <a:cs typeface="+mn-cs"/>
              </a:endParaRPr>
            </a:p>
          </p:txBody>
        </p:sp>
        <p:sp>
          <p:nvSpPr>
            <p:cNvPr id="37" name="Freeform 31">
              <a:extLst>
                <a:ext uri="{FF2B5EF4-FFF2-40B4-BE49-F238E27FC236}">
                  <a16:creationId xmlns:a16="http://schemas.microsoft.com/office/drawing/2014/main" id="{31CAF2A0-CBA0-4E86-AA87-8750EC1AFB2E}"/>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1049337"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 xmlns:a14="http://schemas.microsoft.com/office/drawing/2010/main" xmlns:p14="http://schemas.microsoft.com/office/powerpoint/2010/main" xmlns:a16="http://schemas.microsoft.com/office/drawing/2014/main" w="9525">
                  <a:solidFill>
                    <a:srgbClr val="000000"/>
                  </a:solidFill>
                  <a:round/>
                  <a:headEnd/>
                  <a:tailEnd/>
                </a14:hiddenLine>
              </a:ext>
            </a:extLst>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Tw Cen MT" panose="020B0602020104020603"/>
                <a:ea typeface="+mn-ea"/>
                <a:cs typeface="+mn-cs"/>
              </a:endParaRPr>
            </a:p>
          </p:txBody>
        </p:sp>
      </p:grpSp>
      <p:sp>
        <p:nvSpPr>
          <p:cNvPr id="2" name="Title 1"/>
          <p:cNvSpPr>
            <a:spLocks noGrp="1"/>
          </p:cNvSpPr>
          <p:nvPr>
            <p:ph type="title"/>
          </p:nvPr>
        </p:nvSpPr>
        <p:spPr>
          <a:xfrm>
            <a:off x="1019015" y="1093787"/>
            <a:ext cx="3059969" cy="4697413"/>
          </a:xfrm>
        </p:spPr>
        <p:txBody>
          <a:bodyPr>
            <a:normAutofit/>
          </a:bodyPr>
          <a:lstStyle/>
          <a:p>
            <a:r>
              <a:rPr lang="en-US" sz="2800"/>
              <a:t>Data Quality Dashboard Improvements</a:t>
            </a:r>
          </a:p>
        </p:txBody>
      </p:sp>
      <p:sp useBgFill="1">
        <p:nvSpPr>
          <p:cNvPr id="55" name="Round Diagonal Corner Rectangle 7">
            <a:extLst>
              <a:ext uri="{FF2B5EF4-FFF2-40B4-BE49-F238E27FC236}">
                <a16:creationId xmlns:a16="http://schemas.microsoft.com/office/drawing/2014/main" id="{7D1C411D-0818-4640-8657-2AF78250C80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625084" y="0"/>
            <a:ext cx="7566916" cy="6848476"/>
          </a:xfrm>
          <a:prstGeom prst="round2DiagRect">
            <a:avLst>
              <a:gd name="adj1" fmla="val 0"/>
              <a:gd name="adj2" fmla="val 0"/>
            </a:avLst>
          </a:prstGeom>
          <a:ln w="19050" cap="sq">
            <a:noFill/>
            <a:miter lim="800000"/>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Tw Cen MT" panose="020B0602020104020603"/>
              <a:ea typeface="+mn-ea"/>
              <a:cs typeface="+mn-cs"/>
            </a:endParaRPr>
          </a:p>
        </p:txBody>
      </p:sp>
      <p:sp>
        <p:nvSpPr>
          <p:cNvPr id="3" name="Content Placeholder 2"/>
          <p:cNvSpPr>
            <a:spLocks noGrp="1"/>
          </p:cNvSpPr>
          <p:nvPr>
            <p:ph idx="1"/>
          </p:nvPr>
        </p:nvSpPr>
        <p:spPr>
          <a:xfrm>
            <a:off x="5215467" y="593271"/>
            <a:ext cx="5831944" cy="5628141"/>
          </a:xfrm>
        </p:spPr>
        <p:txBody>
          <a:bodyPr>
            <a:normAutofit/>
          </a:bodyPr>
          <a:lstStyle/>
          <a:p>
            <a:pPr marL="457200" lvl="1">
              <a:spcBef>
                <a:spcPts val="0"/>
              </a:spcBef>
            </a:pPr>
            <a:r>
              <a:rPr lang="en-US" sz="1800" dirty="0">
                <a:effectLst/>
                <a:latin typeface="Calibri" panose="020F0502020204030204" pitchFamily="34" charset="0"/>
                <a:ea typeface="Calibri" panose="020F0502020204030204" pitchFamily="34" charset="0"/>
              </a:rPr>
              <a:t>DQD will be improved so that it is more useful to users.</a:t>
            </a:r>
          </a:p>
          <a:p>
            <a:pPr marL="914400" lvl="2">
              <a:spcBef>
                <a:spcPts val="0"/>
              </a:spcBef>
            </a:pPr>
            <a:r>
              <a:rPr lang="en-US" sz="1600" dirty="0">
                <a:latin typeface="Calibri" panose="020F0502020204030204" pitchFamily="34" charset="0"/>
                <a:ea typeface="Calibri" panose="020F0502020204030204" pitchFamily="34" charset="0"/>
              </a:rPr>
              <a:t>Comparison to data from the previous year</a:t>
            </a:r>
          </a:p>
          <a:p>
            <a:pPr marL="914400" lvl="2">
              <a:spcBef>
                <a:spcPts val="0"/>
              </a:spcBef>
            </a:pPr>
            <a:r>
              <a:rPr lang="en-US" sz="1600" dirty="0">
                <a:effectLst/>
                <a:latin typeface="Calibri" panose="020F0502020204030204" pitchFamily="34" charset="0"/>
                <a:ea typeface="Calibri" panose="020F0502020204030204" pitchFamily="34" charset="0"/>
              </a:rPr>
              <a:t>Delta of 15-20% or more will trigger User to verify.</a:t>
            </a:r>
          </a:p>
          <a:p>
            <a:pPr marL="914400" lvl="2">
              <a:spcBef>
                <a:spcPts val="0"/>
              </a:spcBef>
            </a:pPr>
            <a:endParaRPr lang="en-US" sz="1200" dirty="0">
              <a:latin typeface="Calibri" panose="020F0502020204030204" pitchFamily="34" charset="0"/>
              <a:ea typeface="Calibri" panose="020F0502020204030204" pitchFamily="34" charset="0"/>
            </a:endParaRPr>
          </a:p>
          <a:p>
            <a:pPr marL="457200" lvl="1">
              <a:spcBef>
                <a:spcPts val="0"/>
              </a:spcBef>
            </a:pPr>
            <a:r>
              <a:rPr lang="en-US" sz="1600" dirty="0">
                <a:latin typeface="Calibri" panose="020F0502020204030204" pitchFamily="34" charset="0"/>
              </a:rPr>
              <a:t>It will be implemented in the Spring during the Fall Collection.</a:t>
            </a:r>
          </a:p>
          <a:p>
            <a:pPr marL="0" marR="0" indent="0">
              <a:spcBef>
                <a:spcPts val="0"/>
              </a:spcBef>
              <a:spcAft>
                <a:spcPts val="0"/>
              </a:spcAft>
              <a:buNone/>
            </a:pPr>
            <a:endParaRPr lang="en-US" sz="1800" u="sng" dirty="0">
              <a:solidFill>
                <a:srgbClr val="0563C1"/>
              </a:solidFill>
              <a:latin typeface="Calibri" panose="020F0502020204030204" pitchFamily="34" charset="0"/>
              <a:ea typeface="Calibri" panose="020F0502020204030204" pitchFamily="34" charset="0"/>
            </a:endParaRPr>
          </a:p>
        </p:txBody>
      </p:sp>
    </p:spTree>
    <p:extLst>
      <p:ext uri="{BB962C8B-B14F-4D97-AF65-F5344CB8AC3E}">
        <p14:creationId xmlns:p14="http://schemas.microsoft.com/office/powerpoint/2010/main" val="39019945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53" name="Rectangle 7">
            <a:extLst>
              <a:ext uri="{FF2B5EF4-FFF2-40B4-BE49-F238E27FC236}">
                <a16:creationId xmlns:a16="http://schemas.microsoft.com/office/drawing/2014/main" id="{6BFC9644-673A-459F-B3C5-9310A4E50E3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54" name="Group 9">
            <a:extLst>
              <a:ext uri="{FF2B5EF4-FFF2-40B4-BE49-F238E27FC236}">
                <a16:creationId xmlns:a16="http://schemas.microsoft.com/office/drawing/2014/main" id="{4ADB9295-9645-4BF2-ADFD-75800B7FAD06}"/>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4288" y="0"/>
            <a:ext cx="1220788" cy="6858001"/>
            <a:chOff x="-14288" y="0"/>
            <a:chExt cx="1220788" cy="6858001"/>
          </a:xfrm>
          <a:solidFill>
            <a:schemeClr val="bg2">
              <a:lumMod val="60000"/>
              <a:lumOff val="40000"/>
              <a:alpha val="60000"/>
            </a:schemeClr>
          </a:solidFill>
        </p:grpSpPr>
        <p:sp>
          <p:nvSpPr>
            <p:cNvPr id="11" name="Rectangle 5">
              <a:extLst>
                <a:ext uri="{FF2B5EF4-FFF2-40B4-BE49-F238E27FC236}">
                  <a16:creationId xmlns:a16="http://schemas.microsoft.com/office/drawing/2014/main" id="{95B061E9-E435-4E1B-B160-96584A116691}"/>
                </a:ext>
                <a:ext uri="{C183D7F6-B498-43B3-948B-1728B52AA6E4}">
                  <adec:decorative xmlns:adec="http://schemas.microsoft.com/office/drawing/2017/decorative" val="1"/>
                </a:ext>
              </a:extLst>
            </p:cNvPr>
            <p:cNvSpPr>
              <a:spLocks noChangeArrowheads="1"/>
            </p:cNvSpPr>
            <p:nvPr>
              <p:extLst>
                <p:ext uri="{386F3935-93C4-4BCD-93E2-E3B085C9AB24}">
                  <p16:designElem xmlns:p16="http://schemas.microsoft.com/office/powerpoint/2015/main" val="1"/>
                </p:ext>
              </p:extLst>
            </p:nvPr>
          </p:nvSpPr>
          <p:spPr bwMode="auto">
            <a:xfrm>
              <a:off x="114300" y="4763"/>
              <a:ext cx="23813" cy="2181225"/>
            </a:xfrm>
            <a:prstGeom prst="rect">
              <a:avLst/>
            </a:prstGeom>
            <a:grpFill/>
            <a:ln>
              <a:noFill/>
            </a:ln>
            <a:extLst>
              <a:ext uri="{91240B29-F687-4f45-9708-019B960494DF}">
                <a14:hiddenLine xmlns="" xmlns:a14="http://schemas.microsoft.com/office/drawing/2010/main" xmlns:p14="http://schemas.microsoft.com/office/powerpoint/2010/main" xmlns:a16="http://schemas.microsoft.com/office/drawing/2014/main" w="9525">
                  <a:solidFill>
                    <a:srgbClr val="000000"/>
                  </a:solidFill>
                  <a:miter lim="800000"/>
                  <a:headEnd/>
                  <a:tailEnd/>
                </a14:hiddenLine>
              </a:ext>
            </a:extLst>
          </p:spPr>
          <p:txBody>
            <a:bodyPr/>
            <a:lstStyle/>
            <a:p>
              <a:endParaRPr lang="en-US"/>
            </a:p>
          </p:txBody>
        </p:sp>
        <p:sp>
          <p:nvSpPr>
            <p:cNvPr id="12" name="Freeform 6">
              <a:extLst>
                <a:ext uri="{FF2B5EF4-FFF2-40B4-BE49-F238E27FC236}">
                  <a16:creationId xmlns:a16="http://schemas.microsoft.com/office/drawing/2014/main" id="{3CD7972E-7D38-40EE-A80B-E2A848811EDD}"/>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33337"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xmlns:p14="http://schemas.microsoft.com/office/powerpoint/2010/main" xmlns:a16="http://schemas.microsoft.com/office/drawing/2014/main" w="9525">
                  <a:solidFill>
                    <a:srgbClr val="000000"/>
                  </a:solidFill>
                  <a:round/>
                  <a:headEnd/>
                  <a:tailEnd/>
                </a14:hiddenLine>
              </a:ext>
            </a:extLst>
          </p:spPr>
          <p:txBody>
            <a:bodyPr/>
            <a:lstStyle/>
            <a:p>
              <a:endParaRPr lang="en-US"/>
            </a:p>
          </p:txBody>
        </p:sp>
        <p:sp>
          <p:nvSpPr>
            <p:cNvPr id="13" name="Freeform 7">
              <a:extLst>
                <a:ext uri="{FF2B5EF4-FFF2-40B4-BE49-F238E27FC236}">
                  <a16:creationId xmlns:a16="http://schemas.microsoft.com/office/drawing/2014/main" id="{524A3B55-746F-419F-8CFF-5F3A4BE14345}"/>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28575"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xmlns:p14="http://schemas.microsoft.com/office/powerpoint/2010/main" xmlns:a16="http://schemas.microsoft.com/office/drawing/2014/main" w="9525">
                  <a:solidFill>
                    <a:srgbClr val="000000"/>
                  </a:solidFill>
                  <a:round/>
                  <a:headEnd/>
                  <a:tailEnd/>
                </a14:hiddenLine>
              </a:ext>
            </a:extLst>
          </p:spPr>
          <p:txBody>
            <a:bodyPr/>
            <a:lstStyle/>
            <a:p>
              <a:endParaRPr lang="en-US"/>
            </a:p>
          </p:txBody>
        </p:sp>
        <p:sp>
          <p:nvSpPr>
            <p:cNvPr id="14" name="Freeform 8">
              <a:extLst>
                <a:ext uri="{FF2B5EF4-FFF2-40B4-BE49-F238E27FC236}">
                  <a16:creationId xmlns:a16="http://schemas.microsoft.com/office/drawing/2014/main" id="{9C63219B-AD72-4494-935E-F5C70DB5497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00025" y="4763"/>
              <a:ext cx="369888" cy="1811338"/>
            </a:xfrm>
            <a:custGeom>
              <a:avLst/>
              <a:gdLst/>
              <a:ahLst/>
              <a:cxnLst/>
              <a:rect l="0" t="0" r="r" b="b"/>
              <a:pathLst>
                <a:path w="233" h="1141">
                  <a:moveTo>
                    <a:pt x="218" y="1141"/>
                  </a:moveTo>
                  <a:lnTo>
                    <a:pt x="0" y="626"/>
                  </a:lnTo>
                  <a:lnTo>
                    <a:pt x="0" y="0"/>
                  </a:lnTo>
                  <a:lnTo>
                    <a:pt x="15" y="0"/>
                  </a:lnTo>
                  <a:lnTo>
                    <a:pt x="15" y="623"/>
                  </a:lnTo>
                  <a:lnTo>
                    <a:pt x="233" y="1135"/>
                  </a:lnTo>
                  <a:lnTo>
                    <a:pt x="218" y="1141"/>
                  </a:lnTo>
                  <a:close/>
                </a:path>
              </a:pathLst>
            </a:custGeom>
            <a:grpFill/>
            <a:ln>
              <a:noFill/>
            </a:ln>
            <a:extLst>
              <a:ext uri="{91240B29-F687-4f45-9708-019B960494DF}">
                <a14:hiddenLine xmlns="" xmlns:a14="http://schemas.microsoft.com/office/drawing/2010/main" xmlns:p14="http://schemas.microsoft.com/office/powerpoint/2010/main" xmlns:a16="http://schemas.microsoft.com/office/drawing/2014/main" w="9525">
                  <a:solidFill>
                    <a:srgbClr val="000000"/>
                  </a:solidFill>
                  <a:round/>
                  <a:headEnd/>
                  <a:tailEnd/>
                </a14:hiddenLine>
              </a:ext>
            </a:extLst>
          </p:spPr>
          <p:txBody>
            <a:bodyPr/>
            <a:lstStyle/>
            <a:p>
              <a:endParaRPr lang="en-US"/>
            </a:p>
          </p:txBody>
        </p:sp>
        <p:sp>
          <p:nvSpPr>
            <p:cNvPr id="15" name="Freeform 9">
              <a:extLst>
                <a:ext uri="{FF2B5EF4-FFF2-40B4-BE49-F238E27FC236}">
                  <a16:creationId xmlns:a16="http://schemas.microsoft.com/office/drawing/2014/main" id="{15B41FD2-05E2-44E7-8760-09E65D1C6034}"/>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503237" y="1801813"/>
              <a:ext cx="190500" cy="188913"/>
            </a:xfrm>
            <a:custGeom>
              <a:avLst/>
              <a:gdLst/>
              <a:ahLst/>
              <a:cxnLst/>
              <a:rect l="0" t="0" r="r" b="b"/>
              <a:pathLst>
                <a:path w="40" h="40">
                  <a:moveTo>
                    <a:pt x="20" y="40"/>
                  </a:moveTo>
                  <a:cubicBezTo>
                    <a:pt x="9" y="40"/>
                    <a:pt x="0" y="31"/>
                    <a:pt x="0" y="20"/>
                  </a:cubicBezTo>
                  <a:cubicBezTo>
                    <a:pt x="0" y="9"/>
                    <a:pt x="9" y="0"/>
                    <a:pt x="20" y="0"/>
                  </a:cubicBezTo>
                  <a:cubicBezTo>
                    <a:pt x="33" y="0"/>
                    <a:pt x="40" y="6"/>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9"/>
                    <a:pt x="31" y="4"/>
                    <a:pt x="20" y="4"/>
                  </a:cubicBezTo>
                  <a:close/>
                </a:path>
              </a:pathLst>
            </a:custGeom>
            <a:grpFill/>
            <a:ln>
              <a:noFill/>
            </a:ln>
            <a:extLst>
              <a:ext uri="{91240B29-F687-4f45-9708-019B960494DF}">
                <a14:hiddenLine xmlns="" xmlns:a14="http://schemas.microsoft.com/office/drawing/2010/main" xmlns:p14="http://schemas.microsoft.com/office/powerpoint/2010/main" xmlns:a16="http://schemas.microsoft.com/office/drawing/2014/main" w="9525">
                  <a:solidFill>
                    <a:srgbClr val="000000"/>
                  </a:solidFill>
                  <a:round/>
                  <a:headEnd/>
                  <a:tailEnd/>
                </a14:hiddenLine>
              </a:ext>
            </a:extLst>
          </p:spPr>
          <p:txBody>
            <a:bodyPr/>
            <a:lstStyle/>
            <a:p>
              <a:endParaRPr lang="en-US"/>
            </a:p>
          </p:txBody>
        </p:sp>
        <p:sp>
          <p:nvSpPr>
            <p:cNvPr id="16" name="Freeform 10">
              <a:extLst>
                <a:ext uri="{FF2B5EF4-FFF2-40B4-BE49-F238E27FC236}">
                  <a16:creationId xmlns:a16="http://schemas.microsoft.com/office/drawing/2014/main" id="{FE6D63D0-3347-4EE2-8F65-F1C32168FA2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85750" y="4763"/>
              <a:ext cx="369888" cy="1430338"/>
            </a:xfrm>
            <a:custGeom>
              <a:avLst/>
              <a:gdLst/>
              <a:ahLst/>
              <a:cxnLst/>
              <a:rect l="0" t="0" r="r" b="b"/>
              <a:pathLst>
                <a:path w="233" h="901">
                  <a:moveTo>
                    <a:pt x="221" y="901"/>
                  </a:moveTo>
                  <a:lnTo>
                    <a:pt x="0" y="383"/>
                  </a:lnTo>
                  <a:lnTo>
                    <a:pt x="0" y="0"/>
                  </a:lnTo>
                  <a:lnTo>
                    <a:pt x="18" y="0"/>
                  </a:lnTo>
                  <a:lnTo>
                    <a:pt x="18" y="380"/>
                  </a:lnTo>
                  <a:lnTo>
                    <a:pt x="233" y="895"/>
                  </a:lnTo>
                  <a:lnTo>
                    <a:pt x="221" y="901"/>
                  </a:lnTo>
                  <a:close/>
                </a:path>
              </a:pathLst>
            </a:custGeom>
            <a:grpFill/>
            <a:ln>
              <a:noFill/>
            </a:ln>
            <a:extLst>
              <a:ext uri="{91240B29-F687-4f45-9708-019B960494DF}">
                <a14:hiddenLine xmlns="" xmlns:a14="http://schemas.microsoft.com/office/drawing/2010/main" xmlns:p14="http://schemas.microsoft.com/office/powerpoint/2010/main" xmlns:a16="http://schemas.microsoft.com/office/drawing/2014/main" w="9525">
                  <a:solidFill>
                    <a:srgbClr val="000000"/>
                  </a:solidFill>
                  <a:round/>
                  <a:headEnd/>
                  <a:tailEnd/>
                </a14:hiddenLine>
              </a:ext>
            </a:extLst>
          </p:spPr>
          <p:txBody>
            <a:bodyPr/>
            <a:lstStyle/>
            <a:p>
              <a:endParaRPr lang="en-US"/>
            </a:p>
          </p:txBody>
        </p:sp>
        <p:sp>
          <p:nvSpPr>
            <p:cNvPr id="17" name="Freeform 11">
              <a:extLst>
                <a:ext uri="{FF2B5EF4-FFF2-40B4-BE49-F238E27FC236}">
                  <a16:creationId xmlns:a16="http://schemas.microsoft.com/office/drawing/2014/main" id="{538A46A3-DB16-45D5-B636-03EFE39FE96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46100"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 xmlns:a14="http://schemas.microsoft.com/office/drawing/2010/main" xmlns:p14="http://schemas.microsoft.com/office/powerpoint/2010/main" xmlns:a16="http://schemas.microsoft.com/office/drawing/2014/main" w="9525">
                  <a:solidFill>
                    <a:srgbClr val="000000"/>
                  </a:solidFill>
                  <a:round/>
                  <a:headEnd/>
                  <a:tailEnd/>
                </a14:hiddenLine>
              </a:ext>
            </a:extLst>
          </p:spPr>
          <p:txBody>
            <a:bodyPr/>
            <a:lstStyle/>
            <a:p>
              <a:endParaRPr lang="en-US"/>
            </a:p>
          </p:txBody>
        </p:sp>
        <p:sp>
          <p:nvSpPr>
            <p:cNvPr id="18" name="Freeform 12">
              <a:extLst>
                <a:ext uri="{FF2B5EF4-FFF2-40B4-BE49-F238E27FC236}">
                  <a16:creationId xmlns:a16="http://schemas.microsoft.com/office/drawing/2014/main" id="{0B8A2B0E-823F-4BE8-9359-45143BB1248E}"/>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588962" y="1420813"/>
              <a:ext cx="190500" cy="190500"/>
            </a:xfrm>
            <a:custGeom>
              <a:avLst/>
              <a:gdLst/>
              <a:ahLst/>
              <a:cxnLst/>
              <a:rect l="0" t="0" r="r" b="b"/>
              <a:pathLst>
                <a:path w="40" h="40">
                  <a:moveTo>
                    <a:pt x="20" y="40"/>
                  </a:moveTo>
                  <a:cubicBezTo>
                    <a:pt x="9" y="40"/>
                    <a:pt x="0" y="31"/>
                    <a:pt x="0" y="20"/>
                  </a:cubicBezTo>
                  <a:cubicBezTo>
                    <a:pt x="0" y="9"/>
                    <a:pt x="9" y="0"/>
                    <a:pt x="20" y="0"/>
                  </a:cubicBezTo>
                  <a:cubicBezTo>
                    <a:pt x="33" y="0"/>
                    <a:pt x="40" y="7"/>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9"/>
                    <a:pt x="31" y="4"/>
                    <a:pt x="20" y="4"/>
                  </a:cubicBezTo>
                  <a:close/>
                </a:path>
              </a:pathLst>
            </a:custGeom>
            <a:grpFill/>
            <a:ln>
              <a:noFill/>
            </a:ln>
            <a:extLst>
              <a:ext uri="{91240B29-F687-4f45-9708-019B960494DF}">
                <a14:hiddenLine xmlns="" xmlns:a14="http://schemas.microsoft.com/office/drawing/2010/main" xmlns:p14="http://schemas.microsoft.com/office/powerpoint/2010/main" xmlns:a16="http://schemas.microsoft.com/office/drawing/2014/main" w="9525">
                  <a:solidFill>
                    <a:srgbClr val="000000"/>
                  </a:solidFill>
                  <a:round/>
                  <a:headEnd/>
                  <a:tailEnd/>
                </a14:hiddenLine>
              </a:ext>
            </a:extLst>
          </p:spPr>
          <p:txBody>
            <a:bodyPr/>
            <a:lstStyle/>
            <a:p>
              <a:endParaRPr lang="en-US"/>
            </a:p>
          </p:txBody>
        </p:sp>
        <p:sp>
          <p:nvSpPr>
            <p:cNvPr id="19" name="Freeform 13">
              <a:extLst>
                <a:ext uri="{FF2B5EF4-FFF2-40B4-BE49-F238E27FC236}">
                  <a16:creationId xmlns:a16="http://schemas.microsoft.com/office/drawing/2014/main" id="{44516B3C-A8BE-46FC-B643-3DFEB7F28386}"/>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588962"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xmlns:p14="http://schemas.microsoft.com/office/powerpoint/2010/main" xmlns:a16="http://schemas.microsoft.com/office/drawing/2014/main" w="9525">
                  <a:solidFill>
                    <a:srgbClr val="000000"/>
                  </a:solidFill>
                  <a:round/>
                  <a:headEnd/>
                  <a:tailEnd/>
                </a14:hiddenLine>
              </a:ext>
            </a:extLst>
          </p:spPr>
          <p:txBody>
            <a:bodyPr/>
            <a:lstStyle/>
            <a:p>
              <a:endParaRPr lang="en-US"/>
            </a:p>
          </p:txBody>
        </p:sp>
        <p:sp>
          <p:nvSpPr>
            <p:cNvPr id="20" name="Freeform 14">
              <a:extLst>
                <a:ext uri="{FF2B5EF4-FFF2-40B4-BE49-F238E27FC236}">
                  <a16:creationId xmlns:a16="http://schemas.microsoft.com/office/drawing/2014/main" id="{59FD699C-3920-4E57-BE27-165A3F036C2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41350" y="0"/>
              <a:ext cx="422275" cy="527050"/>
            </a:xfrm>
            <a:custGeom>
              <a:avLst/>
              <a:gdLst/>
              <a:ahLst/>
              <a:cxnLst/>
              <a:rect l="0" t="0" r="r" b="b"/>
              <a:pathLst>
                <a:path w="266" h="332">
                  <a:moveTo>
                    <a:pt x="257" y="332"/>
                  </a:moveTo>
                  <a:lnTo>
                    <a:pt x="48" y="123"/>
                  </a:lnTo>
                  <a:lnTo>
                    <a:pt x="0" y="6"/>
                  </a:lnTo>
                  <a:lnTo>
                    <a:pt x="15" y="0"/>
                  </a:lnTo>
                  <a:lnTo>
                    <a:pt x="63" y="114"/>
                  </a:lnTo>
                  <a:lnTo>
                    <a:pt x="266" y="320"/>
                  </a:lnTo>
                  <a:lnTo>
                    <a:pt x="257" y="332"/>
                  </a:lnTo>
                  <a:close/>
                </a:path>
              </a:pathLst>
            </a:custGeom>
            <a:grpFill/>
            <a:ln>
              <a:noFill/>
            </a:ln>
            <a:extLst>
              <a:ext uri="{91240B29-F687-4f45-9708-019B960494DF}">
                <a14:hiddenLine xmlns="" xmlns:a14="http://schemas.microsoft.com/office/drawing/2010/main" xmlns:p14="http://schemas.microsoft.com/office/powerpoint/2010/main" xmlns:a16="http://schemas.microsoft.com/office/drawing/2014/main" w="9525">
                  <a:solidFill>
                    <a:srgbClr val="000000"/>
                  </a:solidFill>
                  <a:round/>
                  <a:headEnd/>
                  <a:tailEnd/>
                </a14:hiddenLine>
              </a:ext>
            </a:extLst>
          </p:spPr>
          <p:txBody>
            <a:bodyPr/>
            <a:lstStyle/>
            <a:p>
              <a:endParaRPr lang="en-US"/>
            </a:p>
          </p:txBody>
        </p:sp>
        <p:sp>
          <p:nvSpPr>
            <p:cNvPr id="21" name="Freeform 15">
              <a:extLst>
                <a:ext uri="{FF2B5EF4-FFF2-40B4-BE49-F238E27FC236}">
                  <a16:creationId xmlns:a16="http://schemas.microsoft.com/office/drawing/2014/main" id="{0FB0C02E-3F53-4889-8ADF-80DBC43F693C}"/>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1020762"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 xmlns:a14="http://schemas.microsoft.com/office/drawing/2010/main" xmlns:p14="http://schemas.microsoft.com/office/powerpoint/2010/main" xmlns:a16="http://schemas.microsoft.com/office/drawing/2014/main" w="9525">
                  <a:solidFill>
                    <a:srgbClr val="000000"/>
                  </a:solidFill>
                  <a:round/>
                  <a:headEnd/>
                  <a:tailEnd/>
                </a14:hiddenLine>
              </a:ext>
            </a:extLst>
          </p:spPr>
          <p:txBody>
            <a:bodyPr/>
            <a:lstStyle/>
            <a:p>
              <a:endParaRPr lang="en-US"/>
            </a:p>
          </p:txBody>
        </p:sp>
        <p:sp>
          <p:nvSpPr>
            <p:cNvPr id="22" name="Line 16">
              <a:extLst>
                <a:ext uri="{FF2B5EF4-FFF2-40B4-BE49-F238E27FC236}">
                  <a16:creationId xmlns:a16="http://schemas.microsoft.com/office/drawing/2014/main" id="{F8A0C89C-946F-4BCD-8A27-BB73E37FE525}"/>
                </a:ext>
                <a:ext uri="{C183D7F6-B498-43B3-948B-1728B52AA6E4}">
                  <adec:decorative xmlns:adec="http://schemas.microsoft.com/office/drawing/2017/decorative" val="1"/>
                </a:ext>
              </a:extLst>
            </p:cNvPr>
            <p:cNvSpPr>
              <a:spLocks noChangeShapeType="1"/>
            </p:cNvSpPr>
            <p:nvPr>
              <p:extLst>
                <p:ext uri="{386F3935-93C4-4BCD-93E2-E3B085C9AB24}">
                  <p16:designElem xmlns:p16="http://schemas.microsoft.com/office/powerpoint/2015/main" val="1"/>
                </p:ext>
              </p:extLst>
            </p:nvPr>
          </p:nvSpPr>
          <p:spPr bwMode="auto">
            <a:xfrm>
              <a:off x="-4763" y="9525"/>
              <a:ext cx="0" cy="0"/>
            </a:xfrm>
            <a:prstGeom prst="line">
              <a:avLst/>
            </a:prstGeom>
            <a:grpFill/>
            <a:ln w="15" cap="flat">
              <a:solidFill>
                <a:srgbClr val="FFFFFF"/>
              </a:solidFill>
              <a:prstDash val="solid"/>
              <a:miter lim="800000"/>
              <a:headEnd/>
              <a:tailEnd/>
            </a:ln>
          </p:spPr>
          <p:txBody>
            <a:bodyPr/>
            <a:lstStyle/>
            <a:p>
              <a:endParaRPr lang="en-US"/>
            </a:p>
          </p:txBody>
        </p:sp>
        <p:sp>
          <p:nvSpPr>
            <p:cNvPr id="23" name="Freeform 17">
              <a:extLst>
                <a:ext uri="{FF2B5EF4-FFF2-40B4-BE49-F238E27FC236}">
                  <a16:creationId xmlns:a16="http://schemas.microsoft.com/office/drawing/2014/main" id="{70C83EAF-4E92-4849-A240-B257871DC03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9525" y="1801813"/>
              <a:ext cx="123825" cy="127000"/>
            </a:xfrm>
            <a:custGeom>
              <a:avLst/>
              <a:gdLst/>
              <a:ahLst/>
              <a:cxnLst/>
              <a:rect l="0" t="0" r="r" b="b"/>
              <a:pathLst>
                <a:path w="78" h="80">
                  <a:moveTo>
                    <a:pt x="6" y="80"/>
                  </a:moveTo>
                  <a:lnTo>
                    <a:pt x="0" y="71"/>
                  </a:lnTo>
                  <a:lnTo>
                    <a:pt x="69" y="0"/>
                  </a:lnTo>
                  <a:lnTo>
                    <a:pt x="78" y="9"/>
                  </a:lnTo>
                  <a:lnTo>
                    <a:pt x="6" y="80"/>
                  </a:lnTo>
                  <a:close/>
                </a:path>
              </a:pathLst>
            </a:custGeom>
            <a:grpFill/>
            <a:ln>
              <a:noFill/>
            </a:ln>
            <a:extLst>
              <a:ext uri="{91240B29-F687-4f45-9708-019B960494DF}">
                <a14:hiddenLine xmlns="" xmlns:a14="http://schemas.microsoft.com/office/drawing/2010/main" xmlns:p14="http://schemas.microsoft.com/office/powerpoint/2010/main" xmlns:a16="http://schemas.microsoft.com/office/drawing/2014/main" w="9525">
                  <a:solidFill>
                    <a:srgbClr val="000000"/>
                  </a:solidFill>
                  <a:round/>
                  <a:headEnd/>
                  <a:tailEnd/>
                </a14:hiddenLine>
              </a:ext>
            </a:extLst>
          </p:spPr>
          <p:txBody>
            <a:bodyPr/>
            <a:lstStyle/>
            <a:p>
              <a:endParaRPr lang="en-US"/>
            </a:p>
          </p:txBody>
        </p:sp>
        <p:sp>
          <p:nvSpPr>
            <p:cNvPr id="24" name="Freeform 18">
              <a:extLst>
                <a:ext uri="{FF2B5EF4-FFF2-40B4-BE49-F238E27FC236}">
                  <a16:creationId xmlns:a16="http://schemas.microsoft.com/office/drawing/2014/main" id="{320FD164-4D7A-469C-B3F4-B926BFACF53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9525" y="3549650"/>
              <a:ext cx="147638" cy="481013"/>
            </a:xfrm>
            <a:custGeom>
              <a:avLst/>
              <a:gdLst/>
              <a:ahLst/>
              <a:cxnLst/>
              <a:rect l="0" t="0" r="r" b="b"/>
              <a:pathLst>
                <a:path w="93" h="303">
                  <a:moveTo>
                    <a:pt x="93" y="303"/>
                  </a:moveTo>
                  <a:lnTo>
                    <a:pt x="78" y="303"/>
                  </a:lnTo>
                  <a:lnTo>
                    <a:pt x="78" y="78"/>
                  </a:lnTo>
                  <a:lnTo>
                    <a:pt x="0" y="12"/>
                  </a:lnTo>
                  <a:lnTo>
                    <a:pt x="12" y="0"/>
                  </a:lnTo>
                  <a:lnTo>
                    <a:pt x="93" y="69"/>
                  </a:lnTo>
                  <a:lnTo>
                    <a:pt x="93" y="303"/>
                  </a:lnTo>
                  <a:close/>
                </a:path>
              </a:pathLst>
            </a:custGeom>
            <a:grpFill/>
            <a:ln>
              <a:noFill/>
            </a:ln>
            <a:extLst>
              <a:ext uri="{91240B29-F687-4f45-9708-019B960494DF}">
                <a14:hiddenLine xmlns="" xmlns:a14="http://schemas.microsoft.com/office/drawing/2010/main" xmlns:p14="http://schemas.microsoft.com/office/powerpoint/2010/main" xmlns:a16="http://schemas.microsoft.com/office/drawing/2014/main" w="9525">
                  <a:solidFill>
                    <a:srgbClr val="000000"/>
                  </a:solidFill>
                  <a:round/>
                  <a:headEnd/>
                  <a:tailEnd/>
                </a14:hiddenLine>
              </a:ext>
            </a:extLst>
          </p:spPr>
          <p:txBody>
            <a:bodyPr/>
            <a:lstStyle/>
            <a:p>
              <a:endParaRPr lang="en-US"/>
            </a:p>
          </p:txBody>
        </p:sp>
        <p:sp>
          <p:nvSpPr>
            <p:cNvPr id="25" name="Freeform 19">
              <a:extLst>
                <a:ext uri="{FF2B5EF4-FFF2-40B4-BE49-F238E27FC236}">
                  <a16:creationId xmlns:a16="http://schemas.microsoft.com/office/drawing/2014/main" id="{F6E14D9A-4E63-48FF-95C5-9E8DDFF86C4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28587"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 xmlns:a14="http://schemas.microsoft.com/office/drawing/2010/main" xmlns:p14="http://schemas.microsoft.com/office/powerpoint/2010/main" xmlns:a16="http://schemas.microsoft.com/office/drawing/2014/main" w="9525">
                  <a:solidFill>
                    <a:srgbClr val="000000"/>
                  </a:solidFill>
                  <a:round/>
                  <a:headEnd/>
                  <a:tailEnd/>
                </a14:hiddenLine>
              </a:ext>
            </a:extLst>
          </p:spPr>
          <p:txBody>
            <a:bodyPr/>
            <a:lstStyle/>
            <a:p>
              <a:endParaRPr lang="en-US"/>
            </a:p>
          </p:txBody>
        </p:sp>
        <p:sp>
          <p:nvSpPr>
            <p:cNvPr id="26" name="Freeform 20">
              <a:extLst>
                <a:ext uri="{FF2B5EF4-FFF2-40B4-BE49-F238E27FC236}">
                  <a16:creationId xmlns:a16="http://schemas.microsoft.com/office/drawing/2014/main" id="{F3DCD24F-3CA8-4404-B22C-E4C928995F3B}"/>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204787" y="1849438"/>
              <a:ext cx="114300" cy="107950"/>
            </a:xfrm>
            <a:custGeom>
              <a:avLst/>
              <a:gdLst/>
              <a:ahLst/>
              <a:cxnLst/>
              <a:rect l="0" t="0" r="r" b="b"/>
              <a:pathLst>
                <a:path w="24" h="23">
                  <a:moveTo>
                    <a:pt x="12" y="23"/>
                  </a:moveTo>
                  <a:cubicBezTo>
                    <a:pt x="6" y="23"/>
                    <a:pt x="0" y="18"/>
                    <a:pt x="0" y="12"/>
                  </a:cubicBezTo>
                  <a:cubicBezTo>
                    <a:pt x="0" y="5"/>
                    <a:pt x="6" y="0"/>
                    <a:pt x="12" y="0"/>
                  </a:cubicBezTo>
                  <a:cubicBezTo>
                    <a:pt x="18" y="0"/>
                    <a:pt x="24" y="5"/>
                    <a:pt x="24" y="12"/>
                  </a:cubicBezTo>
                  <a:cubicBezTo>
                    <a:pt x="24" y="18"/>
                    <a:pt x="18" y="23"/>
                    <a:pt x="12" y="23"/>
                  </a:cubicBezTo>
                  <a:close/>
                  <a:moveTo>
                    <a:pt x="12" y="4"/>
                  </a:moveTo>
                  <a:cubicBezTo>
                    <a:pt x="8" y="4"/>
                    <a:pt x="4" y="8"/>
                    <a:pt x="4" y="12"/>
                  </a:cubicBezTo>
                  <a:cubicBezTo>
                    <a:pt x="4" y="16"/>
                    <a:pt x="8" y="19"/>
                    <a:pt x="12" y="19"/>
                  </a:cubicBezTo>
                  <a:cubicBezTo>
                    <a:pt x="16" y="19"/>
                    <a:pt x="20" y="16"/>
                    <a:pt x="20" y="12"/>
                  </a:cubicBezTo>
                  <a:cubicBezTo>
                    <a:pt x="20" y="8"/>
                    <a:pt x="16" y="4"/>
                    <a:pt x="12" y="4"/>
                  </a:cubicBezTo>
                  <a:close/>
                </a:path>
              </a:pathLst>
            </a:custGeom>
            <a:grpFill/>
            <a:ln>
              <a:noFill/>
            </a:ln>
            <a:extLst>
              <a:ext uri="{91240B29-F687-4f45-9708-019B960494DF}">
                <a14:hiddenLine xmlns="" xmlns:a14="http://schemas.microsoft.com/office/drawing/2010/main" xmlns:p14="http://schemas.microsoft.com/office/powerpoint/2010/main" xmlns:a16="http://schemas.microsoft.com/office/drawing/2014/main" w="9525">
                  <a:solidFill>
                    <a:srgbClr val="000000"/>
                  </a:solidFill>
                  <a:round/>
                  <a:headEnd/>
                  <a:tailEnd/>
                </a14:hiddenLine>
              </a:ext>
            </a:extLst>
          </p:spPr>
          <p:txBody>
            <a:bodyPr/>
            <a:lstStyle/>
            <a:p>
              <a:endParaRPr lang="en-US"/>
            </a:p>
          </p:txBody>
        </p:sp>
        <p:sp>
          <p:nvSpPr>
            <p:cNvPr id="27" name="Rectangle 21">
              <a:extLst>
                <a:ext uri="{FF2B5EF4-FFF2-40B4-BE49-F238E27FC236}">
                  <a16:creationId xmlns:a16="http://schemas.microsoft.com/office/drawing/2014/main" id="{8AD2E827-32A3-4BE4-9CC6-8315629177AE}"/>
                </a:ext>
                <a:ext uri="{C183D7F6-B498-43B3-948B-1728B52AA6E4}">
                  <adec:decorative xmlns:adec="http://schemas.microsoft.com/office/drawing/2017/decorative" val="1"/>
                </a:ext>
              </a:extLst>
            </p:cNvPr>
            <p:cNvSpPr>
              <a:spLocks noChangeArrowheads="1"/>
            </p:cNvSpPr>
            <p:nvPr>
              <p:extLst>
                <p:ext uri="{386F3935-93C4-4BCD-93E2-E3B085C9AB24}">
                  <p16:designElem xmlns:p16="http://schemas.microsoft.com/office/powerpoint/2015/main" val="1"/>
                </p:ext>
              </p:extLst>
            </p:nvPr>
          </p:nvSpPr>
          <p:spPr bwMode="auto">
            <a:xfrm>
              <a:off x="133350" y="4662488"/>
              <a:ext cx="23813" cy="2181225"/>
            </a:xfrm>
            <a:prstGeom prst="rect">
              <a:avLst/>
            </a:prstGeom>
            <a:grpFill/>
            <a:ln>
              <a:noFill/>
            </a:ln>
            <a:extLst>
              <a:ext uri="{91240B29-F687-4f45-9708-019B960494DF}">
                <a14:hiddenLine xmlns="" xmlns:a14="http://schemas.microsoft.com/office/drawing/2010/main" xmlns:p14="http://schemas.microsoft.com/office/powerpoint/2010/main" xmlns:a16="http://schemas.microsoft.com/office/drawing/2014/main" w="9525">
                  <a:solidFill>
                    <a:srgbClr val="000000"/>
                  </a:solidFill>
                  <a:miter lim="800000"/>
                  <a:headEnd/>
                  <a:tailEnd/>
                </a14:hiddenLine>
              </a:ext>
            </a:extLst>
          </p:spPr>
          <p:txBody>
            <a:bodyPr/>
            <a:lstStyle/>
            <a:p>
              <a:endParaRPr lang="en-US"/>
            </a:p>
          </p:txBody>
        </p:sp>
        <p:sp>
          <p:nvSpPr>
            <p:cNvPr id="28" name="Freeform 22">
              <a:extLst>
                <a:ext uri="{FF2B5EF4-FFF2-40B4-BE49-F238E27FC236}">
                  <a16:creationId xmlns:a16="http://schemas.microsoft.com/office/drawing/2014/main" id="{47FB2CCC-1230-494F-B2D1-F05E5B8EDF5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23837" y="5041900"/>
              <a:ext cx="369888" cy="1801813"/>
            </a:xfrm>
            <a:custGeom>
              <a:avLst/>
              <a:gdLst/>
              <a:ahLst/>
              <a:cxnLst/>
              <a:rect l="0" t="0" r="r" b="b"/>
              <a:pathLst>
                <a:path w="233" h="1135">
                  <a:moveTo>
                    <a:pt x="15" y="1135"/>
                  </a:moveTo>
                  <a:lnTo>
                    <a:pt x="0" y="1135"/>
                  </a:lnTo>
                  <a:lnTo>
                    <a:pt x="0" y="515"/>
                  </a:lnTo>
                  <a:lnTo>
                    <a:pt x="0" y="512"/>
                  </a:lnTo>
                  <a:lnTo>
                    <a:pt x="218" y="0"/>
                  </a:lnTo>
                  <a:lnTo>
                    <a:pt x="233" y="6"/>
                  </a:lnTo>
                  <a:lnTo>
                    <a:pt x="15" y="518"/>
                  </a:lnTo>
                  <a:lnTo>
                    <a:pt x="15" y="1135"/>
                  </a:lnTo>
                  <a:close/>
                </a:path>
              </a:pathLst>
            </a:custGeom>
            <a:grpFill/>
            <a:ln>
              <a:noFill/>
            </a:ln>
            <a:extLst>
              <a:ext uri="{91240B29-F687-4f45-9708-019B960494DF}">
                <a14:hiddenLine xmlns="" xmlns:a14="http://schemas.microsoft.com/office/drawing/2010/main" xmlns:p14="http://schemas.microsoft.com/office/powerpoint/2010/main" xmlns:a16="http://schemas.microsoft.com/office/drawing/2014/main" w="9525">
                  <a:solidFill>
                    <a:srgbClr val="000000"/>
                  </a:solidFill>
                  <a:round/>
                  <a:headEnd/>
                  <a:tailEnd/>
                </a14:hiddenLine>
              </a:ext>
            </a:extLst>
          </p:spPr>
          <p:txBody>
            <a:bodyPr/>
            <a:lstStyle/>
            <a:p>
              <a:endParaRPr lang="en-US"/>
            </a:p>
          </p:txBody>
        </p:sp>
        <p:sp>
          <p:nvSpPr>
            <p:cNvPr id="29" name="Freeform 23">
              <a:extLst>
                <a:ext uri="{FF2B5EF4-FFF2-40B4-BE49-F238E27FC236}">
                  <a16:creationId xmlns:a16="http://schemas.microsoft.com/office/drawing/2014/main" id="{A5F44514-9274-47E3-9243-CA9356C166B5}"/>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52387"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xmlns:p14="http://schemas.microsoft.com/office/powerpoint/2010/main" xmlns:a16="http://schemas.microsoft.com/office/drawing/2014/main" w="9525">
                  <a:solidFill>
                    <a:srgbClr val="000000"/>
                  </a:solidFill>
                  <a:round/>
                  <a:headEnd/>
                  <a:tailEnd/>
                </a14:hiddenLine>
              </a:ext>
            </a:extLst>
          </p:spPr>
          <p:txBody>
            <a:bodyPr/>
            <a:lstStyle/>
            <a:p>
              <a:endParaRPr lang="en-US"/>
            </a:p>
          </p:txBody>
        </p:sp>
        <p:sp>
          <p:nvSpPr>
            <p:cNvPr id="30" name="Freeform 24">
              <a:extLst>
                <a:ext uri="{FF2B5EF4-FFF2-40B4-BE49-F238E27FC236}">
                  <a16:creationId xmlns:a16="http://schemas.microsoft.com/office/drawing/2014/main" id="{D06192CD-AD86-4DCA-8B53-4ACCA46583A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5627688"/>
              <a:ext cx="85725" cy="1216025"/>
            </a:xfrm>
            <a:custGeom>
              <a:avLst/>
              <a:gdLst/>
              <a:ahLst/>
              <a:cxnLst/>
              <a:rect l="0" t="0" r="r" b="b"/>
              <a:pathLst>
                <a:path w="54" h="766">
                  <a:moveTo>
                    <a:pt x="54" y="766"/>
                  </a:moveTo>
                  <a:lnTo>
                    <a:pt x="36" y="766"/>
                  </a:lnTo>
                  <a:lnTo>
                    <a:pt x="36" y="149"/>
                  </a:lnTo>
                  <a:lnTo>
                    <a:pt x="0" y="3"/>
                  </a:lnTo>
                  <a:lnTo>
                    <a:pt x="18" y="0"/>
                  </a:lnTo>
                  <a:lnTo>
                    <a:pt x="54" y="146"/>
                  </a:lnTo>
                  <a:lnTo>
                    <a:pt x="54" y="766"/>
                  </a:lnTo>
                  <a:close/>
                </a:path>
              </a:pathLst>
            </a:custGeom>
            <a:grpFill/>
            <a:ln>
              <a:noFill/>
            </a:ln>
            <a:extLst>
              <a:ext uri="{91240B29-F687-4f45-9708-019B960494DF}">
                <a14:hiddenLine xmlns="" xmlns:a14="http://schemas.microsoft.com/office/drawing/2010/main" xmlns:p14="http://schemas.microsoft.com/office/powerpoint/2010/main" xmlns:a16="http://schemas.microsoft.com/office/drawing/2014/main" w="9525">
                  <a:solidFill>
                    <a:srgbClr val="000000"/>
                  </a:solidFill>
                  <a:round/>
                  <a:headEnd/>
                  <a:tailEnd/>
                </a14:hiddenLine>
              </a:ext>
            </a:extLst>
          </p:spPr>
          <p:txBody>
            <a:bodyPr/>
            <a:lstStyle/>
            <a:p>
              <a:endParaRPr lang="en-US"/>
            </a:p>
          </p:txBody>
        </p:sp>
        <p:sp>
          <p:nvSpPr>
            <p:cNvPr id="31" name="Freeform 25">
              <a:extLst>
                <a:ext uri="{FF2B5EF4-FFF2-40B4-BE49-F238E27FC236}">
                  <a16:creationId xmlns:a16="http://schemas.microsoft.com/office/drawing/2014/main" id="{99E9203A-21E4-46D8-981A-4B28CA320A69}"/>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527050"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xmlns:p14="http://schemas.microsoft.com/office/powerpoint/2010/main" xmlns:a16="http://schemas.microsoft.com/office/drawing/2014/main" w="9525">
                  <a:solidFill>
                    <a:srgbClr val="000000"/>
                  </a:solidFill>
                  <a:round/>
                  <a:headEnd/>
                  <a:tailEnd/>
                </a14:hiddenLine>
              </a:ext>
            </a:extLst>
          </p:spPr>
          <p:txBody>
            <a:bodyPr/>
            <a:lstStyle/>
            <a:p>
              <a:endParaRPr lang="en-US"/>
            </a:p>
          </p:txBody>
        </p:sp>
        <p:sp>
          <p:nvSpPr>
            <p:cNvPr id="32" name="Freeform 26">
              <a:extLst>
                <a:ext uri="{FF2B5EF4-FFF2-40B4-BE49-F238E27FC236}">
                  <a16:creationId xmlns:a16="http://schemas.microsoft.com/office/drawing/2014/main" id="{32FCE9B6-FB52-4045-8DCC-E5959B9A403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09562" y="5422900"/>
              <a:ext cx="374650" cy="1425575"/>
            </a:xfrm>
            <a:custGeom>
              <a:avLst/>
              <a:gdLst/>
              <a:ahLst/>
              <a:cxnLst/>
              <a:rect l="0" t="0" r="r" b="b"/>
              <a:pathLst>
                <a:path w="236" h="898">
                  <a:moveTo>
                    <a:pt x="18" y="898"/>
                  </a:moveTo>
                  <a:lnTo>
                    <a:pt x="0" y="898"/>
                  </a:lnTo>
                  <a:lnTo>
                    <a:pt x="0" y="515"/>
                  </a:lnTo>
                  <a:lnTo>
                    <a:pt x="3" y="512"/>
                  </a:lnTo>
                  <a:lnTo>
                    <a:pt x="221" y="0"/>
                  </a:lnTo>
                  <a:lnTo>
                    <a:pt x="236" y="6"/>
                  </a:lnTo>
                  <a:lnTo>
                    <a:pt x="18" y="518"/>
                  </a:lnTo>
                  <a:lnTo>
                    <a:pt x="18" y="898"/>
                  </a:lnTo>
                  <a:close/>
                </a:path>
              </a:pathLst>
            </a:custGeom>
            <a:grpFill/>
            <a:ln>
              <a:noFill/>
            </a:ln>
            <a:extLst>
              <a:ext uri="{91240B29-F687-4f45-9708-019B960494DF}">
                <a14:hiddenLine xmlns="" xmlns:a14="http://schemas.microsoft.com/office/drawing/2010/main" xmlns:p14="http://schemas.microsoft.com/office/powerpoint/2010/main" xmlns:a16="http://schemas.microsoft.com/office/drawing/2014/main" w="9525">
                  <a:solidFill>
                    <a:srgbClr val="000000"/>
                  </a:solidFill>
                  <a:round/>
                  <a:headEnd/>
                  <a:tailEnd/>
                </a14:hiddenLine>
              </a:ext>
            </a:extLst>
          </p:spPr>
          <p:txBody>
            <a:bodyPr/>
            <a:lstStyle/>
            <a:p>
              <a:endParaRPr lang="en-US"/>
            </a:p>
          </p:txBody>
        </p:sp>
        <p:sp>
          <p:nvSpPr>
            <p:cNvPr id="33" name="Freeform 27">
              <a:extLst>
                <a:ext uri="{FF2B5EF4-FFF2-40B4-BE49-F238E27FC236}">
                  <a16:creationId xmlns:a16="http://schemas.microsoft.com/office/drawing/2014/main" id="{E4A7025C-CDE8-429A-BBB9-E7380C96238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69912"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 xmlns:a14="http://schemas.microsoft.com/office/drawing/2010/main" xmlns:p14="http://schemas.microsoft.com/office/powerpoint/2010/main" xmlns:a16="http://schemas.microsoft.com/office/drawing/2014/main" w="9525">
                  <a:solidFill>
                    <a:srgbClr val="000000"/>
                  </a:solidFill>
                  <a:round/>
                  <a:headEnd/>
                  <a:tailEnd/>
                </a14:hiddenLine>
              </a:ext>
            </a:extLst>
          </p:spPr>
          <p:txBody>
            <a:bodyPr/>
            <a:lstStyle/>
            <a:p>
              <a:endParaRPr lang="en-US"/>
            </a:p>
          </p:txBody>
        </p:sp>
        <p:sp>
          <p:nvSpPr>
            <p:cNvPr id="34" name="Freeform 28">
              <a:extLst>
                <a:ext uri="{FF2B5EF4-FFF2-40B4-BE49-F238E27FC236}">
                  <a16:creationId xmlns:a16="http://schemas.microsoft.com/office/drawing/2014/main" id="{A4EA0256-5DF5-437A-98A7-B79F3E6BB89A}"/>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612775"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xmlns:p14="http://schemas.microsoft.com/office/powerpoint/2010/main" xmlns:a16="http://schemas.microsoft.com/office/drawing/2014/main" w="9525">
                  <a:solidFill>
                    <a:srgbClr val="000000"/>
                  </a:solidFill>
                  <a:round/>
                  <a:headEnd/>
                  <a:tailEnd/>
                </a14:hiddenLine>
              </a:ext>
            </a:extLst>
          </p:spPr>
          <p:txBody>
            <a:bodyPr/>
            <a:lstStyle/>
            <a:p>
              <a:endParaRPr lang="en-US"/>
            </a:p>
          </p:txBody>
        </p:sp>
        <p:sp>
          <p:nvSpPr>
            <p:cNvPr id="35" name="Freeform 29">
              <a:extLst>
                <a:ext uri="{FF2B5EF4-FFF2-40B4-BE49-F238E27FC236}">
                  <a16:creationId xmlns:a16="http://schemas.microsoft.com/office/drawing/2014/main" id="{90C9433D-9E1C-493B-BEBD-C3081FFA328F}"/>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612775"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xmlns:p14="http://schemas.microsoft.com/office/powerpoint/2010/main" xmlns:a16="http://schemas.microsoft.com/office/drawing/2014/main" w="9525">
                  <a:solidFill>
                    <a:srgbClr val="000000"/>
                  </a:solidFill>
                  <a:round/>
                  <a:headEnd/>
                  <a:tailEnd/>
                </a14:hiddenLine>
              </a:ext>
            </a:extLst>
          </p:spPr>
          <p:txBody>
            <a:bodyPr/>
            <a:lstStyle/>
            <a:p>
              <a:endParaRPr lang="en-US"/>
            </a:p>
          </p:txBody>
        </p:sp>
        <p:sp>
          <p:nvSpPr>
            <p:cNvPr id="36" name="Freeform 30">
              <a:extLst>
                <a:ext uri="{FF2B5EF4-FFF2-40B4-BE49-F238E27FC236}">
                  <a16:creationId xmlns:a16="http://schemas.microsoft.com/office/drawing/2014/main" id="{352B39BB-F298-4285-A709-1FBA0CB722C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69925" y="6330950"/>
              <a:ext cx="417513" cy="517525"/>
            </a:xfrm>
            <a:custGeom>
              <a:avLst/>
              <a:gdLst/>
              <a:ahLst/>
              <a:cxnLst/>
              <a:rect l="0" t="0" r="r" b="b"/>
              <a:pathLst>
                <a:path w="263" h="326">
                  <a:moveTo>
                    <a:pt x="15" y="326"/>
                  </a:moveTo>
                  <a:lnTo>
                    <a:pt x="0" y="320"/>
                  </a:lnTo>
                  <a:lnTo>
                    <a:pt x="45" y="206"/>
                  </a:lnTo>
                  <a:lnTo>
                    <a:pt x="48" y="206"/>
                  </a:lnTo>
                  <a:lnTo>
                    <a:pt x="254" y="0"/>
                  </a:lnTo>
                  <a:lnTo>
                    <a:pt x="263" y="12"/>
                  </a:lnTo>
                  <a:lnTo>
                    <a:pt x="60" y="215"/>
                  </a:lnTo>
                  <a:lnTo>
                    <a:pt x="15" y="326"/>
                  </a:lnTo>
                  <a:close/>
                </a:path>
              </a:pathLst>
            </a:custGeom>
            <a:grpFill/>
            <a:ln>
              <a:noFill/>
            </a:ln>
            <a:extLst>
              <a:ext uri="{91240B29-F687-4f45-9708-019B960494DF}">
                <a14:hiddenLine xmlns="" xmlns:a14="http://schemas.microsoft.com/office/drawing/2010/main" xmlns:p14="http://schemas.microsoft.com/office/powerpoint/2010/main" xmlns:a16="http://schemas.microsoft.com/office/drawing/2014/main" w="9525">
                  <a:solidFill>
                    <a:srgbClr val="000000"/>
                  </a:solidFill>
                  <a:round/>
                  <a:headEnd/>
                  <a:tailEnd/>
                </a14:hiddenLine>
              </a:ext>
            </a:extLst>
          </p:spPr>
          <p:txBody>
            <a:bodyPr/>
            <a:lstStyle/>
            <a:p>
              <a:endParaRPr lang="en-US"/>
            </a:p>
          </p:txBody>
        </p:sp>
        <p:sp>
          <p:nvSpPr>
            <p:cNvPr id="37" name="Freeform 31">
              <a:extLst>
                <a:ext uri="{FF2B5EF4-FFF2-40B4-BE49-F238E27FC236}">
                  <a16:creationId xmlns:a16="http://schemas.microsoft.com/office/drawing/2014/main" id="{31CAF2A0-CBA0-4E86-AA87-8750EC1AFB2E}"/>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1049337"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 xmlns:a14="http://schemas.microsoft.com/office/drawing/2010/main" xmlns:p14="http://schemas.microsoft.com/office/powerpoint/2010/main" xmlns:a16="http://schemas.microsoft.com/office/drawing/2014/main" w="9525">
                  <a:solidFill>
                    <a:srgbClr val="000000"/>
                  </a:solidFill>
                  <a:round/>
                  <a:headEnd/>
                  <a:tailEnd/>
                </a14:hiddenLine>
              </a:ext>
            </a:extLst>
          </p:spPr>
          <p:txBody>
            <a:bodyPr/>
            <a:lstStyle/>
            <a:p>
              <a:endParaRPr lang="en-US"/>
            </a:p>
          </p:txBody>
        </p:sp>
      </p:grpSp>
      <p:sp>
        <p:nvSpPr>
          <p:cNvPr id="2" name="Title 1"/>
          <p:cNvSpPr>
            <a:spLocks noGrp="1"/>
          </p:cNvSpPr>
          <p:nvPr>
            <p:ph type="title"/>
          </p:nvPr>
        </p:nvSpPr>
        <p:spPr>
          <a:xfrm>
            <a:off x="1019015" y="1093787"/>
            <a:ext cx="3059969" cy="4697413"/>
          </a:xfrm>
        </p:spPr>
        <p:txBody>
          <a:bodyPr>
            <a:normAutofit/>
          </a:bodyPr>
          <a:lstStyle/>
          <a:p>
            <a:r>
              <a:rPr lang="en-US" sz="2800"/>
              <a:t>IHEIS</a:t>
            </a:r>
          </a:p>
        </p:txBody>
      </p:sp>
      <p:sp useBgFill="1">
        <p:nvSpPr>
          <p:cNvPr id="55" name="Round Diagonal Corner Rectangle 7">
            <a:extLst>
              <a:ext uri="{FF2B5EF4-FFF2-40B4-BE49-F238E27FC236}">
                <a16:creationId xmlns:a16="http://schemas.microsoft.com/office/drawing/2014/main" id="{7D1C411D-0818-4640-8657-2AF78250C80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625084" y="0"/>
            <a:ext cx="7566916" cy="6848476"/>
          </a:xfrm>
          <a:prstGeom prst="round2DiagRect">
            <a:avLst>
              <a:gd name="adj1" fmla="val 0"/>
              <a:gd name="adj2" fmla="val 0"/>
            </a:avLst>
          </a:prstGeom>
          <a:ln w="19050" cap="sq">
            <a:noFill/>
            <a:miter lim="800000"/>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aphicFrame>
        <p:nvGraphicFramePr>
          <p:cNvPr id="5" name="Table 4">
            <a:extLst>
              <a:ext uri="{FF2B5EF4-FFF2-40B4-BE49-F238E27FC236}">
                <a16:creationId xmlns:a16="http://schemas.microsoft.com/office/drawing/2014/main" id="{2F54EA9E-0930-4C58-BF7A-5E85DE5AE72E}"/>
              </a:ext>
            </a:extLst>
          </p:cNvPr>
          <p:cNvGraphicFramePr>
            <a:graphicFrameLocks noGrp="1"/>
          </p:cNvGraphicFramePr>
          <p:nvPr>
            <p:extLst>
              <p:ext uri="{D42A27DB-BD31-4B8C-83A1-F6EECF244321}">
                <p14:modId xmlns:p14="http://schemas.microsoft.com/office/powerpoint/2010/main" val="3862282558"/>
              </p:ext>
            </p:extLst>
          </p:nvPr>
        </p:nvGraphicFramePr>
        <p:xfrm>
          <a:off x="4706046" y="1420813"/>
          <a:ext cx="7262118" cy="2973274"/>
        </p:xfrm>
        <a:graphic>
          <a:graphicData uri="http://schemas.openxmlformats.org/drawingml/2006/table">
            <a:tbl>
              <a:tblPr/>
              <a:tblGrid>
                <a:gridCol w="2410850">
                  <a:extLst>
                    <a:ext uri="{9D8B030D-6E8A-4147-A177-3AD203B41FA5}">
                      <a16:colId xmlns:a16="http://schemas.microsoft.com/office/drawing/2014/main" val="2253282412"/>
                    </a:ext>
                  </a:extLst>
                </a:gridCol>
                <a:gridCol w="2363118">
                  <a:extLst>
                    <a:ext uri="{9D8B030D-6E8A-4147-A177-3AD203B41FA5}">
                      <a16:colId xmlns:a16="http://schemas.microsoft.com/office/drawing/2014/main" val="376396260"/>
                    </a:ext>
                  </a:extLst>
                </a:gridCol>
                <a:gridCol w="2488150">
                  <a:extLst>
                    <a:ext uri="{9D8B030D-6E8A-4147-A177-3AD203B41FA5}">
                      <a16:colId xmlns:a16="http://schemas.microsoft.com/office/drawing/2014/main" val="2107389071"/>
                    </a:ext>
                  </a:extLst>
                </a:gridCol>
              </a:tblGrid>
              <a:tr h="270432">
                <a:tc>
                  <a:txBody>
                    <a:bodyPr/>
                    <a:lstStyle/>
                    <a:p>
                      <a:pPr algn="ctr"/>
                      <a:r>
                        <a:rPr lang="en-US" sz="1600">
                          <a:effectLst/>
                        </a:rPr>
                        <a:t>Data Collection</a:t>
                      </a:r>
                    </a:p>
                  </a:txBody>
                  <a:tcPr marL="160721" marR="14611" marT="14611" marB="14611" anchor="ctr">
                    <a:lnL>
                      <a:noFill/>
                    </a:lnL>
                    <a:lnR>
                      <a:noFill/>
                    </a:lnR>
                    <a:lnT>
                      <a:noFill/>
                    </a:lnT>
                    <a:lnB>
                      <a:noFill/>
                    </a:lnB>
                    <a:solidFill>
                      <a:srgbClr val="031A47"/>
                    </a:solidFill>
                  </a:tcPr>
                </a:tc>
                <a:tc>
                  <a:txBody>
                    <a:bodyPr/>
                    <a:lstStyle/>
                    <a:p>
                      <a:pPr algn="ctr"/>
                      <a:r>
                        <a:rPr lang="en-US" sz="1600">
                          <a:effectLst/>
                        </a:rPr>
                        <a:t>Open Date</a:t>
                      </a:r>
                    </a:p>
                  </a:txBody>
                  <a:tcPr marL="14611" marR="14611" marT="14611" marB="14611" anchor="ctr">
                    <a:lnL>
                      <a:noFill/>
                    </a:lnL>
                    <a:lnR>
                      <a:noFill/>
                    </a:lnR>
                    <a:lnT>
                      <a:noFill/>
                    </a:lnT>
                    <a:lnB>
                      <a:noFill/>
                    </a:lnB>
                    <a:solidFill>
                      <a:srgbClr val="031A47"/>
                    </a:solidFill>
                  </a:tcPr>
                </a:tc>
                <a:tc>
                  <a:txBody>
                    <a:bodyPr/>
                    <a:lstStyle/>
                    <a:p>
                      <a:pPr algn="ctr"/>
                      <a:r>
                        <a:rPr lang="en-US" sz="1600">
                          <a:effectLst/>
                        </a:rPr>
                        <a:t>Close Date</a:t>
                      </a:r>
                    </a:p>
                  </a:txBody>
                  <a:tcPr marL="14611" marR="131499" marT="14611" marB="14611" anchor="ctr">
                    <a:lnL>
                      <a:noFill/>
                    </a:lnL>
                    <a:lnR>
                      <a:noFill/>
                    </a:lnR>
                    <a:lnT>
                      <a:noFill/>
                    </a:lnT>
                    <a:lnB>
                      <a:noFill/>
                    </a:lnB>
                    <a:solidFill>
                      <a:srgbClr val="031A47"/>
                    </a:solidFill>
                  </a:tcPr>
                </a:tc>
                <a:extLst>
                  <a:ext uri="{0D108BD9-81ED-4DB2-BD59-A6C34878D82A}">
                    <a16:rowId xmlns:a16="http://schemas.microsoft.com/office/drawing/2014/main" val="3821112202"/>
                  </a:ext>
                </a:extLst>
              </a:tr>
              <a:tr h="500860">
                <a:tc>
                  <a:txBody>
                    <a:bodyPr/>
                    <a:lstStyle/>
                    <a:p>
                      <a:r>
                        <a:rPr lang="en-US" sz="1600">
                          <a:solidFill>
                            <a:srgbClr val="FFFFFF"/>
                          </a:solidFill>
                          <a:effectLst/>
                        </a:rPr>
                        <a:t>FES 1 Preliminary Fall Enrollment</a:t>
                      </a:r>
                    </a:p>
                  </a:txBody>
                  <a:tcPr marL="160721" marR="14611" marT="14611" marB="14611" anchor="ctr">
                    <a:lnL>
                      <a:noFill/>
                    </a:lnL>
                    <a:lnR>
                      <a:noFill/>
                    </a:lnR>
                    <a:lnT>
                      <a:noFill/>
                    </a:lnT>
                    <a:lnB>
                      <a:noFill/>
                    </a:lnB>
                  </a:tcPr>
                </a:tc>
                <a:tc>
                  <a:txBody>
                    <a:bodyPr/>
                    <a:lstStyle/>
                    <a:p>
                      <a:r>
                        <a:rPr lang="en-US" sz="1600">
                          <a:solidFill>
                            <a:srgbClr val="FFFFFF"/>
                          </a:solidFill>
                          <a:effectLst/>
                        </a:rPr>
                        <a:t>September 7, 2023</a:t>
                      </a:r>
                    </a:p>
                  </a:txBody>
                  <a:tcPr marL="14611" marR="14611" marT="14611" marB="14611" anchor="ctr">
                    <a:lnL>
                      <a:noFill/>
                    </a:lnL>
                    <a:lnR>
                      <a:noFill/>
                    </a:lnR>
                    <a:lnT>
                      <a:noFill/>
                    </a:lnT>
                    <a:lnB>
                      <a:noFill/>
                    </a:lnB>
                  </a:tcPr>
                </a:tc>
                <a:tc>
                  <a:txBody>
                    <a:bodyPr/>
                    <a:lstStyle/>
                    <a:p>
                      <a:r>
                        <a:rPr lang="en-US" sz="1600">
                          <a:solidFill>
                            <a:srgbClr val="FFFFFF"/>
                          </a:solidFill>
                          <a:effectLst/>
                        </a:rPr>
                        <a:t>October 6, 2023</a:t>
                      </a:r>
                    </a:p>
                  </a:txBody>
                  <a:tcPr marL="14611" marR="131499" marT="14611" marB="14611" anchor="ctr">
                    <a:lnL>
                      <a:noFill/>
                    </a:lnL>
                    <a:lnR>
                      <a:noFill/>
                    </a:lnR>
                    <a:lnT>
                      <a:noFill/>
                    </a:lnT>
                    <a:lnB>
                      <a:noFill/>
                    </a:lnB>
                  </a:tcPr>
                </a:tc>
                <a:extLst>
                  <a:ext uri="{0D108BD9-81ED-4DB2-BD59-A6C34878D82A}">
                    <a16:rowId xmlns:a16="http://schemas.microsoft.com/office/drawing/2014/main" val="553252221"/>
                  </a:ext>
                </a:extLst>
              </a:tr>
              <a:tr h="1422568">
                <a:tc>
                  <a:txBody>
                    <a:bodyPr/>
                    <a:lstStyle/>
                    <a:p>
                      <a:r>
                        <a:rPr lang="en-US" sz="1600">
                          <a:solidFill>
                            <a:srgbClr val="FFFFFF"/>
                          </a:solidFill>
                          <a:effectLst/>
                        </a:rPr>
                        <a:t>FES 1 Public University Additional Preliminary questions</a:t>
                      </a:r>
                    </a:p>
                  </a:txBody>
                  <a:tcPr marL="160721" marR="14611" marT="14611" marB="14611" anchor="ctr">
                    <a:lnL>
                      <a:noFill/>
                    </a:lnL>
                    <a:lnR>
                      <a:noFill/>
                    </a:lnR>
                    <a:lnT>
                      <a:noFill/>
                    </a:lnT>
                    <a:lnB>
                      <a:noFill/>
                    </a:lnB>
                  </a:tcPr>
                </a:tc>
                <a:tc>
                  <a:txBody>
                    <a:bodyPr/>
                    <a:lstStyle/>
                    <a:p>
                      <a:pPr lvl="0">
                        <a:buNone/>
                      </a:pPr>
                      <a:r>
                        <a:rPr lang="en-US" sz="1600" b="0" i="0" u="none" strike="noStrike" noProof="0">
                          <a:solidFill>
                            <a:srgbClr val="FFFFFF"/>
                          </a:solidFill>
                          <a:effectLst/>
                          <a:latin typeface="Tw Cen MT"/>
                        </a:rPr>
                        <a:t>September 7, 2023</a:t>
                      </a:r>
                    </a:p>
                  </a:txBody>
                  <a:tcPr marL="14611" marR="14611" marT="14611" marB="14611" anchor="ctr">
                    <a:lnL>
                      <a:noFill/>
                    </a:lnL>
                    <a:lnR>
                      <a:noFill/>
                    </a:lnR>
                    <a:lnT>
                      <a:noFill/>
                    </a:lnT>
                    <a:lnB>
                      <a:noFill/>
                    </a:lnB>
                  </a:tcPr>
                </a:tc>
                <a:tc>
                  <a:txBody>
                    <a:bodyPr/>
                    <a:lstStyle/>
                    <a:p>
                      <a:pPr marL="0" marR="0" lvl="0" indent="0" algn="l">
                        <a:lnSpc>
                          <a:spcPct val="100000"/>
                        </a:lnSpc>
                        <a:spcBef>
                          <a:spcPts val="0"/>
                        </a:spcBef>
                        <a:spcAft>
                          <a:spcPts val="0"/>
                        </a:spcAft>
                        <a:buNone/>
                      </a:pPr>
                      <a:r>
                        <a:rPr lang="en-US" sz="1600" b="0" i="0" u="none" strike="noStrike" noProof="0">
                          <a:solidFill>
                            <a:srgbClr val="FFFFFF"/>
                          </a:solidFill>
                          <a:effectLst/>
                          <a:latin typeface="Tw Cen MT"/>
                        </a:rPr>
                        <a:t>October 6, 2023</a:t>
                      </a:r>
                    </a:p>
                  </a:txBody>
                  <a:tcPr marL="14611" marR="131499" marT="14611" marB="14611" anchor="ctr">
                    <a:lnL>
                      <a:noFill/>
                    </a:lnL>
                    <a:lnR>
                      <a:noFill/>
                    </a:lnR>
                    <a:lnT>
                      <a:noFill/>
                    </a:lnT>
                    <a:lnB>
                      <a:noFill/>
                    </a:lnB>
                  </a:tcPr>
                </a:tc>
                <a:extLst>
                  <a:ext uri="{0D108BD9-81ED-4DB2-BD59-A6C34878D82A}">
                    <a16:rowId xmlns:a16="http://schemas.microsoft.com/office/drawing/2014/main" val="4224540560"/>
                  </a:ext>
                </a:extLst>
              </a:tr>
              <a:tr h="500860">
                <a:tc>
                  <a:txBody>
                    <a:bodyPr/>
                    <a:lstStyle/>
                    <a:p>
                      <a:r>
                        <a:rPr lang="en-US" sz="1600">
                          <a:solidFill>
                            <a:srgbClr val="FFFFFF"/>
                          </a:solidFill>
                          <a:effectLst/>
                        </a:rPr>
                        <a:t>IBHE Program Inventory Updates for AY 2023-2024</a:t>
                      </a:r>
                    </a:p>
                  </a:txBody>
                  <a:tcPr marL="160721" marR="14611" marT="14611" marB="14611" anchor="ctr">
                    <a:lnL>
                      <a:noFill/>
                    </a:lnL>
                    <a:lnR>
                      <a:noFill/>
                    </a:lnR>
                    <a:lnT>
                      <a:noFill/>
                    </a:lnT>
                    <a:lnB>
                      <a:noFill/>
                    </a:lnB>
                  </a:tcPr>
                </a:tc>
                <a:tc>
                  <a:txBody>
                    <a:bodyPr/>
                    <a:lstStyle/>
                    <a:p>
                      <a:r>
                        <a:rPr lang="en-US" sz="1600">
                          <a:solidFill>
                            <a:srgbClr val="FFFFFF"/>
                          </a:solidFill>
                          <a:effectLst/>
                        </a:rPr>
                        <a:t>November 15, 2023</a:t>
                      </a:r>
                    </a:p>
                  </a:txBody>
                  <a:tcPr marL="14611" marR="14611" marT="14611" marB="14611" anchor="ctr">
                    <a:lnL>
                      <a:noFill/>
                    </a:lnL>
                    <a:lnR>
                      <a:noFill/>
                    </a:lnR>
                    <a:lnT>
                      <a:noFill/>
                    </a:lnT>
                    <a:lnB>
                      <a:noFill/>
                    </a:lnB>
                  </a:tcPr>
                </a:tc>
                <a:tc>
                  <a:txBody>
                    <a:bodyPr/>
                    <a:lstStyle/>
                    <a:p>
                      <a:r>
                        <a:rPr lang="en-US" sz="1600">
                          <a:solidFill>
                            <a:srgbClr val="FFFFFF"/>
                          </a:solidFill>
                          <a:effectLst/>
                        </a:rPr>
                        <a:t>Needs to be completed before CIP is submitted for enrollment or graduation.</a:t>
                      </a:r>
                    </a:p>
                  </a:txBody>
                  <a:tcPr marL="14611" marR="131499" marT="14611" marB="14611" anchor="ctr">
                    <a:lnL>
                      <a:noFill/>
                    </a:lnL>
                    <a:lnR>
                      <a:noFill/>
                    </a:lnR>
                    <a:lnT>
                      <a:noFill/>
                    </a:lnT>
                    <a:lnB>
                      <a:noFill/>
                    </a:lnB>
                  </a:tcPr>
                </a:tc>
                <a:extLst>
                  <a:ext uri="{0D108BD9-81ED-4DB2-BD59-A6C34878D82A}">
                    <a16:rowId xmlns:a16="http://schemas.microsoft.com/office/drawing/2014/main" val="3660515966"/>
                  </a:ext>
                </a:extLst>
              </a:tr>
            </a:tbl>
          </a:graphicData>
        </a:graphic>
      </p:graphicFrame>
      <p:sp>
        <p:nvSpPr>
          <p:cNvPr id="38" name="TextBox 37">
            <a:extLst>
              <a:ext uri="{FF2B5EF4-FFF2-40B4-BE49-F238E27FC236}">
                <a16:creationId xmlns:a16="http://schemas.microsoft.com/office/drawing/2014/main" id="{901097BE-4DA5-42AF-9CFA-609A863FD6AA}"/>
              </a:ext>
            </a:extLst>
          </p:cNvPr>
          <p:cNvSpPr txBox="1"/>
          <p:nvPr/>
        </p:nvSpPr>
        <p:spPr>
          <a:xfrm>
            <a:off x="4929193" y="675372"/>
            <a:ext cx="6105124" cy="369332"/>
          </a:xfrm>
          <a:prstGeom prst="rect">
            <a:avLst/>
          </a:prstGeom>
          <a:noFill/>
        </p:spPr>
        <p:txBody>
          <a:bodyPr wrap="square" lIns="91440" tIns="45720" rIns="91440" bIns="45720" anchor="t">
            <a:spAutoFit/>
          </a:bodyPr>
          <a:lstStyle/>
          <a:p>
            <a:pPr algn="ctr"/>
            <a:r>
              <a:rPr lang="en-US" b="1">
                <a:solidFill>
                  <a:srgbClr val="FFFFFF"/>
                </a:solidFill>
                <a:latin typeface="Quicksand"/>
              </a:rPr>
              <a:t>2023-2024 </a:t>
            </a:r>
            <a:r>
              <a:rPr lang="en-US" b="1" i="0">
                <a:solidFill>
                  <a:srgbClr val="FFFFFF"/>
                </a:solidFill>
                <a:effectLst/>
                <a:latin typeface="Quicksand"/>
              </a:rPr>
              <a:t>Other Dat</a:t>
            </a:r>
            <a:r>
              <a:rPr lang="en-US" b="1">
                <a:solidFill>
                  <a:srgbClr val="FFFFFF"/>
                </a:solidFill>
                <a:latin typeface="Quicksand"/>
              </a:rPr>
              <a:t>a Collections By IBHE IM&amp;R </a:t>
            </a:r>
            <a:endParaRPr lang="en-US"/>
          </a:p>
        </p:txBody>
      </p:sp>
    </p:spTree>
    <p:extLst>
      <p:ext uri="{BB962C8B-B14F-4D97-AF65-F5344CB8AC3E}">
        <p14:creationId xmlns:p14="http://schemas.microsoft.com/office/powerpoint/2010/main" val="328677373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53" name="Rectangle 7">
            <a:extLst>
              <a:ext uri="{FF2B5EF4-FFF2-40B4-BE49-F238E27FC236}">
                <a16:creationId xmlns:a16="http://schemas.microsoft.com/office/drawing/2014/main" id="{6BFC9644-673A-459F-B3C5-9310A4E50E3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54" name="Group 9">
            <a:extLst>
              <a:ext uri="{FF2B5EF4-FFF2-40B4-BE49-F238E27FC236}">
                <a16:creationId xmlns:a16="http://schemas.microsoft.com/office/drawing/2014/main" id="{4ADB9295-9645-4BF2-ADFD-75800B7FAD06}"/>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4288" y="0"/>
            <a:ext cx="1220788" cy="6858001"/>
            <a:chOff x="-14288" y="0"/>
            <a:chExt cx="1220788" cy="6858001"/>
          </a:xfrm>
          <a:solidFill>
            <a:schemeClr val="bg2">
              <a:lumMod val="60000"/>
              <a:lumOff val="40000"/>
              <a:alpha val="60000"/>
            </a:schemeClr>
          </a:solidFill>
        </p:grpSpPr>
        <p:sp>
          <p:nvSpPr>
            <p:cNvPr id="11" name="Rectangle 5">
              <a:extLst>
                <a:ext uri="{FF2B5EF4-FFF2-40B4-BE49-F238E27FC236}">
                  <a16:creationId xmlns:a16="http://schemas.microsoft.com/office/drawing/2014/main" id="{95B061E9-E435-4E1B-B160-96584A116691}"/>
                </a:ext>
                <a:ext uri="{C183D7F6-B498-43B3-948B-1728B52AA6E4}">
                  <adec:decorative xmlns:adec="http://schemas.microsoft.com/office/drawing/2017/decorative" val="1"/>
                </a:ext>
              </a:extLst>
            </p:cNvPr>
            <p:cNvSpPr>
              <a:spLocks noChangeArrowheads="1"/>
            </p:cNvSpPr>
            <p:nvPr>
              <p:extLst>
                <p:ext uri="{386F3935-93C4-4BCD-93E2-E3B085C9AB24}">
                  <p16:designElem xmlns:p16="http://schemas.microsoft.com/office/powerpoint/2015/main" val="1"/>
                </p:ext>
              </p:extLst>
            </p:nvPr>
          </p:nvSpPr>
          <p:spPr bwMode="auto">
            <a:xfrm>
              <a:off x="114300" y="4763"/>
              <a:ext cx="23813" cy="2181225"/>
            </a:xfrm>
            <a:prstGeom prst="rect">
              <a:avLst/>
            </a:pr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miter lim="800000"/>
                  <a:headEnd/>
                  <a:tailEnd/>
                </a14:hiddenLine>
              </a:ext>
            </a:extLst>
          </p:spPr>
          <p:txBody>
            <a:bodyPr/>
            <a:lstStyle/>
            <a:p>
              <a:endParaRPr lang="en-US"/>
            </a:p>
          </p:txBody>
        </p:sp>
        <p:sp>
          <p:nvSpPr>
            <p:cNvPr id="12" name="Freeform 6">
              <a:extLst>
                <a:ext uri="{FF2B5EF4-FFF2-40B4-BE49-F238E27FC236}">
                  <a16:creationId xmlns:a16="http://schemas.microsoft.com/office/drawing/2014/main" id="{3CD7972E-7D38-40EE-A80B-E2A848811EDD}"/>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33337"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txBody>
            <a:bodyPr/>
            <a:lstStyle/>
            <a:p>
              <a:endParaRPr lang="en-US"/>
            </a:p>
          </p:txBody>
        </p:sp>
        <p:sp>
          <p:nvSpPr>
            <p:cNvPr id="13" name="Freeform 7">
              <a:extLst>
                <a:ext uri="{FF2B5EF4-FFF2-40B4-BE49-F238E27FC236}">
                  <a16:creationId xmlns:a16="http://schemas.microsoft.com/office/drawing/2014/main" id="{524A3B55-746F-419F-8CFF-5F3A4BE14345}"/>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28575"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txBody>
            <a:bodyPr/>
            <a:lstStyle/>
            <a:p>
              <a:endParaRPr lang="en-US"/>
            </a:p>
          </p:txBody>
        </p:sp>
        <p:sp>
          <p:nvSpPr>
            <p:cNvPr id="14" name="Freeform 8">
              <a:extLst>
                <a:ext uri="{FF2B5EF4-FFF2-40B4-BE49-F238E27FC236}">
                  <a16:creationId xmlns:a16="http://schemas.microsoft.com/office/drawing/2014/main" id="{9C63219B-AD72-4494-935E-F5C70DB5497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00025" y="4763"/>
              <a:ext cx="369888" cy="1811338"/>
            </a:xfrm>
            <a:custGeom>
              <a:avLst/>
              <a:gdLst/>
              <a:ahLst/>
              <a:cxnLst/>
              <a:rect l="0" t="0" r="r" b="b"/>
              <a:pathLst>
                <a:path w="233" h="1141">
                  <a:moveTo>
                    <a:pt x="218" y="1141"/>
                  </a:moveTo>
                  <a:lnTo>
                    <a:pt x="0" y="626"/>
                  </a:lnTo>
                  <a:lnTo>
                    <a:pt x="0" y="0"/>
                  </a:lnTo>
                  <a:lnTo>
                    <a:pt x="15" y="0"/>
                  </a:lnTo>
                  <a:lnTo>
                    <a:pt x="15" y="623"/>
                  </a:lnTo>
                  <a:lnTo>
                    <a:pt x="233" y="1135"/>
                  </a:lnTo>
                  <a:lnTo>
                    <a:pt x="218" y="1141"/>
                  </a:lnTo>
                  <a:close/>
                </a:path>
              </a:pathLst>
            </a:cu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txBody>
            <a:bodyPr/>
            <a:lstStyle/>
            <a:p>
              <a:endParaRPr lang="en-US"/>
            </a:p>
          </p:txBody>
        </p:sp>
        <p:sp>
          <p:nvSpPr>
            <p:cNvPr id="15" name="Freeform 9">
              <a:extLst>
                <a:ext uri="{FF2B5EF4-FFF2-40B4-BE49-F238E27FC236}">
                  <a16:creationId xmlns:a16="http://schemas.microsoft.com/office/drawing/2014/main" id="{15B41FD2-05E2-44E7-8760-09E65D1C6034}"/>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503237" y="1801813"/>
              <a:ext cx="190500" cy="188913"/>
            </a:xfrm>
            <a:custGeom>
              <a:avLst/>
              <a:gdLst/>
              <a:ahLst/>
              <a:cxnLst/>
              <a:rect l="0" t="0" r="r" b="b"/>
              <a:pathLst>
                <a:path w="40" h="40">
                  <a:moveTo>
                    <a:pt x="20" y="40"/>
                  </a:moveTo>
                  <a:cubicBezTo>
                    <a:pt x="9" y="40"/>
                    <a:pt x="0" y="31"/>
                    <a:pt x="0" y="20"/>
                  </a:cubicBezTo>
                  <a:cubicBezTo>
                    <a:pt x="0" y="9"/>
                    <a:pt x="9" y="0"/>
                    <a:pt x="20" y="0"/>
                  </a:cubicBezTo>
                  <a:cubicBezTo>
                    <a:pt x="33" y="0"/>
                    <a:pt x="40" y="6"/>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9"/>
                    <a:pt x="31" y="4"/>
                    <a:pt x="20" y="4"/>
                  </a:cubicBezTo>
                  <a:close/>
                </a:path>
              </a:pathLst>
            </a:cu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txBody>
            <a:bodyPr/>
            <a:lstStyle/>
            <a:p>
              <a:endParaRPr lang="en-US"/>
            </a:p>
          </p:txBody>
        </p:sp>
        <p:sp>
          <p:nvSpPr>
            <p:cNvPr id="16" name="Freeform 10">
              <a:extLst>
                <a:ext uri="{FF2B5EF4-FFF2-40B4-BE49-F238E27FC236}">
                  <a16:creationId xmlns:a16="http://schemas.microsoft.com/office/drawing/2014/main" id="{FE6D63D0-3347-4EE2-8F65-F1C32168FA2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85750" y="4763"/>
              <a:ext cx="369888" cy="1430338"/>
            </a:xfrm>
            <a:custGeom>
              <a:avLst/>
              <a:gdLst/>
              <a:ahLst/>
              <a:cxnLst/>
              <a:rect l="0" t="0" r="r" b="b"/>
              <a:pathLst>
                <a:path w="233" h="901">
                  <a:moveTo>
                    <a:pt x="221" y="901"/>
                  </a:moveTo>
                  <a:lnTo>
                    <a:pt x="0" y="383"/>
                  </a:lnTo>
                  <a:lnTo>
                    <a:pt x="0" y="0"/>
                  </a:lnTo>
                  <a:lnTo>
                    <a:pt x="18" y="0"/>
                  </a:lnTo>
                  <a:lnTo>
                    <a:pt x="18" y="380"/>
                  </a:lnTo>
                  <a:lnTo>
                    <a:pt x="233" y="895"/>
                  </a:lnTo>
                  <a:lnTo>
                    <a:pt x="221" y="901"/>
                  </a:lnTo>
                  <a:close/>
                </a:path>
              </a:pathLst>
            </a:cu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txBody>
            <a:bodyPr/>
            <a:lstStyle/>
            <a:p>
              <a:endParaRPr lang="en-US"/>
            </a:p>
          </p:txBody>
        </p:sp>
        <p:sp>
          <p:nvSpPr>
            <p:cNvPr id="17" name="Freeform 11">
              <a:extLst>
                <a:ext uri="{FF2B5EF4-FFF2-40B4-BE49-F238E27FC236}">
                  <a16:creationId xmlns:a16="http://schemas.microsoft.com/office/drawing/2014/main" id="{538A46A3-DB16-45D5-B636-03EFE39FE96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46100"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txBody>
            <a:bodyPr/>
            <a:lstStyle/>
            <a:p>
              <a:endParaRPr lang="en-US"/>
            </a:p>
          </p:txBody>
        </p:sp>
        <p:sp>
          <p:nvSpPr>
            <p:cNvPr id="18" name="Freeform 12">
              <a:extLst>
                <a:ext uri="{FF2B5EF4-FFF2-40B4-BE49-F238E27FC236}">
                  <a16:creationId xmlns:a16="http://schemas.microsoft.com/office/drawing/2014/main" id="{0B8A2B0E-823F-4BE8-9359-45143BB1248E}"/>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588962" y="1420813"/>
              <a:ext cx="190500" cy="190500"/>
            </a:xfrm>
            <a:custGeom>
              <a:avLst/>
              <a:gdLst/>
              <a:ahLst/>
              <a:cxnLst/>
              <a:rect l="0" t="0" r="r" b="b"/>
              <a:pathLst>
                <a:path w="40" h="40">
                  <a:moveTo>
                    <a:pt x="20" y="40"/>
                  </a:moveTo>
                  <a:cubicBezTo>
                    <a:pt x="9" y="40"/>
                    <a:pt x="0" y="31"/>
                    <a:pt x="0" y="20"/>
                  </a:cubicBezTo>
                  <a:cubicBezTo>
                    <a:pt x="0" y="9"/>
                    <a:pt x="9" y="0"/>
                    <a:pt x="20" y="0"/>
                  </a:cubicBezTo>
                  <a:cubicBezTo>
                    <a:pt x="33" y="0"/>
                    <a:pt x="40" y="7"/>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9"/>
                    <a:pt x="31" y="4"/>
                    <a:pt x="20" y="4"/>
                  </a:cubicBezTo>
                  <a:close/>
                </a:path>
              </a:pathLst>
            </a:cu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txBody>
            <a:bodyPr/>
            <a:lstStyle/>
            <a:p>
              <a:endParaRPr lang="en-US"/>
            </a:p>
          </p:txBody>
        </p:sp>
        <p:sp>
          <p:nvSpPr>
            <p:cNvPr id="19" name="Freeform 13">
              <a:extLst>
                <a:ext uri="{FF2B5EF4-FFF2-40B4-BE49-F238E27FC236}">
                  <a16:creationId xmlns:a16="http://schemas.microsoft.com/office/drawing/2014/main" id="{44516B3C-A8BE-46FC-B643-3DFEB7F28386}"/>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588962"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txBody>
            <a:bodyPr/>
            <a:lstStyle/>
            <a:p>
              <a:endParaRPr lang="en-US"/>
            </a:p>
          </p:txBody>
        </p:sp>
        <p:sp>
          <p:nvSpPr>
            <p:cNvPr id="20" name="Freeform 14">
              <a:extLst>
                <a:ext uri="{FF2B5EF4-FFF2-40B4-BE49-F238E27FC236}">
                  <a16:creationId xmlns:a16="http://schemas.microsoft.com/office/drawing/2014/main" id="{59FD699C-3920-4E57-BE27-165A3F036C2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41350" y="0"/>
              <a:ext cx="422275" cy="527050"/>
            </a:xfrm>
            <a:custGeom>
              <a:avLst/>
              <a:gdLst/>
              <a:ahLst/>
              <a:cxnLst/>
              <a:rect l="0" t="0" r="r" b="b"/>
              <a:pathLst>
                <a:path w="266" h="332">
                  <a:moveTo>
                    <a:pt x="257" y="332"/>
                  </a:moveTo>
                  <a:lnTo>
                    <a:pt x="48" y="123"/>
                  </a:lnTo>
                  <a:lnTo>
                    <a:pt x="0" y="6"/>
                  </a:lnTo>
                  <a:lnTo>
                    <a:pt x="15" y="0"/>
                  </a:lnTo>
                  <a:lnTo>
                    <a:pt x="63" y="114"/>
                  </a:lnTo>
                  <a:lnTo>
                    <a:pt x="266" y="320"/>
                  </a:lnTo>
                  <a:lnTo>
                    <a:pt x="257" y="332"/>
                  </a:lnTo>
                  <a:close/>
                </a:path>
              </a:pathLst>
            </a:cu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txBody>
            <a:bodyPr/>
            <a:lstStyle/>
            <a:p>
              <a:endParaRPr lang="en-US"/>
            </a:p>
          </p:txBody>
        </p:sp>
        <p:sp>
          <p:nvSpPr>
            <p:cNvPr id="21" name="Freeform 15">
              <a:extLst>
                <a:ext uri="{FF2B5EF4-FFF2-40B4-BE49-F238E27FC236}">
                  <a16:creationId xmlns:a16="http://schemas.microsoft.com/office/drawing/2014/main" id="{0FB0C02E-3F53-4889-8ADF-80DBC43F693C}"/>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1020762"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txBody>
            <a:bodyPr/>
            <a:lstStyle/>
            <a:p>
              <a:endParaRPr lang="en-US"/>
            </a:p>
          </p:txBody>
        </p:sp>
        <p:sp>
          <p:nvSpPr>
            <p:cNvPr id="22" name="Line 16">
              <a:extLst>
                <a:ext uri="{FF2B5EF4-FFF2-40B4-BE49-F238E27FC236}">
                  <a16:creationId xmlns:a16="http://schemas.microsoft.com/office/drawing/2014/main" id="{F8A0C89C-946F-4BCD-8A27-BB73E37FE525}"/>
                </a:ext>
                <a:ext uri="{C183D7F6-B498-43B3-948B-1728B52AA6E4}">
                  <adec:decorative xmlns:adec="http://schemas.microsoft.com/office/drawing/2017/decorative" val="1"/>
                </a:ext>
              </a:extLst>
            </p:cNvPr>
            <p:cNvSpPr>
              <a:spLocks noChangeShapeType="1"/>
            </p:cNvSpPr>
            <p:nvPr>
              <p:extLst>
                <p:ext uri="{386F3935-93C4-4BCD-93E2-E3B085C9AB24}">
                  <p16:designElem xmlns:p16="http://schemas.microsoft.com/office/powerpoint/2015/main" val="1"/>
                </p:ext>
              </p:extLst>
            </p:nvPr>
          </p:nvSpPr>
          <p:spPr bwMode="auto">
            <a:xfrm>
              <a:off x="-4763" y="9525"/>
              <a:ext cx="0" cy="0"/>
            </a:xfrm>
            <a:prstGeom prst="line">
              <a:avLst/>
            </a:prstGeom>
            <a:grpFill/>
            <a:ln w="15" cap="flat">
              <a:solidFill>
                <a:srgbClr val="FFFFFF"/>
              </a:solidFill>
              <a:prstDash val="solid"/>
              <a:miter lim="800000"/>
              <a:headEnd/>
              <a:tailEnd/>
            </a:ln>
          </p:spPr>
          <p:txBody>
            <a:bodyPr/>
            <a:lstStyle/>
            <a:p>
              <a:endParaRPr lang="en-US"/>
            </a:p>
          </p:txBody>
        </p:sp>
        <p:sp>
          <p:nvSpPr>
            <p:cNvPr id="23" name="Freeform 17">
              <a:extLst>
                <a:ext uri="{FF2B5EF4-FFF2-40B4-BE49-F238E27FC236}">
                  <a16:creationId xmlns:a16="http://schemas.microsoft.com/office/drawing/2014/main" id="{70C83EAF-4E92-4849-A240-B257871DC03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9525" y="1801813"/>
              <a:ext cx="123825" cy="127000"/>
            </a:xfrm>
            <a:custGeom>
              <a:avLst/>
              <a:gdLst/>
              <a:ahLst/>
              <a:cxnLst/>
              <a:rect l="0" t="0" r="r" b="b"/>
              <a:pathLst>
                <a:path w="78" h="80">
                  <a:moveTo>
                    <a:pt x="6" y="80"/>
                  </a:moveTo>
                  <a:lnTo>
                    <a:pt x="0" y="71"/>
                  </a:lnTo>
                  <a:lnTo>
                    <a:pt x="69" y="0"/>
                  </a:lnTo>
                  <a:lnTo>
                    <a:pt x="78" y="9"/>
                  </a:lnTo>
                  <a:lnTo>
                    <a:pt x="6" y="80"/>
                  </a:lnTo>
                  <a:close/>
                </a:path>
              </a:pathLst>
            </a:cu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txBody>
            <a:bodyPr/>
            <a:lstStyle/>
            <a:p>
              <a:endParaRPr lang="en-US"/>
            </a:p>
          </p:txBody>
        </p:sp>
        <p:sp>
          <p:nvSpPr>
            <p:cNvPr id="24" name="Freeform 18">
              <a:extLst>
                <a:ext uri="{FF2B5EF4-FFF2-40B4-BE49-F238E27FC236}">
                  <a16:creationId xmlns:a16="http://schemas.microsoft.com/office/drawing/2014/main" id="{320FD164-4D7A-469C-B3F4-B926BFACF53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9525" y="3549650"/>
              <a:ext cx="147638" cy="481013"/>
            </a:xfrm>
            <a:custGeom>
              <a:avLst/>
              <a:gdLst/>
              <a:ahLst/>
              <a:cxnLst/>
              <a:rect l="0" t="0" r="r" b="b"/>
              <a:pathLst>
                <a:path w="93" h="303">
                  <a:moveTo>
                    <a:pt x="93" y="303"/>
                  </a:moveTo>
                  <a:lnTo>
                    <a:pt x="78" y="303"/>
                  </a:lnTo>
                  <a:lnTo>
                    <a:pt x="78" y="78"/>
                  </a:lnTo>
                  <a:lnTo>
                    <a:pt x="0" y="12"/>
                  </a:lnTo>
                  <a:lnTo>
                    <a:pt x="12" y="0"/>
                  </a:lnTo>
                  <a:lnTo>
                    <a:pt x="93" y="69"/>
                  </a:lnTo>
                  <a:lnTo>
                    <a:pt x="93" y="303"/>
                  </a:lnTo>
                  <a:close/>
                </a:path>
              </a:pathLst>
            </a:cu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txBody>
            <a:bodyPr/>
            <a:lstStyle/>
            <a:p>
              <a:endParaRPr lang="en-US"/>
            </a:p>
          </p:txBody>
        </p:sp>
        <p:sp>
          <p:nvSpPr>
            <p:cNvPr id="25" name="Freeform 19">
              <a:extLst>
                <a:ext uri="{FF2B5EF4-FFF2-40B4-BE49-F238E27FC236}">
                  <a16:creationId xmlns:a16="http://schemas.microsoft.com/office/drawing/2014/main" id="{F6E14D9A-4E63-48FF-95C5-9E8DDFF86C4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28587"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txBody>
            <a:bodyPr/>
            <a:lstStyle/>
            <a:p>
              <a:endParaRPr lang="en-US"/>
            </a:p>
          </p:txBody>
        </p:sp>
        <p:sp>
          <p:nvSpPr>
            <p:cNvPr id="26" name="Freeform 20">
              <a:extLst>
                <a:ext uri="{FF2B5EF4-FFF2-40B4-BE49-F238E27FC236}">
                  <a16:creationId xmlns:a16="http://schemas.microsoft.com/office/drawing/2014/main" id="{F3DCD24F-3CA8-4404-B22C-E4C928995F3B}"/>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204787" y="1849438"/>
              <a:ext cx="114300" cy="107950"/>
            </a:xfrm>
            <a:custGeom>
              <a:avLst/>
              <a:gdLst/>
              <a:ahLst/>
              <a:cxnLst/>
              <a:rect l="0" t="0" r="r" b="b"/>
              <a:pathLst>
                <a:path w="24" h="23">
                  <a:moveTo>
                    <a:pt x="12" y="23"/>
                  </a:moveTo>
                  <a:cubicBezTo>
                    <a:pt x="6" y="23"/>
                    <a:pt x="0" y="18"/>
                    <a:pt x="0" y="12"/>
                  </a:cubicBezTo>
                  <a:cubicBezTo>
                    <a:pt x="0" y="5"/>
                    <a:pt x="6" y="0"/>
                    <a:pt x="12" y="0"/>
                  </a:cubicBezTo>
                  <a:cubicBezTo>
                    <a:pt x="18" y="0"/>
                    <a:pt x="24" y="5"/>
                    <a:pt x="24" y="12"/>
                  </a:cubicBezTo>
                  <a:cubicBezTo>
                    <a:pt x="24" y="18"/>
                    <a:pt x="18" y="23"/>
                    <a:pt x="12" y="23"/>
                  </a:cubicBezTo>
                  <a:close/>
                  <a:moveTo>
                    <a:pt x="12" y="4"/>
                  </a:moveTo>
                  <a:cubicBezTo>
                    <a:pt x="8" y="4"/>
                    <a:pt x="4" y="8"/>
                    <a:pt x="4" y="12"/>
                  </a:cubicBezTo>
                  <a:cubicBezTo>
                    <a:pt x="4" y="16"/>
                    <a:pt x="8" y="19"/>
                    <a:pt x="12" y="19"/>
                  </a:cubicBezTo>
                  <a:cubicBezTo>
                    <a:pt x="16" y="19"/>
                    <a:pt x="20" y="16"/>
                    <a:pt x="20" y="12"/>
                  </a:cubicBezTo>
                  <a:cubicBezTo>
                    <a:pt x="20" y="8"/>
                    <a:pt x="16" y="4"/>
                    <a:pt x="12" y="4"/>
                  </a:cubicBezTo>
                  <a:close/>
                </a:path>
              </a:pathLst>
            </a:cu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txBody>
            <a:bodyPr/>
            <a:lstStyle/>
            <a:p>
              <a:endParaRPr lang="en-US"/>
            </a:p>
          </p:txBody>
        </p:sp>
        <p:sp>
          <p:nvSpPr>
            <p:cNvPr id="27" name="Rectangle 21">
              <a:extLst>
                <a:ext uri="{FF2B5EF4-FFF2-40B4-BE49-F238E27FC236}">
                  <a16:creationId xmlns:a16="http://schemas.microsoft.com/office/drawing/2014/main" id="{8AD2E827-32A3-4BE4-9CC6-8315629177AE}"/>
                </a:ext>
                <a:ext uri="{C183D7F6-B498-43B3-948B-1728B52AA6E4}">
                  <adec:decorative xmlns:adec="http://schemas.microsoft.com/office/drawing/2017/decorative" val="1"/>
                </a:ext>
              </a:extLst>
            </p:cNvPr>
            <p:cNvSpPr>
              <a:spLocks noChangeArrowheads="1"/>
            </p:cNvSpPr>
            <p:nvPr>
              <p:extLst>
                <p:ext uri="{386F3935-93C4-4BCD-93E2-E3B085C9AB24}">
                  <p16:designElem xmlns:p16="http://schemas.microsoft.com/office/powerpoint/2015/main" val="1"/>
                </p:ext>
              </p:extLst>
            </p:nvPr>
          </p:nvSpPr>
          <p:spPr bwMode="auto">
            <a:xfrm>
              <a:off x="133350" y="4662488"/>
              <a:ext cx="23813" cy="2181225"/>
            </a:xfrm>
            <a:prstGeom prst="rect">
              <a:avLst/>
            </a:pr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miter lim="800000"/>
                  <a:headEnd/>
                  <a:tailEnd/>
                </a14:hiddenLine>
              </a:ext>
            </a:extLst>
          </p:spPr>
          <p:txBody>
            <a:bodyPr/>
            <a:lstStyle/>
            <a:p>
              <a:endParaRPr lang="en-US"/>
            </a:p>
          </p:txBody>
        </p:sp>
        <p:sp>
          <p:nvSpPr>
            <p:cNvPr id="28" name="Freeform 22">
              <a:extLst>
                <a:ext uri="{FF2B5EF4-FFF2-40B4-BE49-F238E27FC236}">
                  <a16:creationId xmlns:a16="http://schemas.microsoft.com/office/drawing/2014/main" id="{47FB2CCC-1230-494F-B2D1-F05E5B8EDF5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23837" y="5041900"/>
              <a:ext cx="369888" cy="1801813"/>
            </a:xfrm>
            <a:custGeom>
              <a:avLst/>
              <a:gdLst/>
              <a:ahLst/>
              <a:cxnLst/>
              <a:rect l="0" t="0" r="r" b="b"/>
              <a:pathLst>
                <a:path w="233" h="1135">
                  <a:moveTo>
                    <a:pt x="15" y="1135"/>
                  </a:moveTo>
                  <a:lnTo>
                    <a:pt x="0" y="1135"/>
                  </a:lnTo>
                  <a:lnTo>
                    <a:pt x="0" y="515"/>
                  </a:lnTo>
                  <a:lnTo>
                    <a:pt x="0" y="512"/>
                  </a:lnTo>
                  <a:lnTo>
                    <a:pt x="218" y="0"/>
                  </a:lnTo>
                  <a:lnTo>
                    <a:pt x="233" y="6"/>
                  </a:lnTo>
                  <a:lnTo>
                    <a:pt x="15" y="518"/>
                  </a:lnTo>
                  <a:lnTo>
                    <a:pt x="15" y="1135"/>
                  </a:lnTo>
                  <a:close/>
                </a:path>
              </a:pathLst>
            </a:cu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txBody>
            <a:bodyPr/>
            <a:lstStyle/>
            <a:p>
              <a:endParaRPr lang="en-US"/>
            </a:p>
          </p:txBody>
        </p:sp>
        <p:sp>
          <p:nvSpPr>
            <p:cNvPr id="29" name="Freeform 23">
              <a:extLst>
                <a:ext uri="{FF2B5EF4-FFF2-40B4-BE49-F238E27FC236}">
                  <a16:creationId xmlns:a16="http://schemas.microsoft.com/office/drawing/2014/main" id="{A5F44514-9274-47E3-9243-CA9356C166B5}"/>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52387"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txBody>
            <a:bodyPr/>
            <a:lstStyle/>
            <a:p>
              <a:endParaRPr lang="en-US"/>
            </a:p>
          </p:txBody>
        </p:sp>
        <p:sp>
          <p:nvSpPr>
            <p:cNvPr id="30" name="Freeform 24">
              <a:extLst>
                <a:ext uri="{FF2B5EF4-FFF2-40B4-BE49-F238E27FC236}">
                  <a16:creationId xmlns:a16="http://schemas.microsoft.com/office/drawing/2014/main" id="{D06192CD-AD86-4DCA-8B53-4ACCA46583A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5627688"/>
              <a:ext cx="85725" cy="1216025"/>
            </a:xfrm>
            <a:custGeom>
              <a:avLst/>
              <a:gdLst/>
              <a:ahLst/>
              <a:cxnLst/>
              <a:rect l="0" t="0" r="r" b="b"/>
              <a:pathLst>
                <a:path w="54" h="766">
                  <a:moveTo>
                    <a:pt x="54" y="766"/>
                  </a:moveTo>
                  <a:lnTo>
                    <a:pt x="36" y="766"/>
                  </a:lnTo>
                  <a:lnTo>
                    <a:pt x="36" y="149"/>
                  </a:lnTo>
                  <a:lnTo>
                    <a:pt x="0" y="3"/>
                  </a:lnTo>
                  <a:lnTo>
                    <a:pt x="18" y="0"/>
                  </a:lnTo>
                  <a:lnTo>
                    <a:pt x="54" y="146"/>
                  </a:lnTo>
                  <a:lnTo>
                    <a:pt x="54" y="766"/>
                  </a:lnTo>
                  <a:close/>
                </a:path>
              </a:pathLst>
            </a:cu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txBody>
            <a:bodyPr/>
            <a:lstStyle/>
            <a:p>
              <a:endParaRPr lang="en-US"/>
            </a:p>
          </p:txBody>
        </p:sp>
        <p:sp>
          <p:nvSpPr>
            <p:cNvPr id="31" name="Freeform 25">
              <a:extLst>
                <a:ext uri="{FF2B5EF4-FFF2-40B4-BE49-F238E27FC236}">
                  <a16:creationId xmlns:a16="http://schemas.microsoft.com/office/drawing/2014/main" id="{99E9203A-21E4-46D8-981A-4B28CA320A69}"/>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527050"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txBody>
            <a:bodyPr/>
            <a:lstStyle/>
            <a:p>
              <a:endParaRPr lang="en-US"/>
            </a:p>
          </p:txBody>
        </p:sp>
        <p:sp>
          <p:nvSpPr>
            <p:cNvPr id="32" name="Freeform 26">
              <a:extLst>
                <a:ext uri="{FF2B5EF4-FFF2-40B4-BE49-F238E27FC236}">
                  <a16:creationId xmlns:a16="http://schemas.microsoft.com/office/drawing/2014/main" id="{32FCE9B6-FB52-4045-8DCC-E5959B9A403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09562" y="5422900"/>
              <a:ext cx="374650" cy="1425575"/>
            </a:xfrm>
            <a:custGeom>
              <a:avLst/>
              <a:gdLst/>
              <a:ahLst/>
              <a:cxnLst/>
              <a:rect l="0" t="0" r="r" b="b"/>
              <a:pathLst>
                <a:path w="236" h="898">
                  <a:moveTo>
                    <a:pt x="18" y="898"/>
                  </a:moveTo>
                  <a:lnTo>
                    <a:pt x="0" y="898"/>
                  </a:lnTo>
                  <a:lnTo>
                    <a:pt x="0" y="515"/>
                  </a:lnTo>
                  <a:lnTo>
                    <a:pt x="3" y="512"/>
                  </a:lnTo>
                  <a:lnTo>
                    <a:pt x="221" y="0"/>
                  </a:lnTo>
                  <a:lnTo>
                    <a:pt x="236" y="6"/>
                  </a:lnTo>
                  <a:lnTo>
                    <a:pt x="18" y="518"/>
                  </a:lnTo>
                  <a:lnTo>
                    <a:pt x="18" y="898"/>
                  </a:lnTo>
                  <a:close/>
                </a:path>
              </a:pathLst>
            </a:cu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txBody>
            <a:bodyPr/>
            <a:lstStyle/>
            <a:p>
              <a:endParaRPr lang="en-US"/>
            </a:p>
          </p:txBody>
        </p:sp>
        <p:sp>
          <p:nvSpPr>
            <p:cNvPr id="33" name="Freeform 27">
              <a:extLst>
                <a:ext uri="{FF2B5EF4-FFF2-40B4-BE49-F238E27FC236}">
                  <a16:creationId xmlns:a16="http://schemas.microsoft.com/office/drawing/2014/main" id="{E4A7025C-CDE8-429A-BBB9-E7380C96238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69912"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txBody>
            <a:bodyPr/>
            <a:lstStyle/>
            <a:p>
              <a:endParaRPr lang="en-US"/>
            </a:p>
          </p:txBody>
        </p:sp>
        <p:sp>
          <p:nvSpPr>
            <p:cNvPr id="34" name="Freeform 28">
              <a:extLst>
                <a:ext uri="{FF2B5EF4-FFF2-40B4-BE49-F238E27FC236}">
                  <a16:creationId xmlns:a16="http://schemas.microsoft.com/office/drawing/2014/main" id="{A4EA0256-5DF5-437A-98A7-B79F3E6BB89A}"/>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612775"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txBody>
            <a:bodyPr/>
            <a:lstStyle/>
            <a:p>
              <a:endParaRPr lang="en-US"/>
            </a:p>
          </p:txBody>
        </p:sp>
        <p:sp>
          <p:nvSpPr>
            <p:cNvPr id="35" name="Freeform 29">
              <a:extLst>
                <a:ext uri="{FF2B5EF4-FFF2-40B4-BE49-F238E27FC236}">
                  <a16:creationId xmlns:a16="http://schemas.microsoft.com/office/drawing/2014/main" id="{90C9433D-9E1C-493B-BEBD-C3081FFA328F}"/>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612775"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txBody>
            <a:bodyPr/>
            <a:lstStyle/>
            <a:p>
              <a:endParaRPr lang="en-US"/>
            </a:p>
          </p:txBody>
        </p:sp>
        <p:sp>
          <p:nvSpPr>
            <p:cNvPr id="36" name="Freeform 30">
              <a:extLst>
                <a:ext uri="{FF2B5EF4-FFF2-40B4-BE49-F238E27FC236}">
                  <a16:creationId xmlns:a16="http://schemas.microsoft.com/office/drawing/2014/main" id="{352B39BB-F298-4285-A709-1FBA0CB722C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69925" y="6330950"/>
              <a:ext cx="417513" cy="517525"/>
            </a:xfrm>
            <a:custGeom>
              <a:avLst/>
              <a:gdLst/>
              <a:ahLst/>
              <a:cxnLst/>
              <a:rect l="0" t="0" r="r" b="b"/>
              <a:pathLst>
                <a:path w="263" h="326">
                  <a:moveTo>
                    <a:pt x="15" y="326"/>
                  </a:moveTo>
                  <a:lnTo>
                    <a:pt x="0" y="320"/>
                  </a:lnTo>
                  <a:lnTo>
                    <a:pt x="45" y="206"/>
                  </a:lnTo>
                  <a:lnTo>
                    <a:pt x="48" y="206"/>
                  </a:lnTo>
                  <a:lnTo>
                    <a:pt x="254" y="0"/>
                  </a:lnTo>
                  <a:lnTo>
                    <a:pt x="263" y="12"/>
                  </a:lnTo>
                  <a:lnTo>
                    <a:pt x="60" y="215"/>
                  </a:lnTo>
                  <a:lnTo>
                    <a:pt x="15" y="326"/>
                  </a:lnTo>
                  <a:close/>
                </a:path>
              </a:pathLst>
            </a:cu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txBody>
            <a:bodyPr/>
            <a:lstStyle/>
            <a:p>
              <a:endParaRPr lang="en-US"/>
            </a:p>
          </p:txBody>
        </p:sp>
        <p:sp>
          <p:nvSpPr>
            <p:cNvPr id="37" name="Freeform 31">
              <a:extLst>
                <a:ext uri="{FF2B5EF4-FFF2-40B4-BE49-F238E27FC236}">
                  <a16:creationId xmlns:a16="http://schemas.microsoft.com/office/drawing/2014/main" id="{31CAF2A0-CBA0-4E86-AA87-8750EC1AFB2E}"/>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1049337"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txBody>
            <a:bodyPr/>
            <a:lstStyle/>
            <a:p>
              <a:endParaRPr lang="en-US"/>
            </a:p>
          </p:txBody>
        </p:sp>
      </p:grpSp>
      <p:sp>
        <p:nvSpPr>
          <p:cNvPr id="2" name="Title 1"/>
          <p:cNvSpPr>
            <a:spLocks noGrp="1"/>
          </p:cNvSpPr>
          <p:nvPr>
            <p:ph type="title"/>
          </p:nvPr>
        </p:nvSpPr>
        <p:spPr>
          <a:xfrm>
            <a:off x="1019015" y="1093787"/>
            <a:ext cx="3059969" cy="4697413"/>
          </a:xfrm>
        </p:spPr>
        <p:txBody>
          <a:bodyPr>
            <a:normAutofit/>
          </a:bodyPr>
          <a:lstStyle/>
          <a:p>
            <a:r>
              <a:rPr lang="en-US" sz="2800"/>
              <a:t>IHEIS</a:t>
            </a:r>
          </a:p>
        </p:txBody>
      </p:sp>
      <p:sp useBgFill="1">
        <p:nvSpPr>
          <p:cNvPr id="55" name="Round Diagonal Corner Rectangle 7">
            <a:extLst>
              <a:ext uri="{FF2B5EF4-FFF2-40B4-BE49-F238E27FC236}">
                <a16:creationId xmlns:a16="http://schemas.microsoft.com/office/drawing/2014/main" id="{7D1C411D-0818-4640-8657-2AF78250C80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625084" y="0"/>
            <a:ext cx="7566916" cy="6848476"/>
          </a:xfrm>
          <a:prstGeom prst="round2DiagRect">
            <a:avLst>
              <a:gd name="adj1" fmla="val 0"/>
              <a:gd name="adj2" fmla="val 0"/>
            </a:avLst>
          </a:prstGeom>
          <a:ln w="19050" cap="sq">
            <a:noFill/>
            <a:miter lim="800000"/>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aphicFrame>
        <p:nvGraphicFramePr>
          <p:cNvPr id="5" name="Table 4">
            <a:extLst>
              <a:ext uri="{FF2B5EF4-FFF2-40B4-BE49-F238E27FC236}">
                <a16:creationId xmlns:a16="http://schemas.microsoft.com/office/drawing/2014/main" id="{2F54EA9E-0930-4C58-BF7A-5E85DE5AE72E}"/>
              </a:ext>
            </a:extLst>
          </p:cNvPr>
          <p:cNvGraphicFramePr>
            <a:graphicFrameLocks noGrp="1"/>
          </p:cNvGraphicFramePr>
          <p:nvPr>
            <p:extLst>
              <p:ext uri="{D42A27DB-BD31-4B8C-83A1-F6EECF244321}">
                <p14:modId xmlns:p14="http://schemas.microsoft.com/office/powerpoint/2010/main" val="2397776447"/>
              </p:ext>
            </p:extLst>
          </p:nvPr>
        </p:nvGraphicFramePr>
        <p:xfrm>
          <a:off x="5028309" y="406654"/>
          <a:ext cx="6847807" cy="5533552"/>
        </p:xfrm>
        <a:graphic>
          <a:graphicData uri="http://schemas.openxmlformats.org/drawingml/2006/table">
            <a:tbl>
              <a:tblPr/>
              <a:tblGrid>
                <a:gridCol w="2539075">
                  <a:extLst>
                    <a:ext uri="{9D8B030D-6E8A-4147-A177-3AD203B41FA5}">
                      <a16:colId xmlns:a16="http://schemas.microsoft.com/office/drawing/2014/main" val="2253282412"/>
                    </a:ext>
                  </a:extLst>
                </a:gridCol>
                <a:gridCol w="2154366">
                  <a:extLst>
                    <a:ext uri="{9D8B030D-6E8A-4147-A177-3AD203B41FA5}">
                      <a16:colId xmlns:a16="http://schemas.microsoft.com/office/drawing/2014/main" val="376396260"/>
                    </a:ext>
                  </a:extLst>
                </a:gridCol>
                <a:gridCol w="2154366">
                  <a:extLst>
                    <a:ext uri="{9D8B030D-6E8A-4147-A177-3AD203B41FA5}">
                      <a16:colId xmlns:a16="http://schemas.microsoft.com/office/drawing/2014/main" val="2107389071"/>
                    </a:ext>
                  </a:extLst>
                </a:gridCol>
              </a:tblGrid>
              <a:tr h="270432">
                <a:tc gridSpan="3">
                  <a:txBody>
                    <a:bodyPr/>
                    <a:lstStyle/>
                    <a:p>
                      <a:pPr algn="ctr"/>
                      <a:r>
                        <a:rPr lang="en-US">
                          <a:solidFill>
                            <a:srgbClr val="FFFFFF"/>
                          </a:solidFill>
                          <a:effectLst/>
                        </a:rPr>
                        <a:t>2023-2024 Illinois Higher Education Information System</a:t>
                      </a:r>
                    </a:p>
                  </a:txBody>
                  <a:tcPr marL="21167" marR="21167" marT="21167" marB="21167" anchor="ctr">
                    <a:lnL>
                      <a:noFill/>
                    </a:lnL>
                    <a:lnR>
                      <a:noFill/>
                    </a:lnR>
                    <a:lnT>
                      <a:noFill/>
                    </a:lnT>
                    <a:lnB>
                      <a:noFill/>
                    </a:lnB>
                    <a:solidFill>
                      <a:srgbClr val="031A47"/>
                    </a:solidFill>
                  </a:tcPr>
                </a:tc>
                <a:tc hMerge="1">
                  <a:txBody>
                    <a:bodyPr/>
                    <a:lstStyle/>
                    <a:p>
                      <a:endParaRPr lang="en-US"/>
                    </a:p>
                  </a:txBody>
                  <a:tcPr>
                    <a:lnL>
                      <a:noFill/>
                    </a:lnL>
                    <a:lnR>
                      <a:noFill/>
                    </a:lnR>
                    <a:lnT>
                      <a:noFill/>
                    </a:lnT>
                    <a:lnB>
                      <a:noFill/>
                    </a:lnB>
                    <a:solidFill>
                      <a:srgbClr val="031A47"/>
                    </a:solidFill>
                  </a:tcPr>
                </a:tc>
                <a:tc hMerge="1">
                  <a:txBody>
                    <a:bodyPr/>
                    <a:lstStyle/>
                    <a:p>
                      <a:endParaRPr lang="en-US"/>
                    </a:p>
                  </a:txBody>
                  <a:tcPr>
                    <a:lnL>
                      <a:noFill/>
                    </a:lnL>
                    <a:lnR>
                      <a:noFill/>
                    </a:lnR>
                    <a:lnT>
                      <a:noFill/>
                    </a:lnT>
                    <a:lnB>
                      <a:noFill/>
                    </a:lnB>
                    <a:solidFill>
                      <a:srgbClr val="031A47"/>
                    </a:solidFill>
                  </a:tcPr>
                </a:tc>
                <a:extLst>
                  <a:ext uri="{0D108BD9-81ED-4DB2-BD59-A6C34878D82A}">
                    <a16:rowId xmlns:a16="http://schemas.microsoft.com/office/drawing/2014/main" val="3821112202"/>
                  </a:ext>
                </a:extLst>
              </a:tr>
              <a:tr h="500860">
                <a:tc>
                  <a:txBody>
                    <a:bodyPr/>
                    <a:lstStyle/>
                    <a:p>
                      <a:pPr algn="ctr"/>
                      <a:r>
                        <a:rPr lang="en-US">
                          <a:effectLst/>
                        </a:rPr>
                        <a:t>Data Collection</a:t>
                      </a:r>
                    </a:p>
                  </a:txBody>
                  <a:tcPr marL="232833" marR="21167" marT="21167" marB="21167" anchor="ctr">
                    <a:lnL>
                      <a:noFill/>
                    </a:lnL>
                    <a:lnR>
                      <a:noFill/>
                    </a:lnR>
                    <a:lnT>
                      <a:noFill/>
                    </a:lnT>
                    <a:lnB>
                      <a:noFill/>
                    </a:lnB>
                  </a:tcPr>
                </a:tc>
                <a:tc>
                  <a:txBody>
                    <a:bodyPr/>
                    <a:lstStyle/>
                    <a:p>
                      <a:pPr algn="ctr"/>
                      <a:r>
                        <a:rPr lang="en-US">
                          <a:effectLst/>
                        </a:rPr>
                        <a:t>Open Date</a:t>
                      </a:r>
                    </a:p>
                  </a:txBody>
                  <a:tcPr marL="21167" marR="21167" marT="21167" marB="21167" anchor="ctr">
                    <a:lnL>
                      <a:noFill/>
                    </a:lnL>
                    <a:lnR>
                      <a:noFill/>
                    </a:lnR>
                    <a:lnT>
                      <a:noFill/>
                    </a:lnT>
                    <a:lnB>
                      <a:noFill/>
                    </a:lnB>
                  </a:tcPr>
                </a:tc>
                <a:tc>
                  <a:txBody>
                    <a:bodyPr/>
                    <a:lstStyle/>
                    <a:p>
                      <a:pPr algn="ctr"/>
                      <a:r>
                        <a:rPr lang="en-US">
                          <a:effectLst/>
                        </a:rPr>
                        <a:t>Close Date</a:t>
                      </a:r>
                    </a:p>
                  </a:txBody>
                  <a:tcPr marL="21167" marR="190500" marT="21167" marB="21167" anchor="ctr">
                    <a:lnL>
                      <a:noFill/>
                    </a:lnL>
                    <a:lnR>
                      <a:noFill/>
                    </a:lnR>
                    <a:lnT>
                      <a:noFill/>
                    </a:lnT>
                    <a:lnB>
                      <a:noFill/>
                    </a:lnB>
                  </a:tcPr>
                </a:tc>
                <a:extLst>
                  <a:ext uri="{0D108BD9-81ED-4DB2-BD59-A6C34878D82A}">
                    <a16:rowId xmlns:a16="http://schemas.microsoft.com/office/drawing/2014/main" val="553252221"/>
                  </a:ext>
                </a:extLst>
              </a:tr>
              <a:tr h="1422568">
                <a:tc>
                  <a:txBody>
                    <a:bodyPr/>
                    <a:lstStyle/>
                    <a:p>
                      <a:r>
                        <a:rPr lang="en-US">
                          <a:solidFill>
                            <a:srgbClr val="FFFFFF"/>
                          </a:solidFill>
                          <a:effectLst/>
                        </a:rPr>
                        <a:t>Fall Enrollment AY 2023-2024</a:t>
                      </a:r>
                    </a:p>
                  </a:txBody>
                  <a:tcPr marL="232833" marR="21167" marT="21167" marB="21167" anchor="ctr">
                    <a:lnL>
                      <a:noFill/>
                    </a:lnL>
                    <a:lnR>
                      <a:noFill/>
                    </a:lnR>
                    <a:lnT>
                      <a:noFill/>
                    </a:lnT>
                    <a:lnB>
                      <a:noFill/>
                    </a:lnB>
                  </a:tcPr>
                </a:tc>
                <a:tc>
                  <a:txBody>
                    <a:bodyPr/>
                    <a:lstStyle/>
                    <a:p>
                      <a:r>
                        <a:rPr lang="en-US">
                          <a:solidFill>
                            <a:srgbClr val="FFFFFF"/>
                          </a:solidFill>
                          <a:effectLst/>
                        </a:rPr>
                        <a:t>Monday, January 8, 2024</a:t>
                      </a:r>
                    </a:p>
                  </a:txBody>
                  <a:tcPr marL="21167" marR="21167" marT="21167" marB="21167" anchor="ctr">
                    <a:lnL>
                      <a:noFill/>
                    </a:lnL>
                    <a:lnR>
                      <a:noFill/>
                    </a:lnR>
                    <a:lnT>
                      <a:noFill/>
                    </a:lnT>
                    <a:lnB>
                      <a:noFill/>
                    </a:lnB>
                  </a:tcPr>
                </a:tc>
                <a:tc>
                  <a:txBody>
                    <a:bodyPr/>
                    <a:lstStyle/>
                    <a:p>
                      <a:r>
                        <a:rPr lang="en-US">
                          <a:solidFill>
                            <a:srgbClr val="FFFFFF"/>
                          </a:solidFill>
                          <a:effectLst/>
                        </a:rPr>
                        <a:t>Friday, March 15, 2024</a:t>
                      </a:r>
                    </a:p>
                  </a:txBody>
                  <a:tcPr marL="21167" marR="190500" marT="21167" marB="21167" anchor="ctr">
                    <a:lnL>
                      <a:noFill/>
                    </a:lnL>
                    <a:lnR>
                      <a:noFill/>
                    </a:lnR>
                    <a:lnT>
                      <a:noFill/>
                    </a:lnT>
                    <a:lnB>
                      <a:noFill/>
                    </a:lnB>
                  </a:tcPr>
                </a:tc>
                <a:extLst>
                  <a:ext uri="{0D108BD9-81ED-4DB2-BD59-A6C34878D82A}">
                    <a16:rowId xmlns:a16="http://schemas.microsoft.com/office/drawing/2014/main" val="4224540560"/>
                  </a:ext>
                </a:extLst>
              </a:tr>
              <a:tr h="500860">
                <a:tc>
                  <a:txBody>
                    <a:bodyPr/>
                    <a:lstStyle/>
                    <a:p>
                      <a:r>
                        <a:rPr lang="en-US">
                          <a:solidFill>
                            <a:srgbClr val="FFFFFF"/>
                          </a:solidFill>
                          <a:effectLst/>
                        </a:rPr>
                        <a:t>Spring Enrollment </a:t>
                      </a:r>
                      <a:r>
                        <a:rPr lang="en-US" sz="1800" b="0" i="0" u="none" strike="noStrike" noProof="0">
                          <a:solidFill>
                            <a:srgbClr val="FFFFFF"/>
                          </a:solidFill>
                          <a:effectLst/>
                          <a:latin typeface="Tw Cen MT"/>
                        </a:rPr>
                        <a:t>AY 2023-2024 </a:t>
                      </a:r>
                      <a:r>
                        <a:rPr lang="en-US">
                          <a:solidFill>
                            <a:srgbClr val="FFFFFF"/>
                          </a:solidFill>
                          <a:effectLst/>
                        </a:rPr>
                        <a:t>(include Winter Term if on Trimesters or Quarters)</a:t>
                      </a:r>
                      <a:endParaRPr lang="en-US" sz="1800" b="0" i="0" u="none" strike="noStrike" noProof="0">
                        <a:effectLst/>
                        <a:latin typeface="Tw Cen MT"/>
                      </a:endParaRPr>
                    </a:p>
                  </a:txBody>
                  <a:tcPr marL="232833" marR="21167" marT="21167" marB="21167" anchor="ctr">
                    <a:lnL>
                      <a:noFill/>
                    </a:lnL>
                    <a:lnR>
                      <a:noFill/>
                    </a:lnR>
                    <a:lnT>
                      <a:noFill/>
                    </a:lnT>
                    <a:lnB>
                      <a:noFill/>
                    </a:lnB>
                  </a:tcPr>
                </a:tc>
                <a:tc>
                  <a:txBody>
                    <a:bodyPr/>
                    <a:lstStyle/>
                    <a:p>
                      <a:r>
                        <a:rPr lang="en-US">
                          <a:solidFill>
                            <a:srgbClr val="FFFFFF"/>
                          </a:solidFill>
                          <a:effectLst/>
                        </a:rPr>
                        <a:t>Monday, May 13, 2024</a:t>
                      </a:r>
                    </a:p>
                  </a:txBody>
                  <a:tcPr marL="21167" marR="21167" marT="21167" marB="21167" anchor="ctr">
                    <a:lnL>
                      <a:noFill/>
                    </a:lnL>
                    <a:lnR>
                      <a:noFill/>
                    </a:lnR>
                    <a:lnT>
                      <a:noFill/>
                    </a:lnT>
                    <a:lnB>
                      <a:noFill/>
                    </a:lnB>
                  </a:tcPr>
                </a:tc>
                <a:tc>
                  <a:txBody>
                    <a:bodyPr/>
                    <a:lstStyle/>
                    <a:p>
                      <a:r>
                        <a:rPr lang="en-US">
                          <a:solidFill>
                            <a:srgbClr val="FFFFFF"/>
                          </a:solidFill>
                          <a:effectLst/>
                        </a:rPr>
                        <a:t>Friday, August 23, 2024</a:t>
                      </a:r>
                    </a:p>
                  </a:txBody>
                  <a:tcPr marL="21167" marR="190500" marT="21167" marB="21167" anchor="ctr">
                    <a:lnL>
                      <a:noFill/>
                    </a:lnL>
                    <a:lnR>
                      <a:noFill/>
                    </a:lnR>
                    <a:lnT>
                      <a:noFill/>
                    </a:lnT>
                    <a:lnB>
                      <a:noFill/>
                    </a:lnB>
                  </a:tcPr>
                </a:tc>
                <a:extLst>
                  <a:ext uri="{0D108BD9-81ED-4DB2-BD59-A6C34878D82A}">
                    <a16:rowId xmlns:a16="http://schemas.microsoft.com/office/drawing/2014/main" val="1367549287"/>
                  </a:ext>
                </a:extLst>
              </a:tr>
              <a:tr h="731288">
                <a:tc>
                  <a:txBody>
                    <a:bodyPr/>
                    <a:lstStyle/>
                    <a:p>
                      <a:r>
                        <a:rPr lang="en-US">
                          <a:solidFill>
                            <a:srgbClr val="FFFFFF"/>
                          </a:solidFill>
                          <a:effectLst/>
                        </a:rPr>
                        <a:t>Summer Enrollment </a:t>
                      </a:r>
                      <a:r>
                        <a:rPr lang="en-US" sz="1800" b="0" i="0" u="none" strike="noStrike" noProof="0">
                          <a:solidFill>
                            <a:srgbClr val="FFFFFF"/>
                          </a:solidFill>
                          <a:effectLst/>
                          <a:latin typeface="Tw Cen MT"/>
                        </a:rPr>
                        <a:t>AY 2023-2024</a:t>
                      </a:r>
                      <a:endParaRPr lang="en-US" sz="1800" b="0" i="0" u="none" strike="noStrike" noProof="0">
                        <a:effectLst/>
                        <a:latin typeface="Tw Cen MT"/>
                      </a:endParaRPr>
                    </a:p>
                  </a:txBody>
                  <a:tcPr marL="232833" marR="21167" marT="21167" marB="21167" anchor="ctr">
                    <a:lnL>
                      <a:noFill/>
                    </a:lnL>
                    <a:lnR>
                      <a:noFill/>
                    </a:lnR>
                    <a:lnT>
                      <a:noFill/>
                    </a:lnT>
                    <a:lnB>
                      <a:noFill/>
                    </a:lnB>
                  </a:tcPr>
                </a:tc>
                <a:tc>
                  <a:txBody>
                    <a:bodyPr/>
                    <a:lstStyle/>
                    <a:p>
                      <a:r>
                        <a:rPr lang="en-US">
                          <a:solidFill>
                            <a:srgbClr val="FFFFFF"/>
                          </a:solidFill>
                          <a:effectLst/>
                        </a:rPr>
                        <a:t>Monday, July 1, 2024</a:t>
                      </a:r>
                    </a:p>
                  </a:txBody>
                  <a:tcPr marL="21167" marR="21167" marT="21167" marB="21167" anchor="ctr">
                    <a:lnL>
                      <a:noFill/>
                    </a:lnL>
                    <a:lnR>
                      <a:noFill/>
                    </a:lnR>
                    <a:lnT>
                      <a:noFill/>
                    </a:lnT>
                    <a:lnB>
                      <a:noFill/>
                    </a:lnB>
                  </a:tcPr>
                </a:tc>
                <a:tc>
                  <a:txBody>
                    <a:bodyPr/>
                    <a:lstStyle/>
                    <a:p>
                      <a:r>
                        <a:rPr lang="en-US">
                          <a:solidFill>
                            <a:srgbClr val="FFFFFF"/>
                          </a:solidFill>
                          <a:effectLst/>
                        </a:rPr>
                        <a:t>Friday, October 4, 2023</a:t>
                      </a:r>
                    </a:p>
                  </a:txBody>
                  <a:tcPr marL="21167" marR="190500" marT="21167" marB="21167" anchor="ctr">
                    <a:lnL>
                      <a:noFill/>
                    </a:lnL>
                    <a:lnR>
                      <a:noFill/>
                    </a:lnR>
                    <a:lnT>
                      <a:noFill/>
                    </a:lnT>
                    <a:lnB>
                      <a:noFill/>
                    </a:lnB>
                  </a:tcPr>
                </a:tc>
                <a:extLst>
                  <a:ext uri="{0D108BD9-81ED-4DB2-BD59-A6C34878D82A}">
                    <a16:rowId xmlns:a16="http://schemas.microsoft.com/office/drawing/2014/main" val="2746795964"/>
                  </a:ext>
                </a:extLst>
              </a:tr>
              <a:tr h="1422568">
                <a:tc>
                  <a:txBody>
                    <a:bodyPr/>
                    <a:lstStyle/>
                    <a:p>
                      <a:r>
                        <a:rPr lang="en-US" dirty="0">
                          <a:solidFill>
                            <a:srgbClr val="FFFFFF"/>
                          </a:solidFill>
                          <a:effectLst/>
                        </a:rPr>
                        <a:t>Graduation FY (July 1 2023-June 30, 2024)</a:t>
                      </a:r>
                    </a:p>
                  </a:txBody>
                  <a:tcPr marL="232833" marR="21167" marT="21167" marB="21167" anchor="ctr">
                    <a:lnL>
                      <a:noFill/>
                    </a:lnL>
                    <a:lnR>
                      <a:noFill/>
                    </a:lnR>
                    <a:lnT>
                      <a:noFill/>
                    </a:lnT>
                    <a:lnB>
                      <a:noFill/>
                    </a:lnB>
                  </a:tcPr>
                </a:tc>
                <a:tc>
                  <a:txBody>
                    <a:bodyPr/>
                    <a:lstStyle/>
                    <a:p>
                      <a:pPr lvl="0">
                        <a:buNone/>
                      </a:pPr>
                      <a:r>
                        <a:rPr lang="en-US">
                          <a:solidFill>
                            <a:srgbClr val="FFFFFF"/>
                          </a:solidFill>
                          <a:effectLst/>
                        </a:rPr>
                        <a:t>Monday, July 1, 2024</a:t>
                      </a:r>
                    </a:p>
                  </a:txBody>
                  <a:tcPr marL="21167" marR="21167" marT="21167" marB="21167" anchor="ctr">
                    <a:lnL>
                      <a:noFill/>
                    </a:lnL>
                    <a:lnR>
                      <a:noFill/>
                    </a:lnR>
                    <a:lnT>
                      <a:noFill/>
                    </a:lnT>
                    <a:lnB>
                      <a:noFill/>
                    </a:lnB>
                  </a:tcPr>
                </a:tc>
                <a:tc>
                  <a:txBody>
                    <a:bodyPr/>
                    <a:lstStyle/>
                    <a:p>
                      <a:pPr lvl="0">
                        <a:buNone/>
                      </a:pPr>
                      <a:r>
                        <a:rPr lang="en-US" dirty="0">
                          <a:solidFill>
                            <a:srgbClr val="FFFFFF"/>
                          </a:solidFill>
                          <a:effectLst/>
                        </a:rPr>
                        <a:t>Friday, October 4, 2024</a:t>
                      </a:r>
                    </a:p>
                  </a:txBody>
                  <a:tcPr marL="21167" marR="190500" marT="21167" marB="21167" anchor="ctr">
                    <a:lnL>
                      <a:noFill/>
                    </a:lnL>
                    <a:lnR>
                      <a:noFill/>
                    </a:lnR>
                    <a:lnT>
                      <a:noFill/>
                    </a:lnT>
                    <a:lnB>
                      <a:noFill/>
                    </a:lnB>
                  </a:tcPr>
                </a:tc>
                <a:extLst>
                  <a:ext uri="{0D108BD9-81ED-4DB2-BD59-A6C34878D82A}">
                    <a16:rowId xmlns:a16="http://schemas.microsoft.com/office/drawing/2014/main" val="98572417"/>
                  </a:ext>
                </a:extLst>
              </a:tr>
            </a:tbl>
          </a:graphicData>
        </a:graphic>
      </p:graphicFrame>
    </p:spTree>
    <p:extLst>
      <p:ext uri="{BB962C8B-B14F-4D97-AF65-F5344CB8AC3E}">
        <p14:creationId xmlns:p14="http://schemas.microsoft.com/office/powerpoint/2010/main" val="28936856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53" name="Rectangle 7">
            <a:extLst>
              <a:ext uri="{FF2B5EF4-FFF2-40B4-BE49-F238E27FC236}">
                <a16:creationId xmlns:a16="http://schemas.microsoft.com/office/drawing/2014/main" id="{6BFC9644-673A-459F-B3C5-9310A4E50E3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Tw Cen MT" panose="020B0602020104020603"/>
              <a:ea typeface="+mn-ea"/>
              <a:cs typeface="+mn-cs"/>
            </a:endParaRPr>
          </a:p>
        </p:txBody>
      </p:sp>
      <p:grpSp>
        <p:nvGrpSpPr>
          <p:cNvPr id="54" name="Group 9">
            <a:extLst>
              <a:ext uri="{FF2B5EF4-FFF2-40B4-BE49-F238E27FC236}">
                <a16:creationId xmlns:a16="http://schemas.microsoft.com/office/drawing/2014/main" id="{4ADB9295-9645-4BF2-ADFD-75800B7FAD06}"/>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4288" y="0"/>
            <a:ext cx="1220788" cy="6858001"/>
            <a:chOff x="-14288" y="0"/>
            <a:chExt cx="1220788" cy="6858001"/>
          </a:xfrm>
          <a:solidFill>
            <a:schemeClr val="bg2">
              <a:lumMod val="60000"/>
              <a:lumOff val="40000"/>
              <a:alpha val="60000"/>
            </a:schemeClr>
          </a:solidFill>
        </p:grpSpPr>
        <p:sp>
          <p:nvSpPr>
            <p:cNvPr id="11" name="Rectangle 5">
              <a:extLst>
                <a:ext uri="{FF2B5EF4-FFF2-40B4-BE49-F238E27FC236}">
                  <a16:creationId xmlns:a16="http://schemas.microsoft.com/office/drawing/2014/main" id="{95B061E9-E435-4E1B-B160-96584A116691}"/>
                </a:ext>
                <a:ext uri="{C183D7F6-B498-43B3-948B-1728B52AA6E4}">
                  <adec:decorative xmlns:adec="http://schemas.microsoft.com/office/drawing/2017/decorative" val="1"/>
                </a:ext>
              </a:extLst>
            </p:cNvPr>
            <p:cNvSpPr>
              <a:spLocks noChangeArrowheads="1"/>
            </p:cNvSpPr>
            <p:nvPr>
              <p:extLst>
                <p:ext uri="{386F3935-93C4-4BCD-93E2-E3B085C9AB24}">
                  <p16:designElem xmlns:p16="http://schemas.microsoft.com/office/powerpoint/2015/main" val="1"/>
                </p:ext>
              </p:extLst>
            </p:nvPr>
          </p:nvSpPr>
          <p:spPr bwMode="auto">
            <a:xfrm>
              <a:off x="114300" y="4763"/>
              <a:ext cx="23813" cy="2181225"/>
            </a:xfrm>
            <a:prstGeom prst="rect">
              <a:avLst/>
            </a:prstGeom>
            <a:grpFill/>
            <a:ln>
              <a:noFill/>
            </a:ln>
            <a:extLst>
              <a:ext uri="{91240B29-F687-4f45-9708-019B960494DF}">
                <a14:hiddenLine xmlns="" xmlns:a14="http://schemas.microsoft.com/office/drawing/2010/main" xmlns:p14="http://schemas.microsoft.com/office/powerpoint/2010/main" xmlns:a16="http://schemas.microsoft.com/office/drawing/2014/main" w="9525">
                  <a:solidFill>
                    <a:srgbClr val="000000"/>
                  </a:solidFill>
                  <a:miter lim="800000"/>
                  <a:headEnd/>
                  <a:tailEnd/>
                </a14:hiddenLine>
              </a:ext>
            </a:extLst>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Tw Cen MT" panose="020B0602020104020603"/>
                <a:ea typeface="+mn-ea"/>
                <a:cs typeface="+mn-cs"/>
              </a:endParaRPr>
            </a:p>
          </p:txBody>
        </p:sp>
        <p:sp>
          <p:nvSpPr>
            <p:cNvPr id="12" name="Freeform 6">
              <a:extLst>
                <a:ext uri="{FF2B5EF4-FFF2-40B4-BE49-F238E27FC236}">
                  <a16:creationId xmlns:a16="http://schemas.microsoft.com/office/drawing/2014/main" id="{3CD7972E-7D38-40EE-A80B-E2A848811EDD}"/>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33337"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xmlns:p14="http://schemas.microsoft.com/office/powerpoint/2010/main" xmlns:a16="http://schemas.microsoft.com/office/drawing/2014/main" w="9525">
                  <a:solidFill>
                    <a:srgbClr val="000000"/>
                  </a:solidFill>
                  <a:round/>
                  <a:headEnd/>
                  <a:tailEnd/>
                </a14:hiddenLine>
              </a:ext>
            </a:extLst>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Tw Cen MT" panose="020B0602020104020603"/>
                <a:ea typeface="+mn-ea"/>
                <a:cs typeface="+mn-cs"/>
              </a:endParaRPr>
            </a:p>
          </p:txBody>
        </p:sp>
        <p:sp>
          <p:nvSpPr>
            <p:cNvPr id="13" name="Freeform 7">
              <a:extLst>
                <a:ext uri="{FF2B5EF4-FFF2-40B4-BE49-F238E27FC236}">
                  <a16:creationId xmlns:a16="http://schemas.microsoft.com/office/drawing/2014/main" id="{524A3B55-746F-419F-8CFF-5F3A4BE14345}"/>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28575"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xmlns:p14="http://schemas.microsoft.com/office/powerpoint/2010/main" xmlns:a16="http://schemas.microsoft.com/office/drawing/2014/main" w="9525">
                  <a:solidFill>
                    <a:srgbClr val="000000"/>
                  </a:solidFill>
                  <a:round/>
                  <a:headEnd/>
                  <a:tailEnd/>
                </a14:hiddenLine>
              </a:ext>
            </a:extLst>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Tw Cen MT" panose="020B0602020104020603"/>
                <a:ea typeface="+mn-ea"/>
                <a:cs typeface="+mn-cs"/>
              </a:endParaRPr>
            </a:p>
          </p:txBody>
        </p:sp>
        <p:sp>
          <p:nvSpPr>
            <p:cNvPr id="14" name="Freeform 8">
              <a:extLst>
                <a:ext uri="{FF2B5EF4-FFF2-40B4-BE49-F238E27FC236}">
                  <a16:creationId xmlns:a16="http://schemas.microsoft.com/office/drawing/2014/main" id="{9C63219B-AD72-4494-935E-F5C70DB5497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00025" y="4763"/>
              <a:ext cx="369888" cy="1811338"/>
            </a:xfrm>
            <a:custGeom>
              <a:avLst/>
              <a:gdLst/>
              <a:ahLst/>
              <a:cxnLst/>
              <a:rect l="0" t="0" r="r" b="b"/>
              <a:pathLst>
                <a:path w="233" h="1141">
                  <a:moveTo>
                    <a:pt x="218" y="1141"/>
                  </a:moveTo>
                  <a:lnTo>
                    <a:pt x="0" y="626"/>
                  </a:lnTo>
                  <a:lnTo>
                    <a:pt x="0" y="0"/>
                  </a:lnTo>
                  <a:lnTo>
                    <a:pt x="15" y="0"/>
                  </a:lnTo>
                  <a:lnTo>
                    <a:pt x="15" y="623"/>
                  </a:lnTo>
                  <a:lnTo>
                    <a:pt x="233" y="1135"/>
                  </a:lnTo>
                  <a:lnTo>
                    <a:pt x="218" y="1141"/>
                  </a:lnTo>
                  <a:close/>
                </a:path>
              </a:pathLst>
            </a:custGeom>
            <a:grpFill/>
            <a:ln>
              <a:noFill/>
            </a:ln>
            <a:extLst>
              <a:ext uri="{91240B29-F687-4f45-9708-019B960494DF}">
                <a14:hiddenLine xmlns="" xmlns:a14="http://schemas.microsoft.com/office/drawing/2010/main" xmlns:p14="http://schemas.microsoft.com/office/powerpoint/2010/main" xmlns:a16="http://schemas.microsoft.com/office/drawing/2014/main" w="9525">
                  <a:solidFill>
                    <a:srgbClr val="000000"/>
                  </a:solidFill>
                  <a:round/>
                  <a:headEnd/>
                  <a:tailEnd/>
                </a14:hiddenLine>
              </a:ext>
            </a:extLst>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Tw Cen MT" panose="020B0602020104020603"/>
                <a:ea typeface="+mn-ea"/>
                <a:cs typeface="+mn-cs"/>
              </a:endParaRPr>
            </a:p>
          </p:txBody>
        </p:sp>
        <p:sp>
          <p:nvSpPr>
            <p:cNvPr id="15" name="Freeform 9">
              <a:extLst>
                <a:ext uri="{FF2B5EF4-FFF2-40B4-BE49-F238E27FC236}">
                  <a16:creationId xmlns:a16="http://schemas.microsoft.com/office/drawing/2014/main" id="{15B41FD2-05E2-44E7-8760-09E65D1C6034}"/>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503237" y="1801813"/>
              <a:ext cx="190500" cy="188913"/>
            </a:xfrm>
            <a:custGeom>
              <a:avLst/>
              <a:gdLst/>
              <a:ahLst/>
              <a:cxnLst/>
              <a:rect l="0" t="0" r="r" b="b"/>
              <a:pathLst>
                <a:path w="40" h="40">
                  <a:moveTo>
                    <a:pt x="20" y="40"/>
                  </a:moveTo>
                  <a:cubicBezTo>
                    <a:pt x="9" y="40"/>
                    <a:pt x="0" y="31"/>
                    <a:pt x="0" y="20"/>
                  </a:cubicBezTo>
                  <a:cubicBezTo>
                    <a:pt x="0" y="9"/>
                    <a:pt x="9" y="0"/>
                    <a:pt x="20" y="0"/>
                  </a:cubicBezTo>
                  <a:cubicBezTo>
                    <a:pt x="33" y="0"/>
                    <a:pt x="40" y="6"/>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9"/>
                    <a:pt x="31" y="4"/>
                    <a:pt x="20" y="4"/>
                  </a:cubicBezTo>
                  <a:close/>
                </a:path>
              </a:pathLst>
            </a:custGeom>
            <a:grpFill/>
            <a:ln>
              <a:noFill/>
            </a:ln>
            <a:extLst>
              <a:ext uri="{91240B29-F687-4f45-9708-019B960494DF}">
                <a14:hiddenLine xmlns="" xmlns:a14="http://schemas.microsoft.com/office/drawing/2010/main" xmlns:p14="http://schemas.microsoft.com/office/powerpoint/2010/main" xmlns:a16="http://schemas.microsoft.com/office/drawing/2014/main" w="9525">
                  <a:solidFill>
                    <a:srgbClr val="000000"/>
                  </a:solidFill>
                  <a:round/>
                  <a:headEnd/>
                  <a:tailEnd/>
                </a14:hiddenLine>
              </a:ext>
            </a:extLst>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Tw Cen MT" panose="020B0602020104020603"/>
                <a:ea typeface="+mn-ea"/>
                <a:cs typeface="+mn-cs"/>
              </a:endParaRPr>
            </a:p>
          </p:txBody>
        </p:sp>
        <p:sp>
          <p:nvSpPr>
            <p:cNvPr id="16" name="Freeform 10">
              <a:extLst>
                <a:ext uri="{FF2B5EF4-FFF2-40B4-BE49-F238E27FC236}">
                  <a16:creationId xmlns:a16="http://schemas.microsoft.com/office/drawing/2014/main" id="{FE6D63D0-3347-4EE2-8F65-F1C32168FA2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85750" y="4763"/>
              <a:ext cx="369888" cy="1430338"/>
            </a:xfrm>
            <a:custGeom>
              <a:avLst/>
              <a:gdLst/>
              <a:ahLst/>
              <a:cxnLst/>
              <a:rect l="0" t="0" r="r" b="b"/>
              <a:pathLst>
                <a:path w="233" h="901">
                  <a:moveTo>
                    <a:pt x="221" y="901"/>
                  </a:moveTo>
                  <a:lnTo>
                    <a:pt x="0" y="383"/>
                  </a:lnTo>
                  <a:lnTo>
                    <a:pt x="0" y="0"/>
                  </a:lnTo>
                  <a:lnTo>
                    <a:pt x="18" y="0"/>
                  </a:lnTo>
                  <a:lnTo>
                    <a:pt x="18" y="380"/>
                  </a:lnTo>
                  <a:lnTo>
                    <a:pt x="233" y="895"/>
                  </a:lnTo>
                  <a:lnTo>
                    <a:pt x="221" y="901"/>
                  </a:lnTo>
                  <a:close/>
                </a:path>
              </a:pathLst>
            </a:custGeom>
            <a:grpFill/>
            <a:ln>
              <a:noFill/>
            </a:ln>
            <a:extLst>
              <a:ext uri="{91240B29-F687-4f45-9708-019B960494DF}">
                <a14:hiddenLine xmlns="" xmlns:a14="http://schemas.microsoft.com/office/drawing/2010/main" xmlns:p14="http://schemas.microsoft.com/office/powerpoint/2010/main" xmlns:a16="http://schemas.microsoft.com/office/drawing/2014/main" w="9525">
                  <a:solidFill>
                    <a:srgbClr val="000000"/>
                  </a:solidFill>
                  <a:round/>
                  <a:headEnd/>
                  <a:tailEnd/>
                </a14:hiddenLine>
              </a:ext>
            </a:extLst>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Tw Cen MT" panose="020B0602020104020603"/>
                <a:ea typeface="+mn-ea"/>
                <a:cs typeface="+mn-cs"/>
              </a:endParaRPr>
            </a:p>
          </p:txBody>
        </p:sp>
        <p:sp>
          <p:nvSpPr>
            <p:cNvPr id="17" name="Freeform 11">
              <a:extLst>
                <a:ext uri="{FF2B5EF4-FFF2-40B4-BE49-F238E27FC236}">
                  <a16:creationId xmlns:a16="http://schemas.microsoft.com/office/drawing/2014/main" id="{538A46A3-DB16-45D5-B636-03EFE39FE96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46100"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 xmlns:a14="http://schemas.microsoft.com/office/drawing/2010/main" xmlns:p14="http://schemas.microsoft.com/office/powerpoint/2010/main" xmlns:a16="http://schemas.microsoft.com/office/drawing/2014/main" w="9525">
                  <a:solidFill>
                    <a:srgbClr val="000000"/>
                  </a:solidFill>
                  <a:round/>
                  <a:headEnd/>
                  <a:tailEnd/>
                </a14:hiddenLine>
              </a:ext>
            </a:extLst>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Tw Cen MT" panose="020B0602020104020603"/>
                <a:ea typeface="+mn-ea"/>
                <a:cs typeface="+mn-cs"/>
              </a:endParaRPr>
            </a:p>
          </p:txBody>
        </p:sp>
        <p:sp>
          <p:nvSpPr>
            <p:cNvPr id="18" name="Freeform 12">
              <a:extLst>
                <a:ext uri="{FF2B5EF4-FFF2-40B4-BE49-F238E27FC236}">
                  <a16:creationId xmlns:a16="http://schemas.microsoft.com/office/drawing/2014/main" id="{0B8A2B0E-823F-4BE8-9359-45143BB1248E}"/>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588962" y="1420813"/>
              <a:ext cx="190500" cy="190500"/>
            </a:xfrm>
            <a:custGeom>
              <a:avLst/>
              <a:gdLst/>
              <a:ahLst/>
              <a:cxnLst/>
              <a:rect l="0" t="0" r="r" b="b"/>
              <a:pathLst>
                <a:path w="40" h="40">
                  <a:moveTo>
                    <a:pt x="20" y="40"/>
                  </a:moveTo>
                  <a:cubicBezTo>
                    <a:pt x="9" y="40"/>
                    <a:pt x="0" y="31"/>
                    <a:pt x="0" y="20"/>
                  </a:cubicBezTo>
                  <a:cubicBezTo>
                    <a:pt x="0" y="9"/>
                    <a:pt x="9" y="0"/>
                    <a:pt x="20" y="0"/>
                  </a:cubicBezTo>
                  <a:cubicBezTo>
                    <a:pt x="33" y="0"/>
                    <a:pt x="40" y="7"/>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9"/>
                    <a:pt x="31" y="4"/>
                    <a:pt x="20" y="4"/>
                  </a:cubicBezTo>
                  <a:close/>
                </a:path>
              </a:pathLst>
            </a:custGeom>
            <a:grpFill/>
            <a:ln>
              <a:noFill/>
            </a:ln>
            <a:extLst>
              <a:ext uri="{91240B29-F687-4f45-9708-019B960494DF}">
                <a14:hiddenLine xmlns="" xmlns:a14="http://schemas.microsoft.com/office/drawing/2010/main" xmlns:p14="http://schemas.microsoft.com/office/powerpoint/2010/main" xmlns:a16="http://schemas.microsoft.com/office/drawing/2014/main" w="9525">
                  <a:solidFill>
                    <a:srgbClr val="000000"/>
                  </a:solidFill>
                  <a:round/>
                  <a:headEnd/>
                  <a:tailEnd/>
                </a14:hiddenLine>
              </a:ext>
            </a:extLst>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Tw Cen MT" panose="020B0602020104020603"/>
                <a:ea typeface="+mn-ea"/>
                <a:cs typeface="+mn-cs"/>
              </a:endParaRPr>
            </a:p>
          </p:txBody>
        </p:sp>
        <p:sp>
          <p:nvSpPr>
            <p:cNvPr id="19" name="Freeform 13">
              <a:extLst>
                <a:ext uri="{FF2B5EF4-FFF2-40B4-BE49-F238E27FC236}">
                  <a16:creationId xmlns:a16="http://schemas.microsoft.com/office/drawing/2014/main" id="{44516B3C-A8BE-46FC-B643-3DFEB7F28386}"/>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588962"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xmlns:p14="http://schemas.microsoft.com/office/powerpoint/2010/main" xmlns:a16="http://schemas.microsoft.com/office/drawing/2014/main" w="9525">
                  <a:solidFill>
                    <a:srgbClr val="000000"/>
                  </a:solidFill>
                  <a:round/>
                  <a:headEnd/>
                  <a:tailEnd/>
                </a14:hiddenLine>
              </a:ext>
            </a:extLst>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Tw Cen MT" panose="020B0602020104020603"/>
                <a:ea typeface="+mn-ea"/>
                <a:cs typeface="+mn-cs"/>
              </a:endParaRPr>
            </a:p>
          </p:txBody>
        </p:sp>
        <p:sp>
          <p:nvSpPr>
            <p:cNvPr id="20" name="Freeform 14">
              <a:extLst>
                <a:ext uri="{FF2B5EF4-FFF2-40B4-BE49-F238E27FC236}">
                  <a16:creationId xmlns:a16="http://schemas.microsoft.com/office/drawing/2014/main" id="{59FD699C-3920-4E57-BE27-165A3F036C2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41350" y="0"/>
              <a:ext cx="422275" cy="527050"/>
            </a:xfrm>
            <a:custGeom>
              <a:avLst/>
              <a:gdLst/>
              <a:ahLst/>
              <a:cxnLst/>
              <a:rect l="0" t="0" r="r" b="b"/>
              <a:pathLst>
                <a:path w="266" h="332">
                  <a:moveTo>
                    <a:pt x="257" y="332"/>
                  </a:moveTo>
                  <a:lnTo>
                    <a:pt x="48" y="123"/>
                  </a:lnTo>
                  <a:lnTo>
                    <a:pt x="0" y="6"/>
                  </a:lnTo>
                  <a:lnTo>
                    <a:pt x="15" y="0"/>
                  </a:lnTo>
                  <a:lnTo>
                    <a:pt x="63" y="114"/>
                  </a:lnTo>
                  <a:lnTo>
                    <a:pt x="266" y="320"/>
                  </a:lnTo>
                  <a:lnTo>
                    <a:pt x="257" y="332"/>
                  </a:lnTo>
                  <a:close/>
                </a:path>
              </a:pathLst>
            </a:custGeom>
            <a:grpFill/>
            <a:ln>
              <a:noFill/>
            </a:ln>
            <a:extLst>
              <a:ext uri="{91240B29-F687-4f45-9708-019B960494DF}">
                <a14:hiddenLine xmlns="" xmlns:a14="http://schemas.microsoft.com/office/drawing/2010/main" xmlns:p14="http://schemas.microsoft.com/office/powerpoint/2010/main" xmlns:a16="http://schemas.microsoft.com/office/drawing/2014/main" w="9525">
                  <a:solidFill>
                    <a:srgbClr val="000000"/>
                  </a:solidFill>
                  <a:round/>
                  <a:headEnd/>
                  <a:tailEnd/>
                </a14:hiddenLine>
              </a:ext>
            </a:extLst>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Tw Cen MT" panose="020B0602020104020603"/>
                <a:ea typeface="+mn-ea"/>
                <a:cs typeface="+mn-cs"/>
              </a:endParaRPr>
            </a:p>
          </p:txBody>
        </p:sp>
        <p:sp>
          <p:nvSpPr>
            <p:cNvPr id="21" name="Freeform 15">
              <a:extLst>
                <a:ext uri="{FF2B5EF4-FFF2-40B4-BE49-F238E27FC236}">
                  <a16:creationId xmlns:a16="http://schemas.microsoft.com/office/drawing/2014/main" id="{0FB0C02E-3F53-4889-8ADF-80DBC43F693C}"/>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1020762"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 xmlns:a14="http://schemas.microsoft.com/office/drawing/2010/main" xmlns:p14="http://schemas.microsoft.com/office/powerpoint/2010/main" xmlns:a16="http://schemas.microsoft.com/office/drawing/2014/main" w="9525">
                  <a:solidFill>
                    <a:srgbClr val="000000"/>
                  </a:solidFill>
                  <a:round/>
                  <a:headEnd/>
                  <a:tailEnd/>
                </a14:hiddenLine>
              </a:ext>
            </a:extLst>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Tw Cen MT" panose="020B0602020104020603"/>
                <a:ea typeface="+mn-ea"/>
                <a:cs typeface="+mn-cs"/>
              </a:endParaRPr>
            </a:p>
          </p:txBody>
        </p:sp>
        <p:sp>
          <p:nvSpPr>
            <p:cNvPr id="22" name="Line 16">
              <a:extLst>
                <a:ext uri="{FF2B5EF4-FFF2-40B4-BE49-F238E27FC236}">
                  <a16:creationId xmlns:a16="http://schemas.microsoft.com/office/drawing/2014/main" id="{F8A0C89C-946F-4BCD-8A27-BB73E37FE525}"/>
                </a:ext>
                <a:ext uri="{C183D7F6-B498-43B3-948B-1728B52AA6E4}">
                  <adec:decorative xmlns:adec="http://schemas.microsoft.com/office/drawing/2017/decorative" val="1"/>
                </a:ext>
              </a:extLst>
            </p:cNvPr>
            <p:cNvSpPr>
              <a:spLocks noChangeShapeType="1"/>
            </p:cNvSpPr>
            <p:nvPr>
              <p:extLst>
                <p:ext uri="{386F3935-93C4-4BCD-93E2-E3B085C9AB24}">
                  <p16:designElem xmlns:p16="http://schemas.microsoft.com/office/powerpoint/2015/main" val="1"/>
                </p:ext>
              </p:extLst>
            </p:nvPr>
          </p:nvSpPr>
          <p:spPr bwMode="auto">
            <a:xfrm>
              <a:off x="-4763" y="9525"/>
              <a:ext cx="0" cy="0"/>
            </a:xfrm>
            <a:prstGeom prst="line">
              <a:avLst/>
            </a:prstGeom>
            <a:grpFill/>
            <a:ln w="15" cap="flat">
              <a:solidFill>
                <a:srgbClr val="FFFFFF"/>
              </a:solidFill>
              <a:prstDash val="solid"/>
              <a:miter lim="800000"/>
              <a:headEnd/>
              <a:tailEnd/>
            </a:ln>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Tw Cen MT" panose="020B0602020104020603"/>
                <a:ea typeface="+mn-ea"/>
                <a:cs typeface="+mn-cs"/>
              </a:endParaRPr>
            </a:p>
          </p:txBody>
        </p:sp>
        <p:sp>
          <p:nvSpPr>
            <p:cNvPr id="23" name="Freeform 17">
              <a:extLst>
                <a:ext uri="{FF2B5EF4-FFF2-40B4-BE49-F238E27FC236}">
                  <a16:creationId xmlns:a16="http://schemas.microsoft.com/office/drawing/2014/main" id="{70C83EAF-4E92-4849-A240-B257871DC03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9525" y="1801813"/>
              <a:ext cx="123825" cy="127000"/>
            </a:xfrm>
            <a:custGeom>
              <a:avLst/>
              <a:gdLst/>
              <a:ahLst/>
              <a:cxnLst/>
              <a:rect l="0" t="0" r="r" b="b"/>
              <a:pathLst>
                <a:path w="78" h="80">
                  <a:moveTo>
                    <a:pt x="6" y="80"/>
                  </a:moveTo>
                  <a:lnTo>
                    <a:pt x="0" y="71"/>
                  </a:lnTo>
                  <a:lnTo>
                    <a:pt x="69" y="0"/>
                  </a:lnTo>
                  <a:lnTo>
                    <a:pt x="78" y="9"/>
                  </a:lnTo>
                  <a:lnTo>
                    <a:pt x="6" y="80"/>
                  </a:lnTo>
                  <a:close/>
                </a:path>
              </a:pathLst>
            </a:custGeom>
            <a:grpFill/>
            <a:ln>
              <a:noFill/>
            </a:ln>
            <a:extLst>
              <a:ext uri="{91240B29-F687-4f45-9708-019B960494DF}">
                <a14:hiddenLine xmlns="" xmlns:a14="http://schemas.microsoft.com/office/drawing/2010/main" xmlns:p14="http://schemas.microsoft.com/office/powerpoint/2010/main" xmlns:a16="http://schemas.microsoft.com/office/drawing/2014/main" w="9525">
                  <a:solidFill>
                    <a:srgbClr val="000000"/>
                  </a:solidFill>
                  <a:round/>
                  <a:headEnd/>
                  <a:tailEnd/>
                </a14:hiddenLine>
              </a:ext>
            </a:extLst>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Tw Cen MT" panose="020B0602020104020603"/>
                <a:ea typeface="+mn-ea"/>
                <a:cs typeface="+mn-cs"/>
              </a:endParaRPr>
            </a:p>
          </p:txBody>
        </p:sp>
        <p:sp>
          <p:nvSpPr>
            <p:cNvPr id="24" name="Freeform 18">
              <a:extLst>
                <a:ext uri="{FF2B5EF4-FFF2-40B4-BE49-F238E27FC236}">
                  <a16:creationId xmlns:a16="http://schemas.microsoft.com/office/drawing/2014/main" id="{320FD164-4D7A-469C-B3F4-B926BFACF53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9525" y="3549650"/>
              <a:ext cx="147638" cy="481013"/>
            </a:xfrm>
            <a:custGeom>
              <a:avLst/>
              <a:gdLst/>
              <a:ahLst/>
              <a:cxnLst/>
              <a:rect l="0" t="0" r="r" b="b"/>
              <a:pathLst>
                <a:path w="93" h="303">
                  <a:moveTo>
                    <a:pt x="93" y="303"/>
                  </a:moveTo>
                  <a:lnTo>
                    <a:pt x="78" y="303"/>
                  </a:lnTo>
                  <a:lnTo>
                    <a:pt x="78" y="78"/>
                  </a:lnTo>
                  <a:lnTo>
                    <a:pt x="0" y="12"/>
                  </a:lnTo>
                  <a:lnTo>
                    <a:pt x="12" y="0"/>
                  </a:lnTo>
                  <a:lnTo>
                    <a:pt x="93" y="69"/>
                  </a:lnTo>
                  <a:lnTo>
                    <a:pt x="93" y="303"/>
                  </a:lnTo>
                  <a:close/>
                </a:path>
              </a:pathLst>
            </a:custGeom>
            <a:grpFill/>
            <a:ln>
              <a:noFill/>
            </a:ln>
            <a:extLst>
              <a:ext uri="{91240B29-F687-4f45-9708-019B960494DF}">
                <a14:hiddenLine xmlns="" xmlns:a14="http://schemas.microsoft.com/office/drawing/2010/main" xmlns:p14="http://schemas.microsoft.com/office/powerpoint/2010/main" xmlns:a16="http://schemas.microsoft.com/office/drawing/2014/main" w="9525">
                  <a:solidFill>
                    <a:srgbClr val="000000"/>
                  </a:solidFill>
                  <a:round/>
                  <a:headEnd/>
                  <a:tailEnd/>
                </a14:hiddenLine>
              </a:ext>
            </a:extLst>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Tw Cen MT" panose="020B0602020104020603"/>
                <a:ea typeface="+mn-ea"/>
                <a:cs typeface="+mn-cs"/>
              </a:endParaRPr>
            </a:p>
          </p:txBody>
        </p:sp>
        <p:sp>
          <p:nvSpPr>
            <p:cNvPr id="25" name="Freeform 19">
              <a:extLst>
                <a:ext uri="{FF2B5EF4-FFF2-40B4-BE49-F238E27FC236}">
                  <a16:creationId xmlns:a16="http://schemas.microsoft.com/office/drawing/2014/main" id="{F6E14D9A-4E63-48FF-95C5-9E8DDFF86C4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28587"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 xmlns:a14="http://schemas.microsoft.com/office/drawing/2010/main" xmlns:p14="http://schemas.microsoft.com/office/powerpoint/2010/main" xmlns:a16="http://schemas.microsoft.com/office/drawing/2014/main" w="9525">
                  <a:solidFill>
                    <a:srgbClr val="000000"/>
                  </a:solidFill>
                  <a:round/>
                  <a:headEnd/>
                  <a:tailEnd/>
                </a14:hiddenLine>
              </a:ext>
            </a:extLst>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Tw Cen MT" panose="020B0602020104020603"/>
                <a:ea typeface="+mn-ea"/>
                <a:cs typeface="+mn-cs"/>
              </a:endParaRPr>
            </a:p>
          </p:txBody>
        </p:sp>
        <p:sp>
          <p:nvSpPr>
            <p:cNvPr id="26" name="Freeform 20">
              <a:extLst>
                <a:ext uri="{FF2B5EF4-FFF2-40B4-BE49-F238E27FC236}">
                  <a16:creationId xmlns:a16="http://schemas.microsoft.com/office/drawing/2014/main" id="{F3DCD24F-3CA8-4404-B22C-E4C928995F3B}"/>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204787" y="1849438"/>
              <a:ext cx="114300" cy="107950"/>
            </a:xfrm>
            <a:custGeom>
              <a:avLst/>
              <a:gdLst/>
              <a:ahLst/>
              <a:cxnLst/>
              <a:rect l="0" t="0" r="r" b="b"/>
              <a:pathLst>
                <a:path w="24" h="23">
                  <a:moveTo>
                    <a:pt x="12" y="23"/>
                  </a:moveTo>
                  <a:cubicBezTo>
                    <a:pt x="6" y="23"/>
                    <a:pt x="0" y="18"/>
                    <a:pt x="0" y="12"/>
                  </a:cubicBezTo>
                  <a:cubicBezTo>
                    <a:pt x="0" y="5"/>
                    <a:pt x="6" y="0"/>
                    <a:pt x="12" y="0"/>
                  </a:cubicBezTo>
                  <a:cubicBezTo>
                    <a:pt x="18" y="0"/>
                    <a:pt x="24" y="5"/>
                    <a:pt x="24" y="12"/>
                  </a:cubicBezTo>
                  <a:cubicBezTo>
                    <a:pt x="24" y="18"/>
                    <a:pt x="18" y="23"/>
                    <a:pt x="12" y="23"/>
                  </a:cubicBezTo>
                  <a:close/>
                  <a:moveTo>
                    <a:pt x="12" y="4"/>
                  </a:moveTo>
                  <a:cubicBezTo>
                    <a:pt x="8" y="4"/>
                    <a:pt x="4" y="8"/>
                    <a:pt x="4" y="12"/>
                  </a:cubicBezTo>
                  <a:cubicBezTo>
                    <a:pt x="4" y="16"/>
                    <a:pt x="8" y="19"/>
                    <a:pt x="12" y="19"/>
                  </a:cubicBezTo>
                  <a:cubicBezTo>
                    <a:pt x="16" y="19"/>
                    <a:pt x="20" y="16"/>
                    <a:pt x="20" y="12"/>
                  </a:cubicBezTo>
                  <a:cubicBezTo>
                    <a:pt x="20" y="8"/>
                    <a:pt x="16" y="4"/>
                    <a:pt x="12" y="4"/>
                  </a:cubicBezTo>
                  <a:close/>
                </a:path>
              </a:pathLst>
            </a:custGeom>
            <a:grpFill/>
            <a:ln>
              <a:noFill/>
            </a:ln>
            <a:extLst>
              <a:ext uri="{91240B29-F687-4f45-9708-019B960494DF}">
                <a14:hiddenLine xmlns="" xmlns:a14="http://schemas.microsoft.com/office/drawing/2010/main" xmlns:p14="http://schemas.microsoft.com/office/powerpoint/2010/main" xmlns:a16="http://schemas.microsoft.com/office/drawing/2014/main" w="9525">
                  <a:solidFill>
                    <a:srgbClr val="000000"/>
                  </a:solidFill>
                  <a:round/>
                  <a:headEnd/>
                  <a:tailEnd/>
                </a14:hiddenLine>
              </a:ext>
            </a:extLst>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Tw Cen MT" panose="020B0602020104020603"/>
                <a:ea typeface="+mn-ea"/>
                <a:cs typeface="+mn-cs"/>
              </a:endParaRPr>
            </a:p>
          </p:txBody>
        </p:sp>
        <p:sp>
          <p:nvSpPr>
            <p:cNvPr id="27" name="Rectangle 21">
              <a:extLst>
                <a:ext uri="{FF2B5EF4-FFF2-40B4-BE49-F238E27FC236}">
                  <a16:creationId xmlns:a16="http://schemas.microsoft.com/office/drawing/2014/main" id="{8AD2E827-32A3-4BE4-9CC6-8315629177AE}"/>
                </a:ext>
                <a:ext uri="{C183D7F6-B498-43B3-948B-1728B52AA6E4}">
                  <adec:decorative xmlns:adec="http://schemas.microsoft.com/office/drawing/2017/decorative" val="1"/>
                </a:ext>
              </a:extLst>
            </p:cNvPr>
            <p:cNvSpPr>
              <a:spLocks noChangeArrowheads="1"/>
            </p:cNvSpPr>
            <p:nvPr>
              <p:extLst>
                <p:ext uri="{386F3935-93C4-4BCD-93E2-E3B085C9AB24}">
                  <p16:designElem xmlns:p16="http://schemas.microsoft.com/office/powerpoint/2015/main" val="1"/>
                </p:ext>
              </p:extLst>
            </p:nvPr>
          </p:nvSpPr>
          <p:spPr bwMode="auto">
            <a:xfrm>
              <a:off x="133350" y="4662488"/>
              <a:ext cx="23813" cy="2181225"/>
            </a:xfrm>
            <a:prstGeom prst="rect">
              <a:avLst/>
            </a:prstGeom>
            <a:grpFill/>
            <a:ln>
              <a:noFill/>
            </a:ln>
            <a:extLst>
              <a:ext uri="{91240B29-F687-4f45-9708-019B960494DF}">
                <a14:hiddenLine xmlns="" xmlns:a14="http://schemas.microsoft.com/office/drawing/2010/main" xmlns:p14="http://schemas.microsoft.com/office/powerpoint/2010/main" xmlns:a16="http://schemas.microsoft.com/office/drawing/2014/main" w="9525">
                  <a:solidFill>
                    <a:srgbClr val="000000"/>
                  </a:solidFill>
                  <a:miter lim="800000"/>
                  <a:headEnd/>
                  <a:tailEnd/>
                </a14:hiddenLine>
              </a:ext>
            </a:extLst>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Tw Cen MT" panose="020B0602020104020603"/>
                <a:ea typeface="+mn-ea"/>
                <a:cs typeface="+mn-cs"/>
              </a:endParaRPr>
            </a:p>
          </p:txBody>
        </p:sp>
        <p:sp>
          <p:nvSpPr>
            <p:cNvPr id="28" name="Freeform 22">
              <a:extLst>
                <a:ext uri="{FF2B5EF4-FFF2-40B4-BE49-F238E27FC236}">
                  <a16:creationId xmlns:a16="http://schemas.microsoft.com/office/drawing/2014/main" id="{47FB2CCC-1230-494F-B2D1-F05E5B8EDF5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23837" y="5041900"/>
              <a:ext cx="369888" cy="1801813"/>
            </a:xfrm>
            <a:custGeom>
              <a:avLst/>
              <a:gdLst/>
              <a:ahLst/>
              <a:cxnLst/>
              <a:rect l="0" t="0" r="r" b="b"/>
              <a:pathLst>
                <a:path w="233" h="1135">
                  <a:moveTo>
                    <a:pt x="15" y="1135"/>
                  </a:moveTo>
                  <a:lnTo>
                    <a:pt x="0" y="1135"/>
                  </a:lnTo>
                  <a:lnTo>
                    <a:pt x="0" y="515"/>
                  </a:lnTo>
                  <a:lnTo>
                    <a:pt x="0" y="512"/>
                  </a:lnTo>
                  <a:lnTo>
                    <a:pt x="218" y="0"/>
                  </a:lnTo>
                  <a:lnTo>
                    <a:pt x="233" y="6"/>
                  </a:lnTo>
                  <a:lnTo>
                    <a:pt x="15" y="518"/>
                  </a:lnTo>
                  <a:lnTo>
                    <a:pt x="15" y="1135"/>
                  </a:lnTo>
                  <a:close/>
                </a:path>
              </a:pathLst>
            </a:custGeom>
            <a:grpFill/>
            <a:ln>
              <a:noFill/>
            </a:ln>
            <a:extLst>
              <a:ext uri="{91240B29-F687-4f45-9708-019B960494DF}">
                <a14:hiddenLine xmlns="" xmlns:a14="http://schemas.microsoft.com/office/drawing/2010/main" xmlns:p14="http://schemas.microsoft.com/office/powerpoint/2010/main" xmlns:a16="http://schemas.microsoft.com/office/drawing/2014/main" w="9525">
                  <a:solidFill>
                    <a:srgbClr val="000000"/>
                  </a:solidFill>
                  <a:round/>
                  <a:headEnd/>
                  <a:tailEnd/>
                </a14:hiddenLine>
              </a:ext>
            </a:extLst>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Tw Cen MT" panose="020B0602020104020603"/>
                <a:ea typeface="+mn-ea"/>
                <a:cs typeface="+mn-cs"/>
              </a:endParaRPr>
            </a:p>
          </p:txBody>
        </p:sp>
        <p:sp>
          <p:nvSpPr>
            <p:cNvPr id="29" name="Freeform 23">
              <a:extLst>
                <a:ext uri="{FF2B5EF4-FFF2-40B4-BE49-F238E27FC236}">
                  <a16:creationId xmlns:a16="http://schemas.microsoft.com/office/drawing/2014/main" id="{A5F44514-9274-47E3-9243-CA9356C166B5}"/>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52387"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xmlns:p14="http://schemas.microsoft.com/office/powerpoint/2010/main" xmlns:a16="http://schemas.microsoft.com/office/drawing/2014/main" w="9525">
                  <a:solidFill>
                    <a:srgbClr val="000000"/>
                  </a:solidFill>
                  <a:round/>
                  <a:headEnd/>
                  <a:tailEnd/>
                </a14:hiddenLine>
              </a:ext>
            </a:extLst>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Tw Cen MT" panose="020B0602020104020603"/>
                <a:ea typeface="+mn-ea"/>
                <a:cs typeface="+mn-cs"/>
              </a:endParaRPr>
            </a:p>
          </p:txBody>
        </p:sp>
        <p:sp>
          <p:nvSpPr>
            <p:cNvPr id="30" name="Freeform 24">
              <a:extLst>
                <a:ext uri="{FF2B5EF4-FFF2-40B4-BE49-F238E27FC236}">
                  <a16:creationId xmlns:a16="http://schemas.microsoft.com/office/drawing/2014/main" id="{D06192CD-AD86-4DCA-8B53-4ACCA46583A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5627688"/>
              <a:ext cx="85725" cy="1216025"/>
            </a:xfrm>
            <a:custGeom>
              <a:avLst/>
              <a:gdLst/>
              <a:ahLst/>
              <a:cxnLst/>
              <a:rect l="0" t="0" r="r" b="b"/>
              <a:pathLst>
                <a:path w="54" h="766">
                  <a:moveTo>
                    <a:pt x="54" y="766"/>
                  </a:moveTo>
                  <a:lnTo>
                    <a:pt x="36" y="766"/>
                  </a:lnTo>
                  <a:lnTo>
                    <a:pt x="36" y="149"/>
                  </a:lnTo>
                  <a:lnTo>
                    <a:pt x="0" y="3"/>
                  </a:lnTo>
                  <a:lnTo>
                    <a:pt x="18" y="0"/>
                  </a:lnTo>
                  <a:lnTo>
                    <a:pt x="54" y="146"/>
                  </a:lnTo>
                  <a:lnTo>
                    <a:pt x="54" y="766"/>
                  </a:lnTo>
                  <a:close/>
                </a:path>
              </a:pathLst>
            </a:custGeom>
            <a:grpFill/>
            <a:ln>
              <a:noFill/>
            </a:ln>
            <a:extLst>
              <a:ext uri="{91240B29-F687-4f45-9708-019B960494DF}">
                <a14:hiddenLine xmlns="" xmlns:a14="http://schemas.microsoft.com/office/drawing/2010/main" xmlns:p14="http://schemas.microsoft.com/office/powerpoint/2010/main" xmlns:a16="http://schemas.microsoft.com/office/drawing/2014/main" w="9525">
                  <a:solidFill>
                    <a:srgbClr val="000000"/>
                  </a:solidFill>
                  <a:round/>
                  <a:headEnd/>
                  <a:tailEnd/>
                </a14:hiddenLine>
              </a:ext>
            </a:extLst>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Tw Cen MT" panose="020B0602020104020603"/>
                <a:ea typeface="+mn-ea"/>
                <a:cs typeface="+mn-cs"/>
              </a:endParaRPr>
            </a:p>
          </p:txBody>
        </p:sp>
        <p:sp>
          <p:nvSpPr>
            <p:cNvPr id="31" name="Freeform 25">
              <a:extLst>
                <a:ext uri="{FF2B5EF4-FFF2-40B4-BE49-F238E27FC236}">
                  <a16:creationId xmlns:a16="http://schemas.microsoft.com/office/drawing/2014/main" id="{99E9203A-21E4-46D8-981A-4B28CA320A69}"/>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527050"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xmlns:p14="http://schemas.microsoft.com/office/powerpoint/2010/main" xmlns:a16="http://schemas.microsoft.com/office/drawing/2014/main" w="9525">
                  <a:solidFill>
                    <a:srgbClr val="000000"/>
                  </a:solidFill>
                  <a:round/>
                  <a:headEnd/>
                  <a:tailEnd/>
                </a14:hiddenLine>
              </a:ext>
            </a:extLst>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Tw Cen MT" panose="020B0602020104020603"/>
                <a:ea typeface="+mn-ea"/>
                <a:cs typeface="+mn-cs"/>
              </a:endParaRPr>
            </a:p>
          </p:txBody>
        </p:sp>
        <p:sp>
          <p:nvSpPr>
            <p:cNvPr id="32" name="Freeform 26">
              <a:extLst>
                <a:ext uri="{FF2B5EF4-FFF2-40B4-BE49-F238E27FC236}">
                  <a16:creationId xmlns:a16="http://schemas.microsoft.com/office/drawing/2014/main" id="{32FCE9B6-FB52-4045-8DCC-E5959B9A403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09562" y="5422900"/>
              <a:ext cx="374650" cy="1425575"/>
            </a:xfrm>
            <a:custGeom>
              <a:avLst/>
              <a:gdLst/>
              <a:ahLst/>
              <a:cxnLst/>
              <a:rect l="0" t="0" r="r" b="b"/>
              <a:pathLst>
                <a:path w="236" h="898">
                  <a:moveTo>
                    <a:pt x="18" y="898"/>
                  </a:moveTo>
                  <a:lnTo>
                    <a:pt x="0" y="898"/>
                  </a:lnTo>
                  <a:lnTo>
                    <a:pt x="0" y="515"/>
                  </a:lnTo>
                  <a:lnTo>
                    <a:pt x="3" y="512"/>
                  </a:lnTo>
                  <a:lnTo>
                    <a:pt x="221" y="0"/>
                  </a:lnTo>
                  <a:lnTo>
                    <a:pt x="236" y="6"/>
                  </a:lnTo>
                  <a:lnTo>
                    <a:pt x="18" y="518"/>
                  </a:lnTo>
                  <a:lnTo>
                    <a:pt x="18" y="898"/>
                  </a:lnTo>
                  <a:close/>
                </a:path>
              </a:pathLst>
            </a:custGeom>
            <a:grpFill/>
            <a:ln>
              <a:noFill/>
            </a:ln>
            <a:extLst>
              <a:ext uri="{91240B29-F687-4f45-9708-019B960494DF}">
                <a14:hiddenLine xmlns="" xmlns:a14="http://schemas.microsoft.com/office/drawing/2010/main" xmlns:p14="http://schemas.microsoft.com/office/powerpoint/2010/main" xmlns:a16="http://schemas.microsoft.com/office/drawing/2014/main" w="9525">
                  <a:solidFill>
                    <a:srgbClr val="000000"/>
                  </a:solidFill>
                  <a:round/>
                  <a:headEnd/>
                  <a:tailEnd/>
                </a14:hiddenLine>
              </a:ext>
            </a:extLst>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Tw Cen MT" panose="020B0602020104020603"/>
                <a:ea typeface="+mn-ea"/>
                <a:cs typeface="+mn-cs"/>
              </a:endParaRPr>
            </a:p>
          </p:txBody>
        </p:sp>
        <p:sp>
          <p:nvSpPr>
            <p:cNvPr id="33" name="Freeform 27">
              <a:extLst>
                <a:ext uri="{FF2B5EF4-FFF2-40B4-BE49-F238E27FC236}">
                  <a16:creationId xmlns:a16="http://schemas.microsoft.com/office/drawing/2014/main" id="{E4A7025C-CDE8-429A-BBB9-E7380C96238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69912"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 xmlns:a14="http://schemas.microsoft.com/office/drawing/2010/main" xmlns:p14="http://schemas.microsoft.com/office/powerpoint/2010/main" xmlns:a16="http://schemas.microsoft.com/office/drawing/2014/main" w="9525">
                  <a:solidFill>
                    <a:srgbClr val="000000"/>
                  </a:solidFill>
                  <a:round/>
                  <a:headEnd/>
                  <a:tailEnd/>
                </a14:hiddenLine>
              </a:ext>
            </a:extLst>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Tw Cen MT" panose="020B0602020104020603"/>
                <a:ea typeface="+mn-ea"/>
                <a:cs typeface="+mn-cs"/>
              </a:endParaRPr>
            </a:p>
          </p:txBody>
        </p:sp>
        <p:sp>
          <p:nvSpPr>
            <p:cNvPr id="34" name="Freeform 28">
              <a:extLst>
                <a:ext uri="{FF2B5EF4-FFF2-40B4-BE49-F238E27FC236}">
                  <a16:creationId xmlns:a16="http://schemas.microsoft.com/office/drawing/2014/main" id="{A4EA0256-5DF5-437A-98A7-B79F3E6BB89A}"/>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612775"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xmlns:p14="http://schemas.microsoft.com/office/powerpoint/2010/main" xmlns:a16="http://schemas.microsoft.com/office/drawing/2014/main" w="9525">
                  <a:solidFill>
                    <a:srgbClr val="000000"/>
                  </a:solidFill>
                  <a:round/>
                  <a:headEnd/>
                  <a:tailEnd/>
                </a14:hiddenLine>
              </a:ext>
            </a:extLst>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Tw Cen MT" panose="020B0602020104020603"/>
                <a:ea typeface="+mn-ea"/>
                <a:cs typeface="+mn-cs"/>
              </a:endParaRPr>
            </a:p>
          </p:txBody>
        </p:sp>
        <p:sp>
          <p:nvSpPr>
            <p:cNvPr id="35" name="Freeform 29">
              <a:extLst>
                <a:ext uri="{FF2B5EF4-FFF2-40B4-BE49-F238E27FC236}">
                  <a16:creationId xmlns:a16="http://schemas.microsoft.com/office/drawing/2014/main" id="{90C9433D-9E1C-493B-BEBD-C3081FFA328F}"/>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612775"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xmlns:p14="http://schemas.microsoft.com/office/powerpoint/2010/main" xmlns:a16="http://schemas.microsoft.com/office/drawing/2014/main" w="9525">
                  <a:solidFill>
                    <a:srgbClr val="000000"/>
                  </a:solidFill>
                  <a:round/>
                  <a:headEnd/>
                  <a:tailEnd/>
                </a14:hiddenLine>
              </a:ext>
            </a:extLst>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Tw Cen MT" panose="020B0602020104020603"/>
                <a:ea typeface="+mn-ea"/>
                <a:cs typeface="+mn-cs"/>
              </a:endParaRPr>
            </a:p>
          </p:txBody>
        </p:sp>
        <p:sp>
          <p:nvSpPr>
            <p:cNvPr id="36" name="Freeform 30">
              <a:extLst>
                <a:ext uri="{FF2B5EF4-FFF2-40B4-BE49-F238E27FC236}">
                  <a16:creationId xmlns:a16="http://schemas.microsoft.com/office/drawing/2014/main" id="{352B39BB-F298-4285-A709-1FBA0CB722C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69925" y="6330950"/>
              <a:ext cx="417513" cy="517525"/>
            </a:xfrm>
            <a:custGeom>
              <a:avLst/>
              <a:gdLst/>
              <a:ahLst/>
              <a:cxnLst/>
              <a:rect l="0" t="0" r="r" b="b"/>
              <a:pathLst>
                <a:path w="263" h="326">
                  <a:moveTo>
                    <a:pt x="15" y="326"/>
                  </a:moveTo>
                  <a:lnTo>
                    <a:pt x="0" y="320"/>
                  </a:lnTo>
                  <a:lnTo>
                    <a:pt x="45" y="206"/>
                  </a:lnTo>
                  <a:lnTo>
                    <a:pt x="48" y="206"/>
                  </a:lnTo>
                  <a:lnTo>
                    <a:pt x="254" y="0"/>
                  </a:lnTo>
                  <a:lnTo>
                    <a:pt x="263" y="12"/>
                  </a:lnTo>
                  <a:lnTo>
                    <a:pt x="60" y="215"/>
                  </a:lnTo>
                  <a:lnTo>
                    <a:pt x="15" y="326"/>
                  </a:lnTo>
                  <a:close/>
                </a:path>
              </a:pathLst>
            </a:custGeom>
            <a:grpFill/>
            <a:ln>
              <a:noFill/>
            </a:ln>
            <a:extLst>
              <a:ext uri="{91240B29-F687-4f45-9708-019B960494DF}">
                <a14:hiddenLine xmlns="" xmlns:a14="http://schemas.microsoft.com/office/drawing/2010/main" xmlns:p14="http://schemas.microsoft.com/office/powerpoint/2010/main" xmlns:a16="http://schemas.microsoft.com/office/drawing/2014/main" w="9525">
                  <a:solidFill>
                    <a:srgbClr val="000000"/>
                  </a:solidFill>
                  <a:round/>
                  <a:headEnd/>
                  <a:tailEnd/>
                </a14:hiddenLine>
              </a:ext>
            </a:extLst>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Tw Cen MT" panose="020B0602020104020603"/>
                <a:ea typeface="+mn-ea"/>
                <a:cs typeface="+mn-cs"/>
              </a:endParaRPr>
            </a:p>
          </p:txBody>
        </p:sp>
        <p:sp>
          <p:nvSpPr>
            <p:cNvPr id="37" name="Freeform 31">
              <a:extLst>
                <a:ext uri="{FF2B5EF4-FFF2-40B4-BE49-F238E27FC236}">
                  <a16:creationId xmlns:a16="http://schemas.microsoft.com/office/drawing/2014/main" id="{31CAF2A0-CBA0-4E86-AA87-8750EC1AFB2E}"/>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1049337"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 xmlns:a14="http://schemas.microsoft.com/office/drawing/2010/main" xmlns:p14="http://schemas.microsoft.com/office/powerpoint/2010/main" xmlns:a16="http://schemas.microsoft.com/office/drawing/2014/main" w="9525">
                  <a:solidFill>
                    <a:srgbClr val="000000"/>
                  </a:solidFill>
                  <a:round/>
                  <a:headEnd/>
                  <a:tailEnd/>
                </a14:hiddenLine>
              </a:ext>
            </a:extLst>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Tw Cen MT" panose="020B0602020104020603"/>
                <a:ea typeface="+mn-ea"/>
                <a:cs typeface="+mn-cs"/>
              </a:endParaRPr>
            </a:p>
          </p:txBody>
        </p:sp>
      </p:grpSp>
      <p:sp>
        <p:nvSpPr>
          <p:cNvPr id="2" name="Title 1"/>
          <p:cNvSpPr>
            <a:spLocks noGrp="1"/>
          </p:cNvSpPr>
          <p:nvPr>
            <p:ph type="title"/>
          </p:nvPr>
        </p:nvSpPr>
        <p:spPr>
          <a:xfrm>
            <a:off x="1019015" y="1093787"/>
            <a:ext cx="3059969" cy="4697413"/>
          </a:xfrm>
        </p:spPr>
        <p:txBody>
          <a:bodyPr>
            <a:normAutofit/>
          </a:bodyPr>
          <a:lstStyle/>
          <a:p>
            <a:r>
              <a:rPr lang="en-US" sz="2800"/>
              <a:t>Prison Location Information</a:t>
            </a:r>
          </a:p>
        </p:txBody>
      </p:sp>
      <p:sp useBgFill="1">
        <p:nvSpPr>
          <p:cNvPr id="55" name="Round Diagonal Corner Rectangle 7">
            <a:extLst>
              <a:ext uri="{FF2B5EF4-FFF2-40B4-BE49-F238E27FC236}">
                <a16:creationId xmlns:a16="http://schemas.microsoft.com/office/drawing/2014/main" id="{7D1C411D-0818-4640-8657-2AF78250C80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625084" y="0"/>
            <a:ext cx="7566916" cy="6848476"/>
          </a:xfrm>
          <a:prstGeom prst="round2DiagRect">
            <a:avLst>
              <a:gd name="adj1" fmla="val 0"/>
              <a:gd name="adj2" fmla="val 0"/>
            </a:avLst>
          </a:prstGeom>
          <a:ln w="19050" cap="sq">
            <a:noFill/>
            <a:miter lim="800000"/>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Tw Cen MT" panose="020B0602020104020603"/>
              <a:ea typeface="+mn-ea"/>
              <a:cs typeface="+mn-cs"/>
            </a:endParaRPr>
          </a:p>
        </p:txBody>
      </p:sp>
      <p:sp>
        <p:nvSpPr>
          <p:cNvPr id="3" name="Content Placeholder 2"/>
          <p:cNvSpPr>
            <a:spLocks noGrp="1"/>
          </p:cNvSpPr>
          <p:nvPr>
            <p:ph idx="1"/>
          </p:nvPr>
        </p:nvSpPr>
        <p:spPr>
          <a:xfrm>
            <a:off x="5215467" y="763481"/>
            <a:ext cx="5831944" cy="5457932"/>
          </a:xfrm>
        </p:spPr>
        <p:txBody>
          <a:bodyPr vert="horz" lIns="91440" tIns="45720" rIns="91440" bIns="45720" rtlCol="0" anchor="t">
            <a:normAutofit/>
          </a:bodyPr>
          <a:lstStyle/>
          <a:p>
            <a:pPr>
              <a:lnSpc>
                <a:spcPct val="110000"/>
              </a:lnSpc>
            </a:pPr>
            <a:r>
              <a:rPr lang="en-US"/>
              <a:t>A prison location table will be added to the collection.</a:t>
            </a:r>
          </a:p>
          <a:p>
            <a:pPr>
              <a:lnSpc>
                <a:spcPct val="110000"/>
              </a:lnSpc>
            </a:pPr>
            <a:r>
              <a:rPr lang="en-US"/>
              <a:t>A list of all available prisons will be put in the data dictionary with a unique ID for each location</a:t>
            </a:r>
          </a:p>
          <a:p>
            <a:pPr>
              <a:lnSpc>
                <a:spcPct val="110000"/>
              </a:lnSpc>
            </a:pPr>
            <a:r>
              <a:rPr lang="en-US"/>
              <a:t>For each record marked as having a student in prison, you will have to submit, in the enrollment file, a location ID for each enrollment.</a:t>
            </a:r>
          </a:p>
          <a:p>
            <a:pPr marL="342900" indent="-342900">
              <a:lnSpc>
                <a:spcPct val="110000"/>
              </a:lnSpc>
              <a:buFont typeface="+mj-lt"/>
              <a:buAutoNum type="arabicPeriod"/>
            </a:pPr>
            <a:endParaRPr lang="en-US"/>
          </a:p>
          <a:p>
            <a:pPr marL="342900" indent="-342900">
              <a:lnSpc>
                <a:spcPct val="110000"/>
              </a:lnSpc>
              <a:buFont typeface="+mj-lt"/>
              <a:buAutoNum type="arabicPeriod"/>
            </a:pPr>
            <a:endParaRPr lang="en-US"/>
          </a:p>
          <a:p>
            <a:pPr>
              <a:lnSpc>
                <a:spcPct val="110000"/>
              </a:lnSpc>
            </a:pPr>
            <a:endParaRPr lang="en-US" sz="1700"/>
          </a:p>
        </p:txBody>
      </p:sp>
    </p:spTree>
    <p:extLst>
      <p:ext uri="{BB962C8B-B14F-4D97-AF65-F5344CB8AC3E}">
        <p14:creationId xmlns:p14="http://schemas.microsoft.com/office/powerpoint/2010/main" val="26117924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53" name="Rectangle 7">
            <a:extLst>
              <a:ext uri="{FF2B5EF4-FFF2-40B4-BE49-F238E27FC236}">
                <a16:creationId xmlns:a16="http://schemas.microsoft.com/office/drawing/2014/main" id="{6BFC9644-673A-459F-B3C5-9310A4E50E3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Tw Cen MT" panose="020B0602020104020603"/>
              <a:ea typeface="+mn-ea"/>
              <a:cs typeface="+mn-cs"/>
            </a:endParaRPr>
          </a:p>
        </p:txBody>
      </p:sp>
      <p:grpSp>
        <p:nvGrpSpPr>
          <p:cNvPr id="54" name="Group 9">
            <a:extLst>
              <a:ext uri="{FF2B5EF4-FFF2-40B4-BE49-F238E27FC236}">
                <a16:creationId xmlns:a16="http://schemas.microsoft.com/office/drawing/2014/main" id="{4ADB9295-9645-4BF2-ADFD-75800B7FAD06}"/>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4288" y="0"/>
            <a:ext cx="1220788" cy="6858001"/>
            <a:chOff x="-14288" y="0"/>
            <a:chExt cx="1220788" cy="6858001"/>
          </a:xfrm>
          <a:solidFill>
            <a:schemeClr val="bg2">
              <a:lumMod val="60000"/>
              <a:lumOff val="40000"/>
              <a:alpha val="60000"/>
            </a:schemeClr>
          </a:solidFill>
        </p:grpSpPr>
        <p:sp>
          <p:nvSpPr>
            <p:cNvPr id="11" name="Rectangle 5">
              <a:extLst>
                <a:ext uri="{FF2B5EF4-FFF2-40B4-BE49-F238E27FC236}">
                  <a16:creationId xmlns:a16="http://schemas.microsoft.com/office/drawing/2014/main" id="{95B061E9-E435-4E1B-B160-96584A116691}"/>
                </a:ext>
                <a:ext uri="{C183D7F6-B498-43B3-948B-1728B52AA6E4}">
                  <adec:decorative xmlns:adec="http://schemas.microsoft.com/office/drawing/2017/decorative" val="1"/>
                </a:ext>
              </a:extLst>
            </p:cNvPr>
            <p:cNvSpPr>
              <a:spLocks noChangeArrowheads="1"/>
            </p:cNvSpPr>
            <p:nvPr>
              <p:extLst>
                <p:ext uri="{386F3935-93C4-4BCD-93E2-E3B085C9AB24}">
                  <p16:designElem xmlns:p16="http://schemas.microsoft.com/office/powerpoint/2015/main" val="1"/>
                </p:ext>
              </p:extLst>
            </p:nvPr>
          </p:nvSpPr>
          <p:spPr bwMode="auto">
            <a:xfrm>
              <a:off x="114300" y="4763"/>
              <a:ext cx="23813" cy="2181225"/>
            </a:xfrm>
            <a:prstGeom prst="rect">
              <a:avLst/>
            </a:pr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miter lim="800000"/>
                  <a:headEnd/>
                  <a:tailEnd/>
                </a14:hiddenLine>
              </a:ext>
            </a:extLst>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Tw Cen MT" panose="020B0602020104020603"/>
                <a:ea typeface="+mn-ea"/>
                <a:cs typeface="+mn-cs"/>
              </a:endParaRPr>
            </a:p>
          </p:txBody>
        </p:sp>
        <p:sp>
          <p:nvSpPr>
            <p:cNvPr id="12" name="Freeform 6">
              <a:extLst>
                <a:ext uri="{FF2B5EF4-FFF2-40B4-BE49-F238E27FC236}">
                  <a16:creationId xmlns:a16="http://schemas.microsoft.com/office/drawing/2014/main" id="{3CD7972E-7D38-40EE-A80B-E2A848811EDD}"/>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33337"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Tw Cen MT" panose="020B0602020104020603"/>
                <a:ea typeface="+mn-ea"/>
                <a:cs typeface="+mn-cs"/>
              </a:endParaRPr>
            </a:p>
          </p:txBody>
        </p:sp>
        <p:sp>
          <p:nvSpPr>
            <p:cNvPr id="13" name="Freeform 7">
              <a:extLst>
                <a:ext uri="{FF2B5EF4-FFF2-40B4-BE49-F238E27FC236}">
                  <a16:creationId xmlns:a16="http://schemas.microsoft.com/office/drawing/2014/main" id="{524A3B55-746F-419F-8CFF-5F3A4BE14345}"/>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28575"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Tw Cen MT" panose="020B0602020104020603"/>
                <a:ea typeface="+mn-ea"/>
                <a:cs typeface="+mn-cs"/>
              </a:endParaRPr>
            </a:p>
          </p:txBody>
        </p:sp>
        <p:sp>
          <p:nvSpPr>
            <p:cNvPr id="14" name="Freeform 8">
              <a:extLst>
                <a:ext uri="{FF2B5EF4-FFF2-40B4-BE49-F238E27FC236}">
                  <a16:creationId xmlns:a16="http://schemas.microsoft.com/office/drawing/2014/main" id="{9C63219B-AD72-4494-935E-F5C70DB5497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00025" y="4763"/>
              <a:ext cx="369888" cy="1811338"/>
            </a:xfrm>
            <a:custGeom>
              <a:avLst/>
              <a:gdLst/>
              <a:ahLst/>
              <a:cxnLst/>
              <a:rect l="0" t="0" r="r" b="b"/>
              <a:pathLst>
                <a:path w="233" h="1141">
                  <a:moveTo>
                    <a:pt x="218" y="1141"/>
                  </a:moveTo>
                  <a:lnTo>
                    <a:pt x="0" y="626"/>
                  </a:lnTo>
                  <a:lnTo>
                    <a:pt x="0" y="0"/>
                  </a:lnTo>
                  <a:lnTo>
                    <a:pt x="15" y="0"/>
                  </a:lnTo>
                  <a:lnTo>
                    <a:pt x="15" y="623"/>
                  </a:lnTo>
                  <a:lnTo>
                    <a:pt x="233" y="1135"/>
                  </a:lnTo>
                  <a:lnTo>
                    <a:pt x="218" y="1141"/>
                  </a:lnTo>
                  <a:close/>
                </a:path>
              </a:pathLst>
            </a:cu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Tw Cen MT" panose="020B0602020104020603"/>
                <a:ea typeface="+mn-ea"/>
                <a:cs typeface="+mn-cs"/>
              </a:endParaRPr>
            </a:p>
          </p:txBody>
        </p:sp>
        <p:sp>
          <p:nvSpPr>
            <p:cNvPr id="15" name="Freeform 9">
              <a:extLst>
                <a:ext uri="{FF2B5EF4-FFF2-40B4-BE49-F238E27FC236}">
                  <a16:creationId xmlns:a16="http://schemas.microsoft.com/office/drawing/2014/main" id="{15B41FD2-05E2-44E7-8760-09E65D1C6034}"/>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503237" y="1801813"/>
              <a:ext cx="190500" cy="188913"/>
            </a:xfrm>
            <a:custGeom>
              <a:avLst/>
              <a:gdLst/>
              <a:ahLst/>
              <a:cxnLst/>
              <a:rect l="0" t="0" r="r" b="b"/>
              <a:pathLst>
                <a:path w="40" h="40">
                  <a:moveTo>
                    <a:pt x="20" y="40"/>
                  </a:moveTo>
                  <a:cubicBezTo>
                    <a:pt x="9" y="40"/>
                    <a:pt x="0" y="31"/>
                    <a:pt x="0" y="20"/>
                  </a:cubicBezTo>
                  <a:cubicBezTo>
                    <a:pt x="0" y="9"/>
                    <a:pt x="9" y="0"/>
                    <a:pt x="20" y="0"/>
                  </a:cubicBezTo>
                  <a:cubicBezTo>
                    <a:pt x="33" y="0"/>
                    <a:pt x="40" y="6"/>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9"/>
                    <a:pt x="31" y="4"/>
                    <a:pt x="20" y="4"/>
                  </a:cubicBezTo>
                  <a:close/>
                </a:path>
              </a:pathLst>
            </a:cu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Tw Cen MT" panose="020B0602020104020603"/>
                <a:ea typeface="+mn-ea"/>
                <a:cs typeface="+mn-cs"/>
              </a:endParaRPr>
            </a:p>
          </p:txBody>
        </p:sp>
        <p:sp>
          <p:nvSpPr>
            <p:cNvPr id="16" name="Freeform 10">
              <a:extLst>
                <a:ext uri="{FF2B5EF4-FFF2-40B4-BE49-F238E27FC236}">
                  <a16:creationId xmlns:a16="http://schemas.microsoft.com/office/drawing/2014/main" id="{FE6D63D0-3347-4EE2-8F65-F1C32168FA2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85750" y="4763"/>
              <a:ext cx="369888" cy="1430338"/>
            </a:xfrm>
            <a:custGeom>
              <a:avLst/>
              <a:gdLst/>
              <a:ahLst/>
              <a:cxnLst/>
              <a:rect l="0" t="0" r="r" b="b"/>
              <a:pathLst>
                <a:path w="233" h="901">
                  <a:moveTo>
                    <a:pt x="221" y="901"/>
                  </a:moveTo>
                  <a:lnTo>
                    <a:pt x="0" y="383"/>
                  </a:lnTo>
                  <a:lnTo>
                    <a:pt x="0" y="0"/>
                  </a:lnTo>
                  <a:lnTo>
                    <a:pt x="18" y="0"/>
                  </a:lnTo>
                  <a:lnTo>
                    <a:pt x="18" y="380"/>
                  </a:lnTo>
                  <a:lnTo>
                    <a:pt x="233" y="895"/>
                  </a:lnTo>
                  <a:lnTo>
                    <a:pt x="221" y="901"/>
                  </a:lnTo>
                  <a:close/>
                </a:path>
              </a:pathLst>
            </a:cu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Tw Cen MT" panose="020B0602020104020603"/>
                <a:ea typeface="+mn-ea"/>
                <a:cs typeface="+mn-cs"/>
              </a:endParaRPr>
            </a:p>
          </p:txBody>
        </p:sp>
        <p:sp>
          <p:nvSpPr>
            <p:cNvPr id="17" name="Freeform 11">
              <a:extLst>
                <a:ext uri="{FF2B5EF4-FFF2-40B4-BE49-F238E27FC236}">
                  <a16:creationId xmlns:a16="http://schemas.microsoft.com/office/drawing/2014/main" id="{538A46A3-DB16-45D5-B636-03EFE39FE96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46100"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Tw Cen MT" panose="020B0602020104020603"/>
                <a:ea typeface="+mn-ea"/>
                <a:cs typeface="+mn-cs"/>
              </a:endParaRPr>
            </a:p>
          </p:txBody>
        </p:sp>
        <p:sp>
          <p:nvSpPr>
            <p:cNvPr id="18" name="Freeform 12">
              <a:extLst>
                <a:ext uri="{FF2B5EF4-FFF2-40B4-BE49-F238E27FC236}">
                  <a16:creationId xmlns:a16="http://schemas.microsoft.com/office/drawing/2014/main" id="{0B8A2B0E-823F-4BE8-9359-45143BB1248E}"/>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588962" y="1420813"/>
              <a:ext cx="190500" cy="190500"/>
            </a:xfrm>
            <a:custGeom>
              <a:avLst/>
              <a:gdLst/>
              <a:ahLst/>
              <a:cxnLst/>
              <a:rect l="0" t="0" r="r" b="b"/>
              <a:pathLst>
                <a:path w="40" h="40">
                  <a:moveTo>
                    <a:pt x="20" y="40"/>
                  </a:moveTo>
                  <a:cubicBezTo>
                    <a:pt x="9" y="40"/>
                    <a:pt x="0" y="31"/>
                    <a:pt x="0" y="20"/>
                  </a:cubicBezTo>
                  <a:cubicBezTo>
                    <a:pt x="0" y="9"/>
                    <a:pt x="9" y="0"/>
                    <a:pt x="20" y="0"/>
                  </a:cubicBezTo>
                  <a:cubicBezTo>
                    <a:pt x="33" y="0"/>
                    <a:pt x="40" y="7"/>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9"/>
                    <a:pt x="31" y="4"/>
                    <a:pt x="20" y="4"/>
                  </a:cubicBezTo>
                  <a:close/>
                </a:path>
              </a:pathLst>
            </a:cu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Tw Cen MT" panose="020B0602020104020603"/>
                <a:ea typeface="+mn-ea"/>
                <a:cs typeface="+mn-cs"/>
              </a:endParaRPr>
            </a:p>
          </p:txBody>
        </p:sp>
        <p:sp>
          <p:nvSpPr>
            <p:cNvPr id="19" name="Freeform 13">
              <a:extLst>
                <a:ext uri="{FF2B5EF4-FFF2-40B4-BE49-F238E27FC236}">
                  <a16:creationId xmlns:a16="http://schemas.microsoft.com/office/drawing/2014/main" id="{44516B3C-A8BE-46FC-B643-3DFEB7F28386}"/>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588962"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Tw Cen MT" panose="020B0602020104020603"/>
                <a:ea typeface="+mn-ea"/>
                <a:cs typeface="+mn-cs"/>
              </a:endParaRPr>
            </a:p>
          </p:txBody>
        </p:sp>
        <p:sp>
          <p:nvSpPr>
            <p:cNvPr id="20" name="Freeform 14">
              <a:extLst>
                <a:ext uri="{FF2B5EF4-FFF2-40B4-BE49-F238E27FC236}">
                  <a16:creationId xmlns:a16="http://schemas.microsoft.com/office/drawing/2014/main" id="{59FD699C-3920-4E57-BE27-165A3F036C2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41350" y="0"/>
              <a:ext cx="422275" cy="527050"/>
            </a:xfrm>
            <a:custGeom>
              <a:avLst/>
              <a:gdLst/>
              <a:ahLst/>
              <a:cxnLst/>
              <a:rect l="0" t="0" r="r" b="b"/>
              <a:pathLst>
                <a:path w="266" h="332">
                  <a:moveTo>
                    <a:pt x="257" y="332"/>
                  </a:moveTo>
                  <a:lnTo>
                    <a:pt x="48" y="123"/>
                  </a:lnTo>
                  <a:lnTo>
                    <a:pt x="0" y="6"/>
                  </a:lnTo>
                  <a:lnTo>
                    <a:pt x="15" y="0"/>
                  </a:lnTo>
                  <a:lnTo>
                    <a:pt x="63" y="114"/>
                  </a:lnTo>
                  <a:lnTo>
                    <a:pt x="266" y="320"/>
                  </a:lnTo>
                  <a:lnTo>
                    <a:pt x="257" y="332"/>
                  </a:lnTo>
                  <a:close/>
                </a:path>
              </a:pathLst>
            </a:cu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Tw Cen MT" panose="020B0602020104020603"/>
                <a:ea typeface="+mn-ea"/>
                <a:cs typeface="+mn-cs"/>
              </a:endParaRPr>
            </a:p>
          </p:txBody>
        </p:sp>
        <p:sp>
          <p:nvSpPr>
            <p:cNvPr id="21" name="Freeform 15">
              <a:extLst>
                <a:ext uri="{FF2B5EF4-FFF2-40B4-BE49-F238E27FC236}">
                  <a16:creationId xmlns:a16="http://schemas.microsoft.com/office/drawing/2014/main" id="{0FB0C02E-3F53-4889-8ADF-80DBC43F693C}"/>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1020762"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Tw Cen MT" panose="020B0602020104020603"/>
                <a:ea typeface="+mn-ea"/>
                <a:cs typeface="+mn-cs"/>
              </a:endParaRPr>
            </a:p>
          </p:txBody>
        </p:sp>
        <p:sp>
          <p:nvSpPr>
            <p:cNvPr id="22" name="Line 16">
              <a:extLst>
                <a:ext uri="{FF2B5EF4-FFF2-40B4-BE49-F238E27FC236}">
                  <a16:creationId xmlns:a16="http://schemas.microsoft.com/office/drawing/2014/main" id="{F8A0C89C-946F-4BCD-8A27-BB73E37FE525}"/>
                </a:ext>
                <a:ext uri="{C183D7F6-B498-43B3-948B-1728B52AA6E4}">
                  <adec:decorative xmlns:adec="http://schemas.microsoft.com/office/drawing/2017/decorative" val="1"/>
                </a:ext>
              </a:extLst>
            </p:cNvPr>
            <p:cNvSpPr>
              <a:spLocks noChangeShapeType="1"/>
            </p:cNvSpPr>
            <p:nvPr>
              <p:extLst>
                <p:ext uri="{386F3935-93C4-4BCD-93E2-E3B085C9AB24}">
                  <p16:designElem xmlns:p16="http://schemas.microsoft.com/office/powerpoint/2015/main" val="1"/>
                </p:ext>
              </p:extLst>
            </p:nvPr>
          </p:nvSpPr>
          <p:spPr bwMode="auto">
            <a:xfrm>
              <a:off x="-4763" y="9525"/>
              <a:ext cx="0" cy="0"/>
            </a:xfrm>
            <a:prstGeom prst="line">
              <a:avLst/>
            </a:prstGeom>
            <a:grpFill/>
            <a:ln w="15" cap="flat">
              <a:solidFill>
                <a:srgbClr val="FFFFFF"/>
              </a:solidFill>
              <a:prstDash val="solid"/>
              <a:miter lim="800000"/>
              <a:headEnd/>
              <a:tailEnd/>
            </a:ln>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Tw Cen MT" panose="020B0602020104020603"/>
                <a:ea typeface="+mn-ea"/>
                <a:cs typeface="+mn-cs"/>
              </a:endParaRPr>
            </a:p>
          </p:txBody>
        </p:sp>
        <p:sp>
          <p:nvSpPr>
            <p:cNvPr id="23" name="Freeform 17">
              <a:extLst>
                <a:ext uri="{FF2B5EF4-FFF2-40B4-BE49-F238E27FC236}">
                  <a16:creationId xmlns:a16="http://schemas.microsoft.com/office/drawing/2014/main" id="{70C83EAF-4E92-4849-A240-B257871DC03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9525" y="1801813"/>
              <a:ext cx="123825" cy="127000"/>
            </a:xfrm>
            <a:custGeom>
              <a:avLst/>
              <a:gdLst/>
              <a:ahLst/>
              <a:cxnLst/>
              <a:rect l="0" t="0" r="r" b="b"/>
              <a:pathLst>
                <a:path w="78" h="80">
                  <a:moveTo>
                    <a:pt x="6" y="80"/>
                  </a:moveTo>
                  <a:lnTo>
                    <a:pt x="0" y="71"/>
                  </a:lnTo>
                  <a:lnTo>
                    <a:pt x="69" y="0"/>
                  </a:lnTo>
                  <a:lnTo>
                    <a:pt x="78" y="9"/>
                  </a:lnTo>
                  <a:lnTo>
                    <a:pt x="6" y="80"/>
                  </a:lnTo>
                  <a:close/>
                </a:path>
              </a:pathLst>
            </a:cu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Tw Cen MT" panose="020B0602020104020603"/>
                <a:ea typeface="+mn-ea"/>
                <a:cs typeface="+mn-cs"/>
              </a:endParaRPr>
            </a:p>
          </p:txBody>
        </p:sp>
        <p:sp>
          <p:nvSpPr>
            <p:cNvPr id="24" name="Freeform 18">
              <a:extLst>
                <a:ext uri="{FF2B5EF4-FFF2-40B4-BE49-F238E27FC236}">
                  <a16:creationId xmlns:a16="http://schemas.microsoft.com/office/drawing/2014/main" id="{320FD164-4D7A-469C-B3F4-B926BFACF53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9525" y="3549650"/>
              <a:ext cx="147638" cy="481013"/>
            </a:xfrm>
            <a:custGeom>
              <a:avLst/>
              <a:gdLst/>
              <a:ahLst/>
              <a:cxnLst/>
              <a:rect l="0" t="0" r="r" b="b"/>
              <a:pathLst>
                <a:path w="93" h="303">
                  <a:moveTo>
                    <a:pt x="93" y="303"/>
                  </a:moveTo>
                  <a:lnTo>
                    <a:pt x="78" y="303"/>
                  </a:lnTo>
                  <a:lnTo>
                    <a:pt x="78" y="78"/>
                  </a:lnTo>
                  <a:lnTo>
                    <a:pt x="0" y="12"/>
                  </a:lnTo>
                  <a:lnTo>
                    <a:pt x="12" y="0"/>
                  </a:lnTo>
                  <a:lnTo>
                    <a:pt x="93" y="69"/>
                  </a:lnTo>
                  <a:lnTo>
                    <a:pt x="93" y="303"/>
                  </a:lnTo>
                  <a:close/>
                </a:path>
              </a:pathLst>
            </a:cu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Tw Cen MT" panose="020B0602020104020603"/>
                <a:ea typeface="+mn-ea"/>
                <a:cs typeface="+mn-cs"/>
              </a:endParaRPr>
            </a:p>
          </p:txBody>
        </p:sp>
        <p:sp>
          <p:nvSpPr>
            <p:cNvPr id="25" name="Freeform 19">
              <a:extLst>
                <a:ext uri="{FF2B5EF4-FFF2-40B4-BE49-F238E27FC236}">
                  <a16:creationId xmlns:a16="http://schemas.microsoft.com/office/drawing/2014/main" id="{F6E14D9A-4E63-48FF-95C5-9E8DDFF86C4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28587"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Tw Cen MT" panose="020B0602020104020603"/>
                <a:ea typeface="+mn-ea"/>
                <a:cs typeface="+mn-cs"/>
              </a:endParaRPr>
            </a:p>
          </p:txBody>
        </p:sp>
        <p:sp>
          <p:nvSpPr>
            <p:cNvPr id="26" name="Freeform 20">
              <a:extLst>
                <a:ext uri="{FF2B5EF4-FFF2-40B4-BE49-F238E27FC236}">
                  <a16:creationId xmlns:a16="http://schemas.microsoft.com/office/drawing/2014/main" id="{F3DCD24F-3CA8-4404-B22C-E4C928995F3B}"/>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204787" y="1849438"/>
              <a:ext cx="114300" cy="107950"/>
            </a:xfrm>
            <a:custGeom>
              <a:avLst/>
              <a:gdLst/>
              <a:ahLst/>
              <a:cxnLst/>
              <a:rect l="0" t="0" r="r" b="b"/>
              <a:pathLst>
                <a:path w="24" h="23">
                  <a:moveTo>
                    <a:pt x="12" y="23"/>
                  </a:moveTo>
                  <a:cubicBezTo>
                    <a:pt x="6" y="23"/>
                    <a:pt x="0" y="18"/>
                    <a:pt x="0" y="12"/>
                  </a:cubicBezTo>
                  <a:cubicBezTo>
                    <a:pt x="0" y="5"/>
                    <a:pt x="6" y="0"/>
                    <a:pt x="12" y="0"/>
                  </a:cubicBezTo>
                  <a:cubicBezTo>
                    <a:pt x="18" y="0"/>
                    <a:pt x="24" y="5"/>
                    <a:pt x="24" y="12"/>
                  </a:cubicBezTo>
                  <a:cubicBezTo>
                    <a:pt x="24" y="18"/>
                    <a:pt x="18" y="23"/>
                    <a:pt x="12" y="23"/>
                  </a:cubicBezTo>
                  <a:close/>
                  <a:moveTo>
                    <a:pt x="12" y="4"/>
                  </a:moveTo>
                  <a:cubicBezTo>
                    <a:pt x="8" y="4"/>
                    <a:pt x="4" y="8"/>
                    <a:pt x="4" y="12"/>
                  </a:cubicBezTo>
                  <a:cubicBezTo>
                    <a:pt x="4" y="16"/>
                    <a:pt x="8" y="19"/>
                    <a:pt x="12" y="19"/>
                  </a:cubicBezTo>
                  <a:cubicBezTo>
                    <a:pt x="16" y="19"/>
                    <a:pt x="20" y="16"/>
                    <a:pt x="20" y="12"/>
                  </a:cubicBezTo>
                  <a:cubicBezTo>
                    <a:pt x="20" y="8"/>
                    <a:pt x="16" y="4"/>
                    <a:pt x="12" y="4"/>
                  </a:cubicBezTo>
                  <a:close/>
                </a:path>
              </a:pathLst>
            </a:cu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Tw Cen MT" panose="020B0602020104020603"/>
                <a:ea typeface="+mn-ea"/>
                <a:cs typeface="+mn-cs"/>
              </a:endParaRPr>
            </a:p>
          </p:txBody>
        </p:sp>
        <p:sp>
          <p:nvSpPr>
            <p:cNvPr id="27" name="Rectangle 21">
              <a:extLst>
                <a:ext uri="{FF2B5EF4-FFF2-40B4-BE49-F238E27FC236}">
                  <a16:creationId xmlns:a16="http://schemas.microsoft.com/office/drawing/2014/main" id="{8AD2E827-32A3-4BE4-9CC6-8315629177AE}"/>
                </a:ext>
                <a:ext uri="{C183D7F6-B498-43B3-948B-1728B52AA6E4}">
                  <adec:decorative xmlns:adec="http://schemas.microsoft.com/office/drawing/2017/decorative" val="1"/>
                </a:ext>
              </a:extLst>
            </p:cNvPr>
            <p:cNvSpPr>
              <a:spLocks noChangeArrowheads="1"/>
            </p:cNvSpPr>
            <p:nvPr>
              <p:extLst>
                <p:ext uri="{386F3935-93C4-4BCD-93E2-E3B085C9AB24}">
                  <p16:designElem xmlns:p16="http://schemas.microsoft.com/office/powerpoint/2015/main" val="1"/>
                </p:ext>
              </p:extLst>
            </p:nvPr>
          </p:nvSpPr>
          <p:spPr bwMode="auto">
            <a:xfrm>
              <a:off x="133350" y="4662488"/>
              <a:ext cx="23813" cy="2181225"/>
            </a:xfrm>
            <a:prstGeom prst="rect">
              <a:avLst/>
            </a:pr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miter lim="800000"/>
                  <a:headEnd/>
                  <a:tailEnd/>
                </a14:hiddenLine>
              </a:ext>
            </a:extLst>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Tw Cen MT" panose="020B0602020104020603"/>
                <a:ea typeface="+mn-ea"/>
                <a:cs typeface="+mn-cs"/>
              </a:endParaRPr>
            </a:p>
          </p:txBody>
        </p:sp>
        <p:sp>
          <p:nvSpPr>
            <p:cNvPr id="28" name="Freeform 22">
              <a:extLst>
                <a:ext uri="{FF2B5EF4-FFF2-40B4-BE49-F238E27FC236}">
                  <a16:creationId xmlns:a16="http://schemas.microsoft.com/office/drawing/2014/main" id="{47FB2CCC-1230-494F-B2D1-F05E5B8EDF5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23837" y="5041900"/>
              <a:ext cx="369888" cy="1801813"/>
            </a:xfrm>
            <a:custGeom>
              <a:avLst/>
              <a:gdLst/>
              <a:ahLst/>
              <a:cxnLst/>
              <a:rect l="0" t="0" r="r" b="b"/>
              <a:pathLst>
                <a:path w="233" h="1135">
                  <a:moveTo>
                    <a:pt x="15" y="1135"/>
                  </a:moveTo>
                  <a:lnTo>
                    <a:pt x="0" y="1135"/>
                  </a:lnTo>
                  <a:lnTo>
                    <a:pt x="0" y="515"/>
                  </a:lnTo>
                  <a:lnTo>
                    <a:pt x="0" y="512"/>
                  </a:lnTo>
                  <a:lnTo>
                    <a:pt x="218" y="0"/>
                  </a:lnTo>
                  <a:lnTo>
                    <a:pt x="233" y="6"/>
                  </a:lnTo>
                  <a:lnTo>
                    <a:pt x="15" y="518"/>
                  </a:lnTo>
                  <a:lnTo>
                    <a:pt x="15" y="1135"/>
                  </a:lnTo>
                  <a:close/>
                </a:path>
              </a:pathLst>
            </a:cu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Tw Cen MT" panose="020B0602020104020603"/>
                <a:ea typeface="+mn-ea"/>
                <a:cs typeface="+mn-cs"/>
              </a:endParaRPr>
            </a:p>
          </p:txBody>
        </p:sp>
        <p:sp>
          <p:nvSpPr>
            <p:cNvPr id="29" name="Freeform 23">
              <a:extLst>
                <a:ext uri="{FF2B5EF4-FFF2-40B4-BE49-F238E27FC236}">
                  <a16:creationId xmlns:a16="http://schemas.microsoft.com/office/drawing/2014/main" id="{A5F44514-9274-47E3-9243-CA9356C166B5}"/>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52387"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Tw Cen MT" panose="020B0602020104020603"/>
                <a:ea typeface="+mn-ea"/>
                <a:cs typeface="+mn-cs"/>
              </a:endParaRPr>
            </a:p>
          </p:txBody>
        </p:sp>
        <p:sp>
          <p:nvSpPr>
            <p:cNvPr id="30" name="Freeform 24">
              <a:extLst>
                <a:ext uri="{FF2B5EF4-FFF2-40B4-BE49-F238E27FC236}">
                  <a16:creationId xmlns:a16="http://schemas.microsoft.com/office/drawing/2014/main" id="{D06192CD-AD86-4DCA-8B53-4ACCA46583A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5627688"/>
              <a:ext cx="85725" cy="1216025"/>
            </a:xfrm>
            <a:custGeom>
              <a:avLst/>
              <a:gdLst/>
              <a:ahLst/>
              <a:cxnLst/>
              <a:rect l="0" t="0" r="r" b="b"/>
              <a:pathLst>
                <a:path w="54" h="766">
                  <a:moveTo>
                    <a:pt x="54" y="766"/>
                  </a:moveTo>
                  <a:lnTo>
                    <a:pt x="36" y="766"/>
                  </a:lnTo>
                  <a:lnTo>
                    <a:pt x="36" y="149"/>
                  </a:lnTo>
                  <a:lnTo>
                    <a:pt x="0" y="3"/>
                  </a:lnTo>
                  <a:lnTo>
                    <a:pt x="18" y="0"/>
                  </a:lnTo>
                  <a:lnTo>
                    <a:pt x="54" y="146"/>
                  </a:lnTo>
                  <a:lnTo>
                    <a:pt x="54" y="766"/>
                  </a:lnTo>
                  <a:close/>
                </a:path>
              </a:pathLst>
            </a:cu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Tw Cen MT" panose="020B0602020104020603"/>
                <a:ea typeface="+mn-ea"/>
                <a:cs typeface="+mn-cs"/>
              </a:endParaRPr>
            </a:p>
          </p:txBody>
        </p:sp>
        <p:sp>
          <p:nvSpPr>
            <p:cNvPr id="31" name="Freeform 25">
              <a:extLst>
                <a:ext uri="{FF2B5EF4-FFF2-40B4-BE49-F238E27FC236}">
                  <a16:creationId xmlns:a16="http://schemas.microsoft.com/office/drawing/2014/main" id="{99E9203A-21E4-46D8-981A-4B28CA320A69}"/>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527050"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Tw Cen MT" panose="020B0602020104020603"/>
                <a:ea typeface="+mn-ea"/>
                <a:cs typeface="+mn-cs"/>
              </a:endParaRPr>
            </a:p>
          </p:txBody>
        </p:sp>
        <p:sp>
          <p:nvSpPr>
            <p:cNvPr id="32" name="Freeform 26">
              <a:extLst>
                <a:ext uri="{FF2B5EF4-FFF2-40B4-BE49-F238E27FC236}">
                  <a16:creationId xmlns:a16="http://schemas.microsoft.com/office/drawing/2014/main" id="{32FCE9B6-FB52-4045-8DCC-E5959B9A403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09562" y="5422900"/>
              <a:ext cx="374650" cy="1425575"/>
            </a:xfrm>
            <a:custGeom>
              <a:avLst/>
              <a:gdLst/>
              <a:ahLst/>
              <a:cxnLst/>
              <a:rect l="0" t="0" r="r" b="b"/>
              <a:pathLst>
                <a:path w="236" h="898">
                  <a:moveTo>
                    <a:pt x="18" y="898"/>
                  </a:moveTo>
                  <a:lnTo>
                    <a:pt x="0" y="898"/>
                  </a:lnTo>
                  <a:lnTo>
                    <a:pt x="0" y="515"/>
                  </a:lnTo>
                  <a:lnTo>
                    <a:pt x="3" y="512"/>
                  </a:lnTo>
                  <a:lnTo>
                    <a:pt x="221" y="0"/>
                  </a:lnTo>
                  <a:lnTo>
                    <a:pt x="236" y="6"/>
                  </a:lnTo>
                  <a:lnTo>
                    <a:pt x="18" y="518"/>
                  </a:lnTo>
                  <a:lnTo>
                    <a:pt x="18" y="898"/>
                  </a:lnTo>
                  <a:close/>
                </a:path>
              </a:pathLst>
            </a:cu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Tw Cen MT" panose="020B0602020104020603"/>
                <a:ea typeface="+mn-ea"/>
                <a:cs typeface="+mn-cs"/>
              </a:endParaRPr>
            </a:p>
          </p:txBody>
        </p:sp>
        <p:sp>
          <p:nvSpPr>
            <p:cNvPr id="33" name="Freeform 27">
              <a:extLst>
                <a:ext uri="{FF2B5EF4-FFF2-40B4-BE49-F238E27FC236}">
                  <a16:creationId xmlns:a16="http://schemas.microsoft.com/office/drawing/2014/main" id="{E4A7025C-CDE8-429A-BBB9-E7380C96238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69912"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Tw Cen MT" panose="020B0602020104020603"/>
                <a:ea typeface="+mn-ea"/>
                <a:cs typeface="+mn-cs"/>
              </a:endParaRPr>
            </a:p>
          </p:txBody>
        </p:sp>
        <p:sp>
          <p:nvSpPr>
            <p:cNvPr id="34" name="Freeform 28">
              <a:extLst>
                <a:ext uri="{FF2B5EF4-FFF2-40B4-BE49-F238E27FC236}">
                  <a16:creationId xmlns:a16="http://schemas.microsoft.com/office/drawing/2014/main" id="{A4EA0256-5DF5-437A-98A7-B79F3E6BB89A}"/>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612775"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Tw Cen MT" panose="020B0602020104020603"/>
                <a:ea typeface="+mn-ea"/>
                <a:cs typeface="+mn-cs"/>
              </a:endParaRPr>
            </a:p>
          </p:txBody>
        </p:sp>
        <p:sp>
          <p:nvSpPr>
            <p:cNvPr id="35" name="Freeform 29">
              <a:extLst>
                <a:ext uri="{FF2B5EF4-FFF2-40B4-BE49-F238E27FC236}">
                  <a16:creationId xmlns:a16="http://schemas.microsoft.com/office/drawing/2014/main" id="{90C9433D-9E1C-493B-BEBD-C3081FFA328F}"/>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612775"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Tw Cen MT" panose="020B0602020104020603"/>
                <a:ea typeface="+mn-ea"/>
                <a:cs typeface="+mn-cs"/>
              </a:endParaRPr>
            </a:p>
          </p:txBody>
        </p:sp>
        <p:sp>
          <p:nvSpPr>
            <p:cNvPr id="36" name="Freeform 30">
              <a:extLst>
                <a:ext uri="{FF2B5EF4-FFF2-40B4-BE49-F238E27FC236}">
                  <a16:creationId xmlns:a16="http://schemas.microsoft.com/office/drawing/2014/main" id="{352B39BB-F298-4285-A709-1FBA0CB722C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69925" y="6330950"/>
              <a:ext cx="417513" cy="517525"/>
            </a:xfrm>
            <a:custGeom>
              <a:avLst/>
              <a:gdLst/>
              <a:ahLst/>
              <a:cxnLst/>
              <a:rect l="0" t="0" r="r" b="b"/>
              <a:pathLst>
                <a:path w="263" h="326">
                  <a:moveTo>
                    <a:pt x="15" y="326"/>
                  </a:moveTo>
                  <a:lnTo>
                    <a:pt x="0" y="320"/>
                  </a:lnTo>
                  <a:lnTo>
                    <a:pt x="45" y="206"/>
                  </a:lnTo>
                  <a:lnTo>
                    <a:pt x="48" y="206"/>
                  </a:lnTo>
                  <a:lnTo>
                    <a:pt x="254" y="0"/>
                  </a:lnTo>
                  <a:lnTo>
                    <a:pt x="263" y="12"/>
                  </a:lnTo>
                  <a:lnTo>
                    <a:pt x="60" y="215"/>
                  </a:lnTo>
                  <a:lnTo>
                    <a:pt x="15" y="326"/>
                  </a:lnTo>
                  <a:close/>
                </a:path>
              </a:pathLst>
            </a:cu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Tw Cen MT" panose="020B0602020104020603"/>
                <a:ea typeface="+mn-ea"/>
                <a:cs typeface="+mn-cs"/>
              </a:endParaRPr>
            </a:p>
          </p:txBody>
        </p:sp>
        <p:sp>
          <p:nvSpPr>
            <p:cNvPr id="37" name="Freeform 31">
              <a:extLst>
                <a:ext uri="{FF2B5EF4-FFF2-40B4-BE49-F238E27FC236}">
                  <a16:creationId xmlns:a16="http://schemas.microsoft.com/office/drawing/2014/main" id="{31CAF2A0-CBA0-4E86-AA87-8750EC1AFB2E}"/>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1049337"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Tw Cen MT" panose="020B0602020104020603"/>
                <a:ea typeface="+mn-ea"/>
                <a:cs typeface="+mn-cs"/>
              </a:endParaRPr>
            </a:p>
          </p:txBody>
        </p:sp>
      </p:grpSp>
      <p:sp>
        <p:nvSpPr>
          <p:cNvPr id="2" name="Title 1"/>
          <p:cNvSpPr>
            <a:spLocks noGrp="1"/>
          </p:cNvSpPr>
          <p:nvPr>
            <p:ph type="title"/>
          </p:nvPr>
        </p:nvSpPr>
        <p:spPr>
          <a:xfrm>
            <a:off x="1019015" y="1093787"/>
            <a:ext cx="3059969" cy="4697413"/>
          </a:xfrm>
        </p:spPr>
        <p:txBody>
          <a:bodyPr>
            <a:normAutofit/>
          </a:bodyPr>
          <a:lstStyle/>
          <a:p>
            <a:r>
              <a:rPr lang="en-US" sz="2800"/>
              <a:t>Prison Location Information</a:t>
            </a:r>
          </a:p>
        </p:txBody>
      </p:sp>
      <p:sp useBgFill="1">
        <p:nvSpPr>
          <p:cNvPr id="55" name="Round Diagonal Corner Rectangle 7">
            <a:extLst>
              <a:ext uri="{FF2B5EF4-FFF2-40B4-BE49-F238E27FC236}">
                <a16:creationId xmlns:a16="http://schemas.microsoft.com/office/drawing/2014/main" id="{7D1C411D-0818-4640-8657-2AF78250C80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625084" y="0"/>
            <a:ext cx="7566916" cy="6848476"/>
          </a:xfrm>
          <a:prstGeom prst="round2DiagRect">
            <a:avLst>
              <a:gd name="adj1" fmla="val 0"/>
              <a:gd name="adj2" fmla="val 0"/>
            </a:avLst>
          </a:prstGeom>
          <a:ln w="19050" cap="sq">
            <a:noFill/>
            <a:miter lim="800000"/>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Tw Cen MT" panose="020B0602020104020603"/>
              <a:ea typeface="+mn-ea"/>
              <a:cs typeface="+mn-cs"/>
            </a:endParaRPr>
          </a:p>
        </p:txBody>
      </p:sp>
      <p:sp>
        <p:nvSpPr>
          <p:cNvPr id="3" name="Content Placeholder 2"/>
          <p:cNvSpPr>
            <a:spLocks noGrp="1"/>
          </p:cNvSpPr>
          <p:nvPr>
            <p:ph idx="1"/>
          </p:nvPr>
        </p:nvSpPr>
        <p:spPr>
          <a:xfrm>
            <a:off x="5215467" y="763481"/>
            <a:ext cx="5831944" cy="5457932"/>
          </a:xfrm>
        </p:spPr>
        <p:txBody>
          <a:bodyPr vert="horz" lIns="91440" tIns="45720" rIns="91440" bIns="45720" rtlCol="0" anchor="t">
            <a:normAutofit/>
          </a:bodyPr>
          <a:lstStyle/>
          <a:p>
            <a:pPr>
              <a:lnSpc>
                <a:spcPct val="110000"/>
              </a:lnSpc>
            </a:pPr>
            <a:endParaRPr lang="en-US"/>
          </a:p>
          <a:p>
            <a:pPr marL="342900" indent="-342900">
              <a:lnSpc>
                <a:spcPct val="110000"/>
              </a:lnSpc>
              <a:buFont typeface="+mj-lt"/>
              <a:buAutoNum type="arabicPeriod"/>
            </a:pPr>
            <a:endParaRPr lang="en-US"/>
          </a:p>
          <a:p>
            <a:pPr marL="342900" indent="-342900">
              <a:lnSpc>
                <a:spcPct val="110000"/>
              </a:lnSpc>
              <a:buFont typeface="+mj-lt"/>
              <a:buAutoNum type="arabicPeriod"/>
            </a:pPr>
            <a:endParaRPr lang="en-US"/>
          </a:p>
          <a:p>
            <a:pPr>
              <a:lnSpc>
                <a:spcPct val="110000"/>
              </a:lnSpc>
            </a:pPr>
            <a:endParaRPr lang="en-US" sz="1700"/>
          </a:p>
        </p:txBody>
      </p:sp>
      <p:pic>
        <p:nvPicPr>
          <p:cNvPr id="5" name="Picture 4" descr="A screenshot of a computer&#10;&#10;Description automatically generated">
            <a:extLst>
              <a:ext uri="{FF2B5EF4-FFF2-40B4-BE49-F238E27FC236}">
                <a16:creationId xmlns:a16="http://schemas.microsoft.com/office/drawing/2014/main" id="{3DD9D35D-6162-AC88-A0E5-E2B880C8ECF3}"/>
              </a:ext>
            </a:extLst>
          </p:cNvPr>
          <p:cNvPicPr>
            <a:picLocks noChangeAspect="1"/>
          </p:cNvPicPr>
          <p:nvPr/>
        </p:nvPicPr>
        <p:blipFill>
          <a:blip r:embed="rId2"/>
          <a:stretch>
            <a:fillRect/>
          </a:stretch>
        </p:blipFill>
        <p:spPr>
          <a:xfrm>
            <a:off x="4933043" y="1189787"/>
            <a:ext cx="6961413" cy="4587283"/>
          </a:xfrm>
          <a:prstGeom prst="rect">
            <a:avLst/>
          </a:prstGeom>
        </p:spPr>
      </p:pic>
    </p:spTree>
    <p:extLst>
      <p:ext uri="{BB962C8B-B14F-4D97-AF65-F5344CB8AC3E}">
        <p14:creationId xmlns:p14="http://schemas.microsoft.com/office/powerpoint/2010/main" val="238673920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53" name="Rectangle 7">
            <a:extLst>
              <a:ext uri="{FF2B5EF4-FFF2-40B4-BE49-F238E27FC236}">
                <a16:creationId xmlns:a16="http://schemas.microsoft.com/office/drawing/2014/main" id="{6BFC9644-673A-459F-B3C5-9310A4E50E3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Tw Cen MT" panose="020B0602020104020603"/>
              <a:ea typeface="+mn-ea"/>
              <a:cs typeface="+mn-cs"/>
            </a:endParaRPr>
          </a:p>
        </p:txBody>
      </p:sp>
      <p:grpSp>
        <p:nvGrpSpPr>
          <p:cNvPr id="54" name="Group 9">
            <a:extLst>
              <a:ext uri="{FF2B5EF4-FFF2-40B4-BE49-F238E27FC236}">
                <a16:creationId xmlns:a16="http://schemas.microsoft.com/office/drawing/2014/main" id="{4ADB9295-9645-4BF2-ADFD-75800B7FAD06}"/>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4288" y="0"/>
            <a:ext cx="1220788" cy="6858001"/>
            <a:chOff x="-14288" y="0"/>
            <a:chExt cx="1220788" cy="6858001"/>
          </a:xfrm>
          <a:solidFill>
            <a:schemeClr val="bg2">
              <a:lumMod val="60000"/>
              <a:lumOff val="40000"/>
              <a:alpha val="60000"/>
            </a:schemeClr>
          </a:solidFill>
        </p:grpSpPr>
        <p:sp>
          <p:nvSpPr>
            <p:cNvPr id="11" name="Rectangle 5">
              <a:extLst>
                <a:ext uri="{FF2B5EF4-FFF2-40B4-BE49-F238E27FC236}">
                  <a16:creationId xmlns:a16="http://schemas.microsoft.com/office/drawing/2014/main" id="{95B061E9-E435-4E1B-B160-96584A116691}"/>
                </a:ext>
                <a:ext uri="{C183D7F6-B498-43B3-948B-1728B52AA6E4}">
                  <adec:decorative xmlns:adec="http://schemas.microsoft.com/office/drawing/2017/decorative" val="1"/>
                </a:ext>
              </a:extLst>
            </p:cNvPr>
            <p:cNvSpPr>
              <a:spLocks noChangeArrowheads="1"/>
            </p:cNvSpPr>
            <p:nvPr>
              <p:extLst>
                <p:ext uri="{386F3935-93C4-4BCD-93E2-E3B085C9AB24}">
                  <p16:designElem xmlns:p16="http://schemas.microsoft.com/office/powerpoint/2015/main" val="1"/>
                </p:ext>
              </p:extLst>
            </p:nvPr>
          </p:nvSpPr>
          <p:spPr bwMode="auto">
            <a:xfrm>
              <a:off x="114300" y="4763"/>
              <a:ext cx="23813" cy="2181225"/>
            </a:xfrm>
            <a:prstGeom prst="rect">
              <a:avLst/>
            </a:prstGeom>
            <a:grpFill/>
            <a:ln>
              <a:noFill/>
            </a:ln>
            <a:extLst>
              <a:ext uri="{91240B29-F687-4f45-9708-019B960494DF}">
                <a14:hiddenLine xmlns="" xmlns:a14="http://schemas.microsoft.com/office/drawing/2010/main" xmlns:p14="http://schemas.microsoft.com/office/powerpoint/2010/main" xmlns:a16="http://schemas.microsoft.com/office/drawing/2014/main" w="9525">
                  <a:solidFill>
                    <a:srgbClr val="000000"/>
                  </a:solidFill>
                  <a:miter lim="800000"/>
                  <a:headEnd/>
                  <a:tailEnd/>
                </a14:hiddenLine>
              </a:ext>
            </a:extLst>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Tw Cen MT" panose="020B0602020104020603"/>
                <a:ea typeface="+mn-ea"/>
                <a:cs typeface="+mn-cs"/>
              </a:endParaRPr>
            </a:p>
          </p:txBody>
        </p:sp>
        <p:sp>
          <p:nvSpPr>
            <p:cNvPr id="12" name="Freeform 6">
              <a:extLst>
                <a:ext uri="{FF2B5EF4-FFF2-40B4-BE49-F238E27FC236}">
                  <a16:creationId xmlns:a16="http://schemas.microsoft.com/office/drawing/2014/main" id="{3CD7972E-7D38-40EE-A80B-E2A848811EDD}"/>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33337"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xmlns:p14="http://schemas.microsoft.com/office/powerpoint/2010/main" xmlns:a16="http://schemas.microsoft.com/office/drawing/2014/main" w="9525">
                  <a:solidFill>
                    <a:srgbClr val="000000"/>
                  </a:solidFill>
                  <a:round/>
                  <a:headEnd/>
                  <a:tailEnd/>
                </a14:hiddenLine>
              </a:ext>
            </a:extLst>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Tw Cen MT" panose="020B0602020104020603"/>
                <a:ea typeface="+mn-ea"/>
                <a:cs typeface="+mn-cs"/>
              </a:endParaRPr>
            </a:p>
          </p:txBody>
        </p:sp>
        <p:sp>
          <p:nvSpPr>
            <p:cNvPr id="13" name="Freeform 7">
              <a:extLst>
                <a:ext uri="{FF2B5EF4-FFF2-40B4-BE49-F238E27FC236}">
                  <a16:creationId xmlns:a16="http://schemas.microsoft.com/office/drawing/2014/main" id="{524A3B55-746F-419F-8CFF-5F3A4BE14345}"/>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28575"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xmlns:p14="http://schemas.microsoft.com/office/powerpoint/2010/main" xmlns:a16="http://schemas.microsoft.com/office/drawing/2014/main" w="9525">
                  <a:solidFill>
                    <a:srgbClr val="000000"/>
                  </a:solidFill>
                  <a:round/>
                  <a:headEnd/>
                  <a:tailEnd/>
                </a14:hiddenLine>
              </a:ext>
            </a:extLst>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Tw Cen MT" panose="020B0602020104020603"/>
                <a:ea typeface="+mn-ea"/>
                <a:cs typeface="+mn-cs"/>
              </a:endParaRPr>
            </a:p>
          </p:txBody>
        </p:sp>
        <p:sp>
          <p:nvSpPr>
            <p:cNvPr id="14" name="Freeform 8">
              <a:extLst>
                <a:ext uri="{FF2B5EF4-FFF2-40B4-BE49-F238E27FC236}">
                  <a16:creationId xmlns:a16="http://schemas.microsoft.com/office/drawing/2014/main" id="{9C63219B-AD72-4494-935E-F5C70DB5497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00025" y="4763"/>
              <a:ext cx="369888" cy="1811338"/>
            </a:xfrm>
            <a:custGeom>
              <a:avLst/>
              <a:gdLst/>
              <a:ahLst/>
              <a:cxnLst/>
              <a:rect l="0" t="0" r="r" b="b"/>
              <a:pathLst>
                <a:path w="233" h="1141">
                  <a:moveTo>
                    <a:pt x="218" y="1141"/>
                  </a:moveTo>
                  <a:lnTo>
                    <a:pt x="0" y="626"/>
                  </a:lnTo>
                  <a:lnTo>
                    <a:pt x="0" y="0"/>
                  </a:lnTo>
                  <a:lnTo>
                    <a:pt x="15" y="0"/>
                  </a:lnTo>
                  <a:lnTo>
                    <a:pt x="15" y="623"/>
                  </a:lnTo>
                  <a:lnTo>
                    <a:pt x="233" y="1135"/>
                  </a:lnTo>
                  <a:lnTo>
                    <a:pt x="218" y="1141"/>
                  </a:lnTo>
                  <a:close/>
                </a:path>
              </a:pathLst>
            </a:custGeom>
            <a:grpFill/>
            <a:ln>
              <a:noFill/>
            </a:ln>
            <a:extLst>
              <a:ext uri="{91240B29-F687-4f45-9708-019B960494DF}">
                <a14:hiddenLine xmlns="" xmlns:a14="http://schemas.microsoft.com/office/drawing/2010/main" xmlns:p14="http://schemas.microsoft.com/office/powerpoint/2010/main" xmlns:a16="http://schemas.microsoft.com/office/drawing/2014/main" w="9525">
                  <a:solidFill>
                    <a:srgbClr val="000000"/>
                  </a:solidFill>
                  <a:round/>
                  <a:headEnd/>
                  <a:tailEnd/>
                </a14:hiddenLine>
              </a:ext>
            </a:extLst>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Tw Cen MT" panose="020B0602020104020603"/>
                <a:ea typeface="+mn-ea"/>
                <a:cs typeface="+mn-cs"/>
              </a:endParaRPr>
            </a:p>
          </p:txBody>
        </p:sp>
        <p:sp>
          <p:nvSpPr>
            <p:cNvPr id="15" name="Freeform 9">
              <a:extLst>
                <a:ext uri="{FF2B5EF4-FFF2-40B4-BE49-F238E27FC236}">
                  <a16:creationId xmlns:a16="http://schemas.microsoft.com/office/drawing/2014/main" id="{15B41FD2-05E2-44E7-8760-09E65D1C6034}"/>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503237" y="1801813"/>
              <a:ext cx="190500" cy="188913"/>
            </a:xfrm>
            <a:custGeom>
              <a:avLst/>
              <a:gdLst/>
              <a:ahLst/>
              <a:cxnLst/>
              <a:rect l="0" t="0" r="r" b="b"/>
              <a:pathLst>
                <a:path w="40" h="40">
                  <a:moveTo>
                    <a:pt x="20" y="40"/>
                  </a:moveTo>
                  <a:cubicBezTo>
                    <a:pt x="9" y="40"/>
                    <a:pt x="0" y="31"/>
                    <a:pt x="0" y="20"/>
                  </a:cubicBezTo>
                  <a:cubicBezTo>
                    <a:pt x="0" y="9"/>
                    <a:pt x="9" y="0"/>
                    <a:pt x="20" y="0"/>
                  </a:cubicBezTo>
                  <a:cubicBezTo>
                    <a:pt x="33" y="0"/>
                    <a:pt x="40" y="6"/>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9"/>
                    <a:pt x="31" y="4"/>
                    <a:pt x="20" y="4"/>
                  </a:cubicBezTo>
                  <a:close/>
                </a:path>
              </a:pathLst>
            </a:custGeom>
            <a:grpFill/>
            <a:ln>
              <a:noFill/>
            </a:ln>
            <a:extLst>
              <a:ext uri="{91240B29-F687-4f45-9708-019B960494DF}">
                <a14:hiddenLine xmlns="" xmlns:a14="http://schemas.microsoft.com/office/drawing/2010/main" xmlns:p14="http://schemas.microsoft.com/office/powerpoint/2010/main" xmlns:a16="http://schemas.microsoft.com/office/drawing/2014/main" w="9525">
                  <a:solidFill>
                    <a:srgbClr val="000000"/>
                  </a:solidFill>
                  <a:round/>
                  <a:headEnd/>
                  <a:tailEnd/>
                </a14:hiddenLine>
              </a:ext>
            </a:extLst>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Tw Cen MT" panose="020B0602020104020603"/>
                <a:ea typeface="+mn-ea"/>
                <a:cs typeface="+mn-cs"/>
              </a:endParaRPr>
            </a:p>
          </p:txBody>
        </p:sp>
        <p:sp>
          <p:nvSpPr>
            <p:cNvPr id="16" name="Freeform 10">
              <a:extLst>
                <a:ext uri="{FF2B5EF4-FFF2-40B4-BE49-F238E27FC236}">
                  <a16:creationId xmlns:a16="http://schemas.microsoft.com/office/drawing/2014/main" id="{FE6D63D0-3347-4EE2-8F65-F1C32168FA2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85750" y="4763"/>
              <a:ext cx="369888" cy="1430338"/>
            </a:xfrm>
            <a:custGeom>
              <a:avLst/>
              <a:gdLst/>
              <a:ahLst/>
              <a:cxnLst/>
              <a:rect l="0" t="0" r="r" b="b"/>
              <a:pathLst>
                <a:path w="233" h="901">
                  <a:moveTo>
                    <a:pt x="221" y="901"/>
                  </a:moveTo>
                  <a:lnTo>
                    <a:pt x="0" y="383"/>
                  </a:lnTo>
                  <a:lnTo>
                    <a:pt x="0" y="0"/>
                  </a:lnTo>
                  <a:lnTo>
                    <a:pt x="18" y="0"/>
                  </a:lnTo>
                  <a:lnTo>
                    <a:pt x="18" y="380"/>
                  </a:lnTo>
                  <a:lnTo>
                    <a:pt x="233" y="895"/>
                  </a:lnTo>
                  <a:lnTo>
                    <a:pt x="221" y="901"/>
                  </a:lnTo>
                  <a:close/>
                </a:path>
              </a:pathLst>
            </a:custGeom>
            <a:grpFill/>
            <a:ln>
              <a:noFill/>
            </a:ln>
            <a:extLst>
              <a:ext uri="{91240B29-F687-4f45-9708-019B960494DF}">
                <a14:hiddenLine xmlns="" xmlns:a14="http://schemas.microsoft.com/office/drawing/2010/main" xmlns:p14="http://schemas.microsoft.com/office/powerpoint/2010/main" xmlns:a16="http://schemas.microsoft.com/office/drawing/2014/main" w="9525">
                  <a:solidFill>
                    <a:srgbClr val="000000"/>
                  </a:solidFill>
                  <a:round/>
                  <a:headEnd/>
                  <a:tailEnd/>
                </a14:hiddenLine>
              </a:ext>
            </a:extLst>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Tw Cen MT" panose="020B0602020104020603"/>
                <a:ea typeface="+mn-ea"/>
                <a:cs typeface="+mn-cs"/>
              </a:endParaRPr>
            </a:p>
          </p:txBody>
        </p:sp>
        <p:sp>
          <p:nvSpPr>
            <p:cNvPr id="17" name="Freeform 11">
              <a:extLst>
                <a:ext uri="{FF2B5EF4-FFF2-40B4-BE49-F238E27FC236}">
                  <a16:creationId xmlns:a16="http://schemas.microsoft.com/office/drawing/2014/main" id="{538A46A3-DB16-45D5-B636-03EFE39FE96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46100"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 xmlns:a14="http://schemas.microsoft.com/office/drawing/2010/main" xmlns:p14="http://schemas.microsoft.com/office/powerpoint/2010/main" xmlns:a16="http://schemas.microsoft.com/office/drawing/2014/main" w="9525">
                  <a:solidFill>
                    <a:srgbClr val="000000"/>
                  </a:solidFill>
                  <a:round/>
                  <a:headEnd/>
                  <a:tailEnd/>
                </a14:hiddenLine>
              </a:ext>
            </a:extLst>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Tw Cen MT" panose="020B0602020104020603"/>
                <a:ea typeface="+mn-ea"/>
                <a:cs typeface="+mn-cs"/>
              </a:endParaRPr>
            </a:p>
          </p:txBody>
        </p:sp>
        <p:sp>
          <p:nvSpPr>
            <p:cNvPr id="18" name="Freeform 12">
              <a:extLst>
                <a:ext uri="{FF2B5EF4-FFF2-40B4-BE49-F238E27FC236}">
                  <a16:creationId xmlns:a16="http://schemas.microsoft.com/office/drawing/2014/main" id="{0B8A2B0E-823F-4BE8-9359-45143BB1248E}"/>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588962" y="1420813"/>
              <a:ext cx="190500" cy="190500"/>
            </a:xfrm>
            <a:custGeom>
              <a:avLst/>
              <a:gdLst/>
              <a:ahLst/>
              <a:cxnLst/>
              <a:rect l="0" t="0" r="r" b="b"/>
              <a:pathLst>
                <a:path w="40" h="40">
                  <a:moveTo>
                    <a:pt x="20" y="40"/>
                  </a:moveTo>
                  <a:cubicBezTo>
                    <a:pt x="9" y="40"/>
                    <a:pt x="0" y="31"/>
                    <a:pt x="0" y="20"/>
                  </a:cubicBezTo>
                  <a:cubicBezTo>
                    <a:pt x="0" y="9"/>
                    <a:pt x="9" y="0"/>
                    <a:pt x="20" y="0"/>
                  </a:cubicBezTo>
                  <a:cubicBezTo>
                    <a:pt x="33" y="0"/>
                    <a:pt x="40" y="7"/>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9"/>
                    <a:pt x="31" y="4"/>
                    <a:pt x="20" y="4"/>
                  </a:cubicBezTo>
                  <a:close/>
                </a:path>
              </a:pathLst>
            </a:custGeom>
            <a:grpFill/>
            <a:ln>
              <a:noFill/>
            </a:ln>
            <a:extLst>
              <a:ext uri="{91240B29-F687-4f45-9708-019B960494DF}">
                <a14:hiddenLine xmlns="" xmlns:a14="http://schemas.microsoft.com/office/drawing/2010/main" xmlns:p14="http://schemas.microsoft.com/office/powerpoint/2010/main" xmlns:a16="http://schemas.microsoft.com/office/drawing/2014/main" w="9525">
                  <a:solidFill>
                    <a:srgbClr val="000000"/>
                  </a:solidFill>
                  <a:round/>
                  <a:headEnd/>
                  <a:tailEnd/>
                </a14:hiddenLine>
              </a:ext>
            </a:extLst>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Tw Cen MT" panose="020B0602020104020603"/>
                <a:ea typeface="+mn-ea"/>
                <a:cs typeface="+mn-cs"/>
              </a:endParaRPr>
            </a:p>
          </p:txBody>
        </p:sp>
        <p:sp>
          <p:nvSpPr>
            <p:cNvPr id="19" name="Freeform 13">
              <a:extLst>
                <a:ext uri="{FF2B5EF4-FFF2-40B4-BE49-F238E27FC236}">
                  <a16:creationId xmlns:a16="http://schemas.microsoft.com/office/drawing/2014/main" id="{44516B3C-A8BE-46FC-B643-3DFEB7F28386}"/>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588962"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xmlns:p14="http://schemas.microsoft.com/office/powerpoint/2010/main" xmlns:a16="http://schemas.microsoft.com/office/drawing/2014/main" w="9525">
                  <a:solidFill>
                    <a:srgbClr val="000000"/>
                  </a:solidFill>
                  <a:round/>
                  <a:headEnd/>
                  <a:tailEnd/>
                </a14:hiddenLine>
              </a:ext>
            </a:extLst>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Tw Cen MT" panose="020B0602020104020603"/>
                <a:ea typeface="+mn-ea"/>
                <a:cs typeface="+mn-cs"/>
              </a:endParaRPr>
            </a:p>
          </p:txBody>
        </p:sp>
        <p:sp>
          <p:nvSpPr>
            <p:cNvPr id="20" name="Freeform 14">
              <a:extLst>
                <a:ext uri="{FF2B5EF4-FFF2-40B4-BE49-F238E27FC236}">
                  <a16:creationId xmlns:a16="http://schemas.microsoft.com/office/drawing/2014/main" id="{59FD699C-3920-4E57-BE27-165A3F036C2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41350" y="0"/>
              <a:ext cx="422275" cy="527050"/>
            </a:xfrm>
            <a:custGeom>
              <a:avLst/>
              <a:gdLst/>
              <a:ahLst/>
              <a:cxnLst/>
              <a:rect l="0" t="0" r="r" b="b"/>
              <a:pathLst>
                <a:path w="266" h="332">
                  <a:moveTo>
                    <a:pt x="257" y="332"/>
                  </a:moveTo>
                  <a:lnTo>
                    <a:pt x="48" y="123"/>
                  </a:lnTo>
                  <a:lnTo>
                    <a:pt x="0" y="6"/>
                  </a:lnTo>
                  <a:lnTo>
                    <a:pt x="15" y="0"/>
                  </a:lnTo>
                  <a:lnTo>
                    <a:pt x="63" y="114"/>
                  </a:lnTo>
                  <a:lnTo>
                    <a:pt x="266" y="320"/>
                  </a:lnTo>
                  <a:lnTo>
                    <a:pt x="257" y="332"/>
                  </a:lnTo>
                  <a:close/>
                </a:path>
              </a:pathLst>
            </a:custGeom>
            <a:grpFill/>
            <a:ln>
              <a:noFill/>
            </a:ln>
            <a:extLst>
              <a:ext uri="{91240B29-F687-4f45-9708-019B960494DF}">
                <a14:hiddenLine xmlns="" xmlns:a14="http://schemas.microsoft.com/office/drawing/2010/main" xmlns:p14="http://schemas.microsoft.com/office/powerpoint/2010/main" xmlns:a16="http://schemas.microsoft.com/office/drawing/2014/main" w="9525">
                  <a:solidFill>
                    <a:srgbClr val="000000"/>
                  </a:solidFill>
                  <a:round/>
                  <a:headEnd/>
                  <a:tailEnd/>
                </a14:hiddenLine>
              </a:ext>
            </a:extLst>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Tw Cen MT" panose="020B0602020104020603"/>
                <a:ea typeface="+mn-ea"/>
                <a:cs typeface="+mn-cs"/>
              </a:endParaRPr>
            </a:p>
          </p:txBody>
        </p:sp>
        <p:sp>
          <p:nvSpPr>
            <p:cNvPr id="21" name="Freeform 15">
              <a:extLst>
                <a:ext uri="{FF2B5EF4-FFF2-40B4-BE49-F238E27FC236}">
                  <a16:creationId xmlns:a16="http://schemas.microsoft.com/office/drawing/2014/main" id="{0FB0C02E-3F53-4889-8ADF-80DBC43F693C}"/>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1020762"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 xmlns:a14="http://schemas.microsoft.com/office/drawing/2010/main" xmlns:p14="http://schemas.microsoft.com/office/powerpoint/2010/main" xmlns:a16="http://schemas.microsoft.com/office/drawing/2014/main" w="9525">
                  <a:solidFill>
                    <a:srgbClr val="000000"/>
                  </a:solidFill>
                  <a:round/>
                  <a:headEnd/>
                  <a:tailEnd/>
                </a14:hiddenLine>
              </a:ext>
            </a:extLst>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Tw Cen MT" panose="020B0602020104020603"/>
                <a:ea typeface="+mn-ea"/>
                <a:cs typeface="+mn-cs"/>
              </a:endParaRPr>
            </a:p>
          </p:txBody>
        </p:sp>
        <p:sp>
          <p:nvSpPr>
            <p:cNvPr id="22" name="Line 16">
              <a:extLst>
                <a:ext uri="{FF2B5EF4-FFF2-40B4-BE49-F238E27FC236}">
                  <a16:creationId xmlns:a16="http://schemas.microsoft.com/office/drawing/2014/main" id="{F8A0C89C-946F-4BCD-8A27-BB73E37FE525}"/>
                </a:ext>
                <a:ext uri="{C183D7F6-B498-43B3-948B-1728B52AA6E4}">
                  <adec:decorative xmlns:adec="http://schemas.microsoft.com/office/drawing/2017/decorative" val="1"/>
                </a:ext>
              </a:extLst>
            </p:cNvPr>
            <p:cNvSpPr>
              <a:spLocks noChangeShapeType="1"/>
            </p:cNvSpPr>
            <p:nvPr>
              <p:extLst>
                <p:ext uri="{386F3935-93C4-4BCD-93E2-E3B085C9AB24}">
                  <p16:designElem xmlns:p16="http://schemas.microsoft.com/office/powerpoint/2015/main" val="1"/>
                </p:ext>
              </p:extLst>
            </p:nvPr>
          </p:nvSpPr>
          <p:spPr bwMode="auto">
            <a:xfrm>
              <a:off x="-4763" y="9525"/>
              <a:ext cx="0" cy="0"/>
            </a:xfrm>
            <a:prstGeom prst="line">
              <a:avLst/>
            </a:prstGeom>
            <a:grpFill/>
            <a:ln w="15" cap="flat">
              <a:solidFill>
                <a:srgbClr val="FFFFFF"/>
              </a:solidFill>
              <a:prstDash val="solid"/>
              <a:miter lim="800000"/>
              <a:headEnd/>
              <a:tailEnd/>
            </a:ln>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Tw Cen MT" panose="020B0602020104020603"/>
                <a:ea typeface="+mn-ea"/>
                <a:cs typeface="+mn-cs"/>
              </a:endParaRPr>
            </a:p>
          </p:txBody>
        </p:sp>
        <p:sp>
          <p:nvSpPr>
            <p:cNvPr id="23" name="Freeform 17">
              <a:extLst>
                <a:ext uri="{FF2B5EF4-FFF2-40B4-BE49-F238E27FC236}">
                  <a16:creationId xmlns:a16="http://schemas.microsoft.com/office/drawing/2014/main" id="{70C83EAF-4E92-4849-A240-B257871DC03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9525" y="1801813"/>
              <a:ext cx="123825" cy="127000"/>
            </a:xfrm>
            <a:custGeom>
              <a:avLst/>
              <a:gdLst/>
              <a:ahLst/>
              <a:cxnLst/>
              <a:rect l="0" t="0" r="r" b="b"/>
              <a:pathLst>
                <a:path w="78" h="80">
                  <a:moveTo>
                    <a:pt x="6" y="80"/>
                  </a:moveTo>
                  <a:lnTo>
                    <a:pt x="0" y="71"/>
                  </a:lnTo>
                  <a:lnTo>
                    <a:pt x="69" y="0"/>
                  </a:lnTo>
                  <a:lnTo>
                    <a:pt x="78" y="9"/>
                  </a:lnTo>
                  <a:lnTo>
                    <a:pt x="6" y="80"/>
                  </a:lnTo>
                  <a:close/>
                </a:path>
              </a:pathLst>
            </a:custGeom>
            <a:grpFill/>
            <a:ln>
              <a:noFill/>
            </a:ln>
            <a:extLst>
              <a:ext uri="{91240B29-F687-4f45-9708-019B960494DF}">
                <a14:hiddenLine xmlns="" xmlns:a14="http://schemas.microsoft.com/office/drawing/2010/main" xmlns:p14="http://schemas.microsoft.com/office/powerpoint/2010/main" xmlns:a16="http://schemas.microsoft.com/office/drawing/2014/main" w="9525">
                  <a:solidFill>
                    <a:srgbClr val="000000"/>
                  </a:solidFill>
                  <a:round/>
                  <a:headEnd/>
                  <a:tailEnd/>
                </a14:hiddenLine>
              </a:ext>
            </a:extLst>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Tw Cen MT" panose="020B0602020104020603"/>
                <a:ea typeface="+mn-ea"/>
                <a:cs typeface="+mn-cs"/>
              </a:endParaRPr>
            </a:p>
          </p:txBody>
        </p:sp>
        <p:sp>
          <p:nvSpPr>
            <p:cNvPr id="24" name="Freeform 18">
              <a:extLst>
                <a:ext uri="{FF2B5EF4-FFF2-40B4-BE49-F238E27FC236}">
                  <a16:creationId xmlns:a16="http://schemas.microsoft.com/office/drawing/2014/main" id="{320FD164-4D7A-469C-B3F4-B926BFACF53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9525" y="3549650"/>
              <a:ext cx="147638" cy="481013"/>
            </a:xfrm>
            <a:custGeom>
              <a:avLst/>
              <a:gdLst/>
              <a:ahLst/>
              <a:cxnLst/>
              <a:rect l="0" t="0" r="r" b="b"/>
              <a:pathLst>
                <a:path w="93" h="303">
                  <a:moveTo>
                    <a:pt x="93" y="303"/>
                  </a:moveTo>
                  <a:lnTo>
                    <a:pt x="78" y="303"/>
                  </a:lnTo>
                  <a:lnTo>
                    <a:pt x="78" y="78"/>
                  </a:lnTo>
                  <a:lnTo>
                    <a:pt x="0" y="12"/>
                  </a:lnTo>
                  <a:lnTo>
                    <a:pt x="12" y="0"/>
                  </a:lnTo>
                  <a:lnTo>
                    <a:pt x="93" y="69"/>
                  </a:lnTo>
                  <a:lnTo>
                    <a:pt x="93" y="303"/>
                  </a:lnTo>
                  <a:close/>
                </a:path>
              </a:pathLst>
            </a:custGeom>
            <a:grpFill/>
            <a:ln>
              <a:noFill/>
            </a:ln>
            <a:extLst>
              <a:ext uri="{91240B29-F687-4f45-9708-019B960494DF}">
                <a14:hiddenLine xmlns="" xmlns:a14="http://schemas.microsoft.com/office/drawing/2010/main" xmlns:p14="http://schemas.microsoft.com/office/powerpoint/2010/main" xmlns:a16="http://schemas.microsoft.com/office/drawing/2014/main" w="9525">
                  <a:solidFill>
                    <a:srgbClr val="000000"/>
                  </a:solidFill>
                  <a:round/>
                  <a:headEnd/>
                  <a:tailEnd/>
                </a14:hiddenLine>
              </a:ext>
            </a:extLst>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Tw Cen MT" panose="020B0602020104020603"/>
                <a:ea typeface="+mn-ea"/>
                <a:cs typeface="+mn-cs"/>
              </a:endParaRPr>
            </a:p>
          </p:txBody>
        </p:sp>
        <p:sp>
          <p:nvSpPr>
            <p:cNvPr id="25" name="Freeform 19">
              <a:extLst>
                <a:ext uri="{FF2B5EF4-FFF2-40B4-BE49-F238E27FC236}">
                  <a16:creationId xmlns:a16="http://schemas.microsoft.com/office/drawing/2014/main" id="{F6E14D9A-4E63-48FF-95C5-9E8DDFF86C4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28587"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 xmlns:a14="http://schemas.microsoft.com/office/drawing/2010/main" xmlns:p14="http://schemas.microsoft.com/office/powerpoint/2010/main" xmlns:a16="http://schemas.microsoft.com/office/drawing/2014/main" w="9525">
                  <a:solidFill>
                    <a:srgbClr val="000000"/>
                  </a:solidFill>
                  <a:round/>
                  <a:headEnd/>
                  <a:tailEnd/>
                </a14:hiddenLine>
              </a:ext>
            </a:extLst>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Tw Cen MT" panose="020B0602020104020603"/>
                <a:ea typeface="+mn-ea"/>
                <a:cs typeface="+mn-cs"/>
              </a:endParaRPr>
            </a:p>
          </p:txBody>
        </p:sp>
        <p:sp>
          <p:nvSpPr>
            <p:cNvPr id="26" name="Freeform 20">
              <a:extLst>
                <a:ext uri="{FF2B5EF4-FFF2-40B4-BE49-F238E27FC236}">
                  <a16:creationId xmlns:a16="http://schemas.microsoft.com/office/drawing/2014/main" id="{F3DCD24F-3CA8-4404-B22C-E4C928995F3B}"/>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204787" y="1849438"/>
              <a:ext cx="114300" cy="107950"/>
            </a:xfrm>
            <a:custGeom>
              <a:avLst/>
              <a:gdLst/>
              <a:ahLst/>
              <a:cxnLst/>
              <a:rect l="0" t="0" r="r" b="b"/>
              <a:pathLst>
                <a:path w="24" h="23">
                  <a:moveTo>
                    <a:pt x="12" y="23"/>
                  </a:moveTo>
                  <a:cubicBezTo>
                    <a:pt x="6" y="23"/>
                    <a:pt x="0" y="18"/>
                    <a:pt x="0" y="12"/>
                  </a:cubicBezTo>
                  <a:cubicBezTo>
                    <a:pt x="0" y="5"/>
                    <a:pt x="6" y="0"/>
                    <a:pt x="12" y="0"/>
                  </a:cubicBezTo>
                  <a:cubicBezTo>
                    <a:pt x="18" y="0"/>
                    <a:pt x="24" y="5"/>
                    <a:pt x="24" y="12"/>
                  </a:cubicBezTo>
                  <a:cubicBezTo>
                    <a:pt x="24" y="18"/>
                    <a:pt x="18" y="23"/>
                    <a:pt x="12" y="23"/>
                  </a:cubicBezTo>
                  <a:close/>
                  <a:moveTo>
                    <a:pt x="12" y="4"/>
                  </a:moveTo>
                  <a:cubicBezTo>
                    <a:pt x="8" y="4"/>
                    <a:pt x="4" y="8"/>
                    <a:pt x="4" y="12"/>
                  </a:cubicBezTo>
                  <a:cubicBezTo>
                    <a:pt x="4" y="16"/>
                    <a:pt x="8" y="19"/>
                    <a:pt x="12" y="19"/>
                  </a:cubicBezTo>
                  <a:cubicBezTo>
                    <a:pt x="16" y="19"/>
                    <a:pt x="20" y="16"/>
                    <a:pt x="20" y="12"/>
                  </a:cubicBezTo>
                  <a:cubicBezTo>
                    <a:pt x="20" y="8"/>
                    <a:pt x="16" y="4"/>
                    <a:pt x="12" y="4"/>
                  </a:cubicBezTo>
                  <a:close/>
                </a:path>
              </a:pathLst>
            </a:custGeom>
            <a:grpFill/>
            <a:ln>
              <a:noFill/>
            </a:ln>
            <a:extLst>
              <a:ext uri="{91240B29-F687-4f45-9708-019B960494DF}">
                <a14:hiddenLine xmlns="" xmlns:a14="http://schemas.microsoft.com/office/drawing/2010/main" xmlns:p14="http://schemas.microsoft.com/office/powerpoint/2010/main" xmlns:a16="http://schemas.microsoft.com/office/drawing/2014/main" w="9525">
                  <a:solidFill>
                    <a:srgbClr val="000000"/>
                  </a:solidFill>
                  <a:round/>
                  <a:headEnd/>
                  <a:tailEnd/>
                </a14:hiddenLine>
              </a:ext>
            </a:extLst>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Tw Cen MT" panose="020B0602020104020603"/>
                <a:ea typeface="+mn-ea"/>
                <a:cs typeface="+mn-cs"/>
              </a:endParaRPr>
            </a:p>
          </p:txBody>
        </p:sp>
        <p:sp>
          <p:nvSpPr>
            <p:cNvPr id="27" name="Rectangle 21">
              <a:extLst>
                <a:ext uri="{FF2B5EF4-FFF2-40B4-BE49-F238E27FC236}">
                  <a16:creationId xmlns:a16="http://schemas.microsoft.com/office/drawing/2014/main" id="{8AD2E827-32A3-4BE4-9CC6-8315629177AE}"/>
                </a:ext>
                <a:ext uri="{C183D7F6-B498-43B3-948B-1728B52AA6E4}">
                  <adec:decorative xmlns:adec="http://schemas.microsoft.com/office/drawing/2017/decorative" val="1"/>
                </a:ext>
              </a:extLst>
            </p:cNvPr>
            <p:cNvSpPr>
              <a:spLocks noChangeArrowheads="1"/>
            </p:cNvSpPr>
            <p:nvPr>
              <p:extLst>
                <p:ext uri="{386F3935-93C4-4BCD-93E2-E3B085C9AB24}">
                  <p16:designElem xmlns:p16="http://schemas.microsoft.com/office/powerpoint/2015/main" val="1"/>
                </p:ext>
              </p:extLst>
            </p:nvPr>
          </p:nvSpPr>
          <p:spPr bwMode="auto">
            <a:xfrm>
              <a:off x="133350" y="4662488"/>
              <a:ext cx="23813" cy="2181225"/>
            </a:xfrm>
            <a:prstGeom prst="rect">
              <a:avLst/>
            </a:prstGeom>
            <a:grpFill/>
            <a:ln>
              <a:noFill/>
            </a:ln>
            <a:extLst>
              <a:ext uri="{91240B29-F687-4f45-9708-019B960494DF}">
                <a14:hiddenLine xmlns="" xmlns:a14="http://schemas.microsoft.com/office/drawing/2010/main" xmlns:p14="http://schemas.microsoft.com/office/powerpoint/2010/main" xmlns:a16="http://schemas.microsoft.com/office/drawing/2014/main" w="9525">
                  <a:solidFill>
                    <a:srgbClr val="000000"/>
                  </a:solidFill>
                  <a:miter lim="800000"/>
                  <a:headEnd/>
                  <a:tailEnd/>
                </a14:hiddenLine>
              </a:ext>
            </a:extLst>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Tw Cen MT" panose="020B0602020104020603"/>
                <a:ea typeface="+mn-ea"/>
                <a:cs typeface="+mn-cs"/>
              </a:endParaRPr>
            </a:p>
          </p:txBody>
        </p:sp>
        <p:sp>
          <p:nvSpPr>
            <p:cNvPr id="28" name="Freeform 22">
              <a:extLst>
                <a:ext uri="{FF2B5EF4-FFF2-40B4-BE49-F238E27FC236}">
                  <a16:creationId xmlns:a16="http://schemas.microsoft.com/office/drawing/2014/main" id="{47FB2CCC-1230-494F-B2D1-F05E5B8EDF5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23837" y="5041900"/>
              <a:ext cx="369888" cy="1801813"/>
            </a:xfrm>
            <a:custGeom>
              <a:avLst/>
              <a:gdLst/>
              <a:ahLst/>
              <a:cxnLst/>
              <a:rect l="0" t="0" r="r" b="b"/>
              <a:pathLst>
                <a:path w="233" h="1135">
                  <a:moveTo>
                    <a:pt x="15" y="1135"/>
                  </a:moveTo>
                  <a:lnTo>
                    <a:pt x="0" y="1135"/>
                  </a:lnTo>
                  <a:lnTo>
                    <a:pt x="0" y="515"/>
                  </a:lnTo>
                  <a:lnTo>
                    <a:pt x="0" y="512"/>
                  </a:lnTo>
                  <a:lnTo>
                    <a:pt x="218" y="0"/>
                  </a:lnTo>
                  <a:lnTo>
                    <a:pt x="233" y="6"/>
                  </a:lnTo>
                  <a:lnTo>
                    <a:pt x="15" y="518"/>
                  </a:lnTo>
                  <a:lnTo>
                    <a:pt x="15" y="1135"/>
                  </a:lnTo>
                  <a:close/>
                </a:path>
              </a:pathLst>
            </a:custGeom>
            <a:grpFill/>
            <a:ln>
              <a:noFill/>
            </a:ln>
            <a:extLst>
              <a:ext uri="{91240B29-F687-4f45-9708-019B960494DF}">
                <a14:hiddenLine xmlns="" xmlns:a14="http://schemas.microsoft.com/office/drawing/2010/main" xmlns:p14="http://schemas.microsoft.com/office/powerpoint/2010/main" xmlns:a16="http://schemas.microsoft.com/office/drawing/2014/main" w="9525">
                  <a:solidFill>
                    <a:srgbClr val="000000"/>
                  </a:solidFill>
                  <a:round/>
                  <a:headEnd/>
                  <a:tailEnd/>
                </a14:hiddenLine>
              </a:ext>
            </a:extLst>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Tw Cen MT" panose="020B0602020104020603"/>
                <a:ea typeface="+mn-ea"/>
                <a:cs typeface="+mn-cs"/>
              </a:endParaRPr>
            </a:p>
          </p:txBody>
        </p:sp>
        <p:sp>
          <p:nvSpPr>
            <p:cNvPr id="29" name="Freeform 23">
              <a:extLst>
                <a:ext uri="{FF2B5EF4-FFF2-40B4-BE49-F238E27FC236}">
                  <a16:creationId xmlns:a16="http://schemas.microsoft.com/office/drawing/2014/main" id="{A5F44514-9274-47E3-9243-CA9356C166B5}"/>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52387"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xmlns:p14="http://schemas.microsoft.com/office/powerpoint/2010/main" xmlns:a16="http://schemas.microsoft.com/office/drawing/2014/main" w="9525">
                  <a:solidFill>
                    <a:srgbClr val="000000"/>
                  </a:solidFill>
                  <a:round/>
                  <a:headEnd/>
                  <a:tailEnd/>
                </a14:hiddenLine>
              </a:ext>
            </a:extLst>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Tw Cen MT" panose="020B0602020104020603"/>
                <a:ea typeface="+mn-ea"/>
                <a:cs typeface="+mn-cs"/>
              </a:endParaRPr>
            </a:p>
          </p:txBody>
        </p:sp>
        <p:sp>
          <p:nvSpPr>
            <p:cNvPr id="30" name="Freeform 24">
              <a:extLst>
                <a:ext uri="{FF2B5EF4-FFF2-40B4-BE49-F238E27FC236}">
                  <a16:creationId xmlns:a16="http://schemas.microsoft.com/office/drawing/2014/main" id="{D06192CD-AD86-4DCA-8B53-4ACCA46583A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5627688"/>
              <a:ext cx="85725" cy="1216025"/>
            </a:xfrm>
            <a:custGeom>
              <a:avLst/>
              <a:gdLst/>
              <a:ahLst/>
              <a:cxnLst/>
              <a:rect l="0" t="0" r="r" b="b"/>
              <a:pathLst>
                <a:path w="54" h="766">
                  <a:moveTo>
                    <a:pt x="54" y="766"/>
                  </a:moveTo>
                  <a:lnTo>
                    <a:pt x="36" y="766"/>
                  </a:lnTo>
                  <a:lnTo>
                    <a:pt x="36" y="149"/>
                  </a:lnTo>
                  <a:lnTo>
                    <a:pt x="0" y="3"/>
                  </a:lnTo>
                  <a:lnTo>
                    <a:pt x="18" y="0"/>
                  </a:lnTo>
                  <a:lnTo>
                    <a:pt x="54" y="146"/>
                  </a:lnTo>
                  <a:lnTo>
                    <a:pt x="54" y="766"/>
                  </a:lnTo>
                  <a:close/>
                </a:path>
              </a:pathLst>
            </a:custGeom>
            <a:grpFill/>
            <a:ln>
              <a:noFill/>
            </a:ln>
            <a:extLst>
              <a:ext uri="{91240B29-F687-4f45-9708-019B960494DF}">
                <a14:hiddenLine xmlns="" xmlns:a14="http://schemas.microsoft.com/office/drawing/2010/main" xmlns:p14="http://schemas.microsoft.com/office/powerpoint/2010/main" xmlns:a16="http://schemas.microsoft.com/office/drawing/2014/main" w="9525">
                  <a:solidFill>
                    <a:srgbClr val="000000"/>
                  </a:solidFill>
                  <a:round/>
                  <a:headEnd/>
                  <a:tailEnd/>
                </a14:hiddenLine>
              </a:ext>
            </a:extLst>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Tw Cen MT" panose="020B0602020104020603"/>
                <a:ea typeface="+mn-ea"/>
                <a:cs typeface="+mn-cs"/>
              </a:endParaRPr>
            </a:p>
          </p:txBody>
        </p:sp>
        <p:sp>
          <p:nvSpPr>
            <p:cNvPr id="31" name="Freeform 25">
              <a:extLst>
                <a:ext uri="{FF2B5EF4-FFF2-40B4-BE49-F238E27FC236}">
                  <a16:creationId xmlns:a16="http://schemas.microsoft.com/office/drawing/2014/main" id="{99E9203A-21E4-46D8-981A-4B28CA320A69}"/>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527050"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xmlns:p14="http://schemas.microsoft.com/office/powerpoint/2010/main" xmlns:a16="http://schemas.microsoft.com/office/drawing/2014/main" w="9525">
                  <a:solidFill>
                    <a:srgbClr val="000000"/>
                  </a:solidFill>
                  <a:round/>
                  <a:headEnd/>
                  <a:tailEnd/>
                </a14:hiddenLine>
              </a:ext>
            </a:extLst>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Tw Cen MT" panose="020B0602020104020603"/>
                <a:ea typeface="+mn-ea"/>
                <a:cs typeface="+mn-cs"/>
              </a:endParaRPr>
            </a:p>
          </p:txBody>
        </p:sp>
        <p:sp>
          <p:nvSpPr>
            <p:cNvPr id="32" name="Freeform 26">
              <a:extLst>
                <a:ext uri="{FF2B5EF4-FFF2-40B4-BE49-F238E27FC236}">
                  <a16:creationId xmlns:a16="http://schemas.microsoft.com/office/drawing/2014/main" id="{32FCE9B6-FB52-4045-8DCC-E5959B9A403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09562" y="5422900"/>
              <a:ext cx="374650" cy="1425575"/>
            </a:xfrm>
            <a:custGeom>
              <a:avLst/>
              <a:gdLst/>
              <a:ahLst/>
              <a:cxnLst/>
              <a:rect l="0" t="0" r="r" b="b"/>
              <a:pathLst>
                <a:path w="236" h="898">
                  <a:moveTo>
                    <a:pt x="18" y="898"/>
                  </a:moveTo>
                  <a:lnTo>
                    <a:pt x="0" y="898"/>
                  </a:lnTo>
                  <a:lnTo>
                    <a:pt x="0" y="515"/>
                  </a:lnTo>
                  <a:lnTo>
                    <a:pt x="3" y="512"/>
                  </a:lnTo>
                  <a:lnTo>
                    <a:pt x="221" y="0"/>
                  </a:lnTo>
                  <a:lnTo>
                    <a:pt x="236" y="6"/>
                  </a:lnTo>
                  <a:lnTo>
                    <a:pt x="18" y="518"/>
                  </a:lnTo>
                  <a:lnTo>
                    <a:pt x="18" y="898"/>
                  </a:lnTo>
                  <a:close/>
                </a:path>
              </a:pathLst>
            </a:custGeom>
            <a:grpFill/>
            <a:ln>
              <a:noFill/>
            </a:ln>
            <a:extLst>
              <a:ext uri="{91240B29-F687-4f45-9708-019B960494DF}">
                <a14:hiddenLine xmlns="" xmlns:a14="http://schemas.microsoft.com/office/drawing/2010/main" xmlns:p14="http://schemas.microsoft.com/office/powerpoint/2010/main" xmlns:a16="http://schemas.microsoft.com/office/drawing/2014/main" w="9525">
                  <a:solidFill>
                    <a:srgbClr val="000000"/>
                  </a:solidFill>
                  <a:round/>
                  <a:headEnd/>
                  <a:tailEnd/>
                </a14:hiddenLine>
              </a:ext>
            </a:extLst>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Tw Cen MT" panose="020B0602020104020603"/>
                <a:ea typeface="+mn-ea"/>
                <a:cs typeface="+mn-cs"/>
              </a:endParaRPr>
            </a:p>
          </p:txBody>
        </p:sp>
        <p:sp>
          <p:nvSpPr>
            <p:cNvPr id="33" name="Freeform 27">
              <a:extLst>
                <a:ext uri="{FF2B5EF4-FFF2-40B4-BE49-F238E27FC236}">
                  <a16:creationId xmlns:a16="http://schemas.microsoft.com/office/drawing/2014/main" id="{E4A7025C-CDE8-429A-BBB9-E7380C96238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69912"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 xmlns:a14="http://schemas.microsoft.com/office/drawing/2010/main" xmlns:p14="http://schemas.microsoft.com/office/powerpoint/2010/main" xmlns:a16="http://schemas.microsoft.com/office/drawing/2014/main" w="9525">
                  <a:solidFill>
                    <a:srgbClr val="000000"/>
                  </a:solidFill>
                  <a:round/>
                  <a:headEnd/>
                  <a:tailEnd/>
                </a14:hiddenLine>
              </a:ext>
            </a:extLst>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Tw Cen MT" panose="020B0602020104020603"/>
                <a:ea typeface="+mn-ea"/>
                <a:cs typeface="+mn-cs"/>
              </a:endParaRPr>
            </a:p>
          </p:txBody>
        </p:sp>
        <p:sp>
          <p:nvSpPr>
            <p:cNvPr id="34" name="Freeform 28">
              <a:extLst>
                <a:ext uri="{FF2B5EF4-FFF2-40B4-BE49-F238E27FC236}">
                  <a16:creationId xmlns:a16="http://schemas.microsoft.com/office/drawing/2014/main" id="{A4EA0256-5DF5-437A-98A7-B79F3E6BB89A}"/>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612775"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xmlns:p14="http://schemas.microsoft.com/office/powerpoint/2010/main" xmlns:a16="http://schemas.microsoft.com/office/drawing/2014/main" w="9525">
                  <a:solidFill>
                    <a:srgbClr val="000000"/>
                  </a:solidFill>
                  <a:round/>
                  <a:headEnd/>
                  <a:tailEnd/>
                </a14:hiddenLine>
              </a:ext>
            </a:extLst>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Tw Cen MT" panose="020B0602020104020603"/>
                <a:ea typeface="+mn-ea"/>
                <a:cs typeface="+mn-cs"/>
              </a:endParaRPr>
            </a:p>
          </p:txBody>
        </p:sp>
        <p:sp>
          <p:nvSpPr>
            <p:cNvPr id="35" name="Freeform 29">
              <a:extLst>
                <a:ext uri="{FF2B5EF4-FFF2-40B4-BE49-F238E27FC236}">
                  <a16:creationId xmlns:a16="http://schemas.microsoft.com/office/drawing/2014/main" id="{90C9433D-9E1C-493B-BEBD-C3081FFA328F}"/>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612775"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xmlns:p14="http://schemas.microsoft.com/office/powerpoint/2010/main" xmlns:a16="http://schemas.microsoft.com/office/drawing/2014/main" w="9525">
                  <a:solidFill>
                    <a:srgbClr val="000000"/>
                  </a:solidFill>
                  <a:round/>
                  <a:headEnd/>
                  <a:tailEnd/>
                </a14:hiddenLine>
              </a:ext>
            </a:extLst>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Tw Cen MT" panose="020B0602020104020603"/>
                <a:ea typeface="+mn-ea"/>
                <a:cs typeface="+mn-cs"/>
              </a:endParaRPr>
            </a:p>
          </p:txBody>
        </p:sp>
        <p:sp>
          <p:nvSpPr>
            <p:cNvPr id="36" name="Freeform 30">
              <a:extLst>
                <a:ext uri="{FF2B5EF4-FFF2-40B4-BE49-F238E27FC236}">
                  <a16:creationId xmlns:a16="http://schemas.microsoft.com/office/drawing/2014/main" id="{352B39BB-F298-4285-A709-1FBA0CB722C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69925" y="6330950"/>
              <a:ext cx="417513" cy="517525"/>
            </a:xfrm>
            <a:custGeom>
              <a:avLst/>
              <a:gdLst/>
              <a:ahLst/>
              <a:cxnLst/>
              <a:rect l="0" t="0" r="r" b="b"/>
              <a:pathLst>
                <a:path w="263" h="326">
                  <a:moveTo>
                    <a:pt x="15" y="326"/>
                  </a:moveTo>
                  <a:lnTo>
                    <a:pt x="0" y="320"/>
                  </a:lnTo>
                  <a:lnTo>
                    <a:pt x="45" y="206"/>
                  </a:lnTo>
                  <a:lnTo>
                    <a:pt x="48" y="206"/>
                  </a:lnTo>
                  <a:lnTo>
                    <a:pt x="254" y="0"/>
                  </a:lnTo>
                  <a:lnTo>
                    <a:pt x="263" y="12"/>
                  </a:lnTo>
                  <a:lnTo>
                    <a:pt x="60" y="215"/>
                  </a:lnTo>
                  <a:lnTo>
                    <a:pt x="15" y="326"/>
                  </a:lnTo>
                  <a:close/>
                </a:path>
              </a:pathLst>
            </a:custGeom>
            <a:grpFill/>
            <a:ln>
              <a:noFill/>
            </a:ln>
            <a:extLst>
              <a:ext uri="{91240B29-F687-4f45-9708-019B960494DF}">
                <a14:hiddenLine xmlns="" xmlns:a14="http://schemas.microsoft.com/office/drawing/2010/main" xmlns:p14="http://schemas.microsoft.com/office/powerpoint/2010/main" xmlns:a16="http://schemas.microsoft.com/office/drawing/2014/main" w="9525">
                  <a:solidFill>
                    <a:srgbClr val="000000"/>
                  </a:solidFill>
                  <a:round/>
                  <a:headEnd/>
                  <a:tailEnd/>
                </a14:hiddenLine>
              </a:ext>
            </a:extLst>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Tw Cen MT" panose="020B0602020104020603"/>
                <a:ea typeface="+mn-ea"/>
                <a:cs typeface="+mn-cs"/>
              </a:endParaRPr>
            </a:p>
          </p:txBody>
        </p:sp>
        <p:sp>
          <p:nvSpPr>
            <p:cNvPr id="37" name="Freeform 31">
              <a:extLst>
                <a:ext uri="{FF2B5EF4-FFF2-40B4-BE49-F238E27FC236}">
                  <a16:creationId xmlns:a16="http://schemas.microsoft.com/office/drawing/2014/main" id="{31CAF2A0-CBA0-4E86-AA87-8750EC1AFB2E}"/>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1049337"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 xmlns:a14="http://schemas.microsoft.com/office/drawing/2010/main" xmlns:p14="http://schemas.microsoft.com/office/powerpoint/2010/main" xmlns:a16="http://schemas.microsoft.com/office/drawing/2014/main" w="9525">
                  <a:solidFill>
                    <a:srgbClr val="000000"/>
                  </a:solidFill>
                  <a:round/>
                  <a:headEnd/>
                  <a:tailEnd/>
                </a14:hiddenLine>
              </a:ext>
            </a:extLst>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Tw Cen MT" panose="020B0602020104020603"/>
                <a:ea typeface="+mn-ea"/>
                <a:cs typeface="+mn-cs"/>
              </a:endParaRPr>
            </a:p>
          </p:txBody>
        </p:sp>
      </p:grpSp>
      <p:sp>
        <p:nvSpPr>
          <p:cNvPr id="2" name="Title 1"/>
          <p:cNvSpPr>
            <a:spLocks noGrp="1"/>
          </p:cNvSpPr>
          <p:nvPr>
            <p:ph type="title"/>
          </p:nvPr>
        </p:nvSpPr>
        <p:spPr>
          <a:xfrm>
            <a:off x="1019015" y="1093787"/>
            <a:ext cx="3059969" cy="4697413"/>
          </a:xfrm>
        </p:spPr>
        <p:txBody>
          <a:bodyPr>
            <a:normAutofit/>
          </a:bodyPr>
          <a:lstStyle/>
          <a:p>
            <a:r>
              <a:rPr lang="en-US" sz="2800"/>
              <a:t>Student Parent Data Collection Act</a:t>
            </a:r>
          </a:p>
        </p:txBody>
      </p:sp>
      <p:sp useBgFill="1">
        <p:nvSpPr>
          <p:cNvPr id="55" name="Round Diagonal Corner Rectangle 7">
            <a:extLst>
              <a:ext uri="{FF2B5EF4-FFF2-40B4-BE49-F238E27FC236}">
                <a16:creationId xmlns:a16="http://schemas.microsoft.com/office/drawing/2014/main" id="{7D1C411D-0818-4640-8657-2AF78250C80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625084" y="0"/>
            <a:ext cx="7566916" cy="6848476"/>
          </a:xfrm>
          <a:prstGeom prst="round2DiagRect">
            <a:avLst>
              <a:gd name="adj1" fmla="val 0"/>
              <a:gd name="adj2" fmla="val 0"/>
            </a:avLst>
          </a:prstGeom>
          <a:ln w="19050" cap="sq">
            <a:noFill/>
            <a:miter lim="800000"/>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Tw Cen MT" panose="020B0602020104020603"/>
              <a:ea typeface="+mn-ea"/>
              <a:cs typeface="+mn-cs"/>
            </a:endParaRPr>
          </a:p>
        </p:txBody>
      </p:sp>
      <p:sp>
        <p:nvSpPr>
          <p:cNvPr id="3" name="Content Placeholder 2"/>
          <p:cNvSpPr>
            <a:spLocks noGrp="1"/>
          </p:cNvSpPr>
          <p:nvPr>
            <p:ph idx="1"/>
          </p:nvPr>
        </p:nvSpPr>
        <p:spPr>
          <a:xfrm>
            <a:off x="5215467" y="593271"/>
            <a:ext cx="5831944" cy="5628141"/>
          </a:xfrm>
        </p:spPr>
        <p:txBody>
          <a:bodyPr>
            <a:normAutofit/>
          </a:bodyPr>
          <a:lstStyle/>
          <a:p>
            <a:pPr marL="0" marR="0">
              <a:lnSpc>
                <a:spcPct val="150000"/>
              </a:lnSpc>
              <a:spcBef>
                <a:spcPts val="0"/>
              </a:spcBef>
              <a:spcAft>
                <a:spcPts val="0"/>
              </a:spcAft>
            </a:pPr>
            <a:r>
              <a:rPr lang="en-US" sz="2000">
                <a:effectLst/>
                <a:latin typeface="Calibri" panose="020F0502020204030204" pitchFamily="34" charset="0"/>
                <a:ea typeface="Calibri" panose="020F0502020204030204" pitchFamily="34" charset="0"/>
              </a:rPr>
              <a:t>Public Act 102-0088</a:t>
            </a:r>
          </a:p>
          <a:p>
            <a:pPr marL="0" marR="0">
              <a:lnSpc>
                <a:spcPct val="150000"/>
              </a:lnSpc>
              <a:spcBef>
                <a:spcPts val="0"/>
              </a:spcBef>
              <a:spcAft>
                <a:spcPts val="0"/>
              </a:spcAft>
            </a:pPr>
            <a:r>
              <a:rPr lang="en-US" sz="2000">
                <a:effectLst/>
                <a:latin typeface="Calibri" panose="020F0502020204030204" pitchFamily="34" charset="0"/>
                <a:ea typeface="Calibri" panose="020F0502020204030204" pitchFamily="34" charset="0"/>
              </a:rPr>
              <a:t> </a:t>
            </a:r>
            <a:r>
              <a:rPr lang="en-US" sz="2000" u="sng">
                <a:solidFill>
                  <a:srgbClr val="0563C1"/>
                </a:solidFill>
                <a:effectLst/>
                <a:latin typeface="Calibri" panose="020F0502020204030204" pitchFamily="34" charset="0"/>
                <a:ea typeface="Calibri" panose="020F0502020204030204" pitchFamily="34" charset="0"/>
                <a:hlinkClick r:id="rId2"/>
              </a:rPr>
              <a:t>https://www.ilga.gov/legislation/publicacts/fulltext.asp?Name=102-0088</a:t>
            </a:r>
            <a:endParaRPr lang="en-US" sz="2000" u="sng">
              <a:solidFill>
                <a:srgbClr val="0563C1"/>
              </a:solidFill>
              <a:latin typeface="Calibri" panose="020F0502020204030204" pitchFamily="34" charset="0"/>
              <a:ea typeface="Calibri" panose="020F0502020204030204" pitchFamily="34" charset="0"/>
            </a:endParaRPr>
          </a:p>
          <a:p>
            <a:pPr marL="0">
              <a:lnSpc>
                <a:spcPct val="150000"/>
              </a:lnSpc>
              <a:spcBef>
                <a:spcPts val="0"/>
              </a:spcBef>
            </a:pPr>
            <a:r>
              <a:rPr lang="en-US" sz="2000">
                <a:latin typeface="Calibri" panose="020F0502020204030204" pitchFamily="34" charset="0"/>
                <a:ea typeface="Calibri" panose="020F0502020204030204" pitchFamily="34" charset="0"/>
              </a:rPr>
              <a:t>Enrollment code denoting Y/N for Student Parent.</a:t>
            </a:r>
          </a:p>
          <a:p>
            <a:pPr marL="0">
              <a:spcBef>
                <a:spcPts val="0"/>
              </a:spcBef>
            </a:pPr>
            <a:r>
              <a:rPr lang="en-US" sz="2000">
                <a:latin typeface="Calibri" panose="020F0502020204030204" pitchFamily="34" charset="0"/>
              </a:rPr>
              <a:t>Required this year for Public Universities 2023-24</a:t>
            </a:r>
          </a:p>
          <a:p>
            <a:pPr marL="457200" lvl="1">
              <a:spcBef>
                <a:spcPts val="0"/>
              </a:spcBef>
            </a:pPr>
            <a:r>
              <a:rPr lang="en-US" sz="1600">
                <a:latin typeface="Calibri" panose="020F0502020204030204" pitchFamily="34" charset="0"/>
              </a:rPr>
              <a:t>Replaces Eric’s collection</a:t>
            </a:r>
          </a:p>
          <a:p>
            <a:pPr marL="0">
              <a:spcBef>
                <a:spcPts val="0"/>
              </a:spcBef>
            </a:pPr>
            <a:endParaRPr lang="en-US" sz="1800">
              <a:effectLst/>
              <a:latin typeface="Calibri" panose="020F0502020204030204" pitchFamily="34" charset="0"/>
              <a:ea typeface="Calibri" panose="020F0502020204030204" pitchFamily="34" charset="0"/>
            </a:endParaRPr>
          </a:p>
          <a:p>
            <a:pPr marL="0" marR="0" indent="0">
              <a:spcBef>
                <a:spcPts val="0"/>
              </a:spcBef>
              <a:spcAft>
                <a:spcPts val="0"/>
              </a:spcAft>
              <a:buNone/>
            </a:pPr>
            <a:endParaRPr lang="en-US" sz="1800" u="sng">
              <a:solidFill>
                <a:srgbClr val="0563C1"/>
              </a:solidFill>
              <a:latin typeface="Calibri" panose="020F0502020204030204" pitchFamily="34" charset="0"/>
              <a:ea typeface="Calibri" panose="020F0502020204030204" pitchFamily="34" charset="0"/>
            </a:endParaRPr>
          </a:p>
        </p:txBody>
      </p:sp>
    </p:spTree>
    <p:extLst>
      <p:ext uri="{BB962C8B-B14F-4D97-AF65-F5344CB8AC3E}">
        <p14:creationId xmlns:p14="http://schemas.microsoft.com/office/powerpoint/2010/main" val="13535334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53" name="Rectangle 7">
            <a:extLst>
              <a:ext uri="{FF2B5EF4-FFF2-40B4-BE49-F238E27FC236}">
                <a16:creationId xmlns:a16="http://schemas.microsoft.com/office/drawing/2014/main" id="{6BFC9644-673A-459F-B3C5-9310A4E50E3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Tw Cen MT" panose="020B0602020104020603"/>
              <a:ea typeface="+mn-ea"/>
              <a:cs typeface="+mn-cs"/>
            </a:endParaRPr>
          </a:p>
        </p:txBody>
      </p:sp>
      <p:grpSp>
        <p:nvGrpSpPr>
          <p:cNvPr id="54" name="Group 9">
            <a:extLst>
              <a:ext uri="{FF2B5EF4-FFF2-40B4-BE49-F238E27FC236}">
                <a16:creationId xmlns:a16="http://schemas.microsoft.com/office/drawing/2014/main" id="{4ADB9295-9645-4BF2-ADFD-75800B7FAD06}"/>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4288" y="0"/>
            <a:ext cx="1220788" cy="6858001"/>
            <a:chOff x="-14288" y="0"/>
            <a:chExt cx="1220788" cy="6858001"/>
          </a:xfrm>
          <a:solidFill>
            <a:schemeClr val="bg2">
              <a:lumMod val="60000"/>
              <a:lumOff val="40000"/>
              <a:alpha val="60000"/>
            </a:schemeClr>
          </a:solidFill>
        </p:grpSpPr>
        <p:sp>
          <p:nvSpPr>
            <p:cNvPr id="11" name="Rectangle 5">
              <a:extLst>
                <a:ext uri="{FF2B5EF4-FFF2-40B4-BE49-F238E27FC236}">
                  <a16:creationId xmlns:a16="http://schemas.microsoft.com/office/drawing/2014/main" id="{95B061E9-E435-4E1B-B160-96584A116691}"/>
                </a:ext>
                <a:ext uri="{C183D7F6-B498-43B3-948B-1728B52AA6E4}">
                  <adec:decorative xmlns:adec="http://schemas.microsoft.com/office/drawing/2017/decorative" val="1"/>
                </a:ext>
              </a:extLst>
            </p:cNvPr>
            <p:cNvSpPr>
              <a:spLocks noChangeArrowheads="1"/>
            </p:cNvSpPr>
            <p:nvPr>
              <p:extLst>
                <p:ext uri="{386F3935-93C4-4BCD-93E2-E3B085C9AB24}">
                  <p16:designElem xmlns:p16="http://schemas.microsoft.com/office/powerpoint/2015/main" val="1"/>
                </p:ext>
              </p:extLst>
            </p:nvPr>
          </p:nvSpPr>
          <p:spPr bwMode="auto">
            <a:xfrm>
              <a:off x="114300" y="4763"/>
              <a:ext cx="23813" cy="2181225"/>
            </a:xfrm>
            <a:prstGeom prst="rect">
              <a:avLst/>
            </a:pr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miter lim="800000"/>
                  <a:headEnd/>
                  <a:tailEnd/>
                </a14:hiddenLine>
              </a:ext>
            </a:extLst>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Tw Cen MT" panose="020B0602020104020603"/>
                <a:ea typeface="+mn-ea"/>
                <a:cs typeface="+mn-cs"/>
              </a:endParaRPr>
            </a:p>
          </p:txBody>
        </p:sp>
        <p:sp>
          <p:nvSpPr>
            <p:cNvPr id="12" name="Freeform 6">
              <a:extLst>
                <a:ext uri="{FF2B5EF4-FFF2-40B4-BE49-F238E27FC236}">
                  <a16:creationId xmlns:a16="http://schemas.microsoft.com/office/drawing/2014/main" id="{3CD7972E-7D38-40EE-A80B-E2A848811EDD}"/>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33337"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Tw Cen MT" panose="020B0602020104020603"/>
                <a:ea typeface="+mn-ea"/>
                <a:cs typeface="+mn-cs"/>
              </a:endParaRPr>
            </a:p>
          </p:txBody>
        </p:sp>
        <p:sp>
          <p:nvSpPr>
            <p:cNvPr id="13" name="Freeform 7">
              <a:extLst>
                <a:ext uri="{FF2B5EF4-FFF2-40B4-BE49-F238E27FC236}">
                  <a16:creationId xmlns:a16="http://schemas.microsoft.com/office/drawing/2014/main" id="{524A3B55-746F-419F-8CFF-5F3A4BE14345}"/>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28575"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Tw Cen MT" panose="020B0602020104020603"/>
                <a:ea typeface="+mn-ea"/>
                <a:cs typeface="+mn-cs"/>
              </a:endParaRPr>
            </a:p>
          </p:txBody>
        </p:sp>
        <p:sp>
          <p:nvSpPr>
            <p:cNvPr id="14" name="Freeform 8">
              <a:extLst>
                <a:ext uri="{FF2B5EF4-FFF2-40B4-BE49-F238E27FC236}">
                  <a16:creationId xmlns:a16="http://schemas.microsoft.com/office/drawing/2014/main" id="{9C63219B-AD72-4494-935E-F5C70DB5497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00025" y="4763"/>
              <a:ext cx="369888" cy="1811338"/>
            </a:xfrm>
            <a:custGeom>
              <a:avLst/>
              <a:gdLst/>
              <a:ahLst/>
              <a:cxnLst/>
              <a:rect l="0" t="0" r="r" b="b"/>
              <a:pathLst>
                <a:path w="233" h="1141">
                  <a:moveTo>
                    <a:pt x="218" y="1141"/>
                  </a:moveTo>
                  <a:lnTo>
                    <a:pt x="0" y="626"/>
                  </a:lnTo>
                  <a:lnTo>
                    <a:pt x="0" y="0"/>
                  </a:lnTo>
                  <a:lnTo>
                    <a:pt x="15" y="0"/>
                  </a:lnTo>
                  <a:lnTo>
                    <a:pt x="15" y="623"/>
                  </a:lnTo>
                  <a:lnTo>
                    <a:pt x="233" y="1135"/>
                  </a:lnTo>
                  <a:lnTo>
                    <a:pt x="218" y="1141"/>
                  </a:lnTo>
                  <a:close/>
                </a:path>
              </a:pathLst>
            </a:cu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Tw Cen MT" panose="020B0602020104020603"/>
                <a:ea typeface="+mn-ea"/>
                <a:cs typeface="+mn-cs"/>
              </a:endParaRPr>
            </a:p>
          </p:txBody>
        </p:sp>
        <p:sp>
          <p:nvSpPr>
            <p:cNvPr id="15" name="Freeform 9">
              <a:extLst>
                <a:ext uri="{FF2B5EF4-FFF2-40B4-BE49-F238E27FC236}">
                  <a16:creationId xmlns:a16="http://schemas.microsoft.com/office/drawing/2014/main" id="{15B41FD2-05E2-44E7-8760-09E65D1C6034}"/>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503237" y="1801813"/>
              <a:ext cx="190500" cy="188913"/>
            </a:xfrm>
            <a:custGeom>
              <a:avLst/>
              <a:gdLst/>
              <a:ahLst/>
              <a:cxnLst/>
              <a:rect l="0" t="0" r="r" b="b"/>
              <a:pathLst>
                <a:path w="40" h="40">
                  <a:moveTo>
                    <a:pt x="20" y="40"/>
                  </a:moveTo>
                  <a:cubicBezTo>
                    <a:pt x="9" y="40"/>
                    <a:pt x="0" y="31"/>
                    <a:pt x="0" y="20"/>
                  </a:cubicBezTo>
                  <a:cubicBezTo>
                    <a:pt x="0" y="9"/>
                    <a:pt x="9" y="0"/>
                    <a:pt x="20" y="0"/>
                  </a:cubicBezTo>
                  <a:cubicBezTo>
                    <a:pt x="33" y="0"/>
                    <a:pt x="40" y="6"/>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9"/>
                    <a:pt x="31" y="4"/>
                    <a:pt x="20" y="4"/>
                  </a:cubicBezTo>
                  <a:close/>
                </a:path>
              </a:pathLst>
            </a:cu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Tw Cen MT" panose="020B0602020104020603"/>
                <a:ea typeface="+mn-ea"/>
                <a:cs typeface="+mn-cs"/>
              </a:endParaRPr>
            </a:p>
          </p:txBody>
        </p:sp>
        <p:sp>
          <p:nvSpPr>
            <p:cNvPr id="16" name="Freeform 10">
              <a:extLst>
                <a:ext uri="{FF2B5EF4-FFF2-40B4-BE49-F238E27FC236}">
                  <a16:creationId xmlns:a16="http://schemas.microsoft.com/office/drawing/2014/main" id="{FE6D63D0-3347-4EE2-8F65-F1C32168FA2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85750" y="4763"/>
              <a:ext cx="369888" cy="1430338"/>
            </a:xfrm>
            <a:custGeom>
              <a:avLst/>
              <a:gdLst/>
              <a:ahLst/>
              <a:cxnLst/>
              <a:rect l="0" t="0" r="r" b="b"/>
              <a:pathLst>
                <a:path w="233" h="901">
                  <a:moveTo>
                    <a:pt x="221" y="901"/>
                  </a:moveTo>
                  <a:lnTo>
                    <a:pt x="0" y="383"/>
                  </a:lnTo>
                  <a:lnTo>
                    <a:pt x="0" y="0"/>
                  </a:lnTo>
                  <a:lnTo>
                    <a:pt x="18" y="0"/>
                  </a:lnTo>
                  <a:lnTo>
                    <a:pt x="18" y="380"/>
                  </a:lnTo>
                  <a:lnTo>
                    <a:pt x="233" y="895"/>
                  </a:lnTo>
                  <a:lnTo>
                    <a:pt x="221" y="901"/>
                  </a:lnTo>
                  <a:close/>
                </a:path>
              </a:pathLst>
            </a:cu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Tw Cen MT" panose="020B0602020104020603"/>
                <a:ea typeface="+mn-ea"/>
                <a:cs typeface="+mn-cs"/>
              </a:endParaRPr>
            </a:p>
          </p:txBody>
        </p:sp>
        <p:sp>
          <p:nvSpPr>
            <p:cNvPr id="17" name="Freeform 11">
              <a:extLst>
                <a:ext uri="{FF2B5EF4-FFF2-40B4-BE49-F238E27FC236}">
                  <a16:creationId xmlns:a16="http://schemas.microsoft.com/office/drawing/2014/main" id="{538A46A3-DB16-45D5-B636-03EFE39FE96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46100"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Tw Cen MT" panose="020B0602020104020603"/>
                <a:ea typeface="+mn-ea"/>
                <a:cs typeface="+mn-cs"/>
              </a:endParaRPr>
            </a:p>
          </p:txBody>
        </p:sp>
        <p:sp>
          <p:nvSpPr>
            <p:cNvPr id="18" name="Freeform 12">
              <a:extLst>
                <a:ext uri="{FF2B5EF4-FFF2-40B4-BE49-F238E27FC236}">
                  <a16:creationId xmlns:a16="http://schemas.microsoft.com/office/drawing/2014/main" id="{0B8A2B0E-823F-4BE8-9359-45143BB1248E}"/>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588962" y="1420813"/>
              <a:ext cx="190500" cy="190500"/>
            </a:xfrm>
            <a:custGeom>
              <a:avLst/>
              <a:gdLst/>
              <a:ahLst/>
              <a:cxnLst/>
              <a:rect l="0" t="0" r="r" b="b"/>
              <a:pathLst>
                <a:path w="40" h="40">
                  <a:moveTo>
                    <a:pt x="20" y="40"/>
                  </a:moveTo>
                  <a:cubicBezTo>
                    <a:pt x="9" y="40"/>
                    <a:pt x="0" y="31"/>
                    <a:pt x="0" y="20"/>
                  </a:cubicBezTo>
                  <a:cubicBezTo>
                    <a:pt x="0" y="9"/>
                    <a:pt x="9" y="0"/>
                    <a:pt x="20" y="0"/>
                  </a:cubicBezTo>
                  <a:cubicBezTo>
                    <a:pt x="33" y="0"/>
                    <a:pt x="40" y="7"/>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9"/>
                    <a:pt x="31" y="4"/>
                    <a:pt x="20" y="4"/>
                  </a:cubicBezTo>
                  <a:close/>
                </a:path>
              </a:pathLst>
            </a:cu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Tw Cen MT" panose="020B0602020104020603"/>
                <a:ea typeface="+mn-ea"/>
                <a:cs typeface="+mn-cs"/>
              </a:endParaRPr>
            </a:p>
          </p:txBody>
        </p:sp>
        <p:sp>
          <p:nvSpPr>
            <p:cNvPr id="19" name="Freeform 13">
              <a:extLst>
                <a:ext uri="{FF2B5EF4-FFF2-40B4-BE49-F238E27FC236}">
                  <a16:creationId xmlns:a16="http://schemas.microsoft.com/office/drawing/2014/main" id="{44516B3C-A8BE-46FC-B643-3DFEB7F28386}"/>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588962"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Tw Cen MT" panose="020B0602020104020603"/>
                <a:ea typeface="+mn-ea"/>
                <a:cs typeface="+mn-cs"/>
              </a:endParaRPr>
            </a:p>
          </p:txBody>
        </p:sp>
        <p:sp>
          <p:nvSpPr>
            <p:cNvPr id="20" name="Freeform 14">
              <a:extLst>
                <a:ext uri="{FF2B5EF4-FFF2-40B4-BE49-F238E27FC236}">
                  <a16:creationId xmlns:a16="http://schemas.microsoft.com/office/drawing/2014/main" id="{59FD699C-3920-4E57-BE27-165A3F036C2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41350" y="0"/>
              <a:ext cx="422275" cy="527050"/>
            </a:xfrm>
            <a:custGeom>
              <a:avLst/>
              <a:gdLst/>
              <a:ahLst/>
              <a:cxnLst/>
              <a:rect l="0" t="0" r="r" b="b"/>
              <a:pathLst>
                <a:path w="266" h="332">
                  <a:moveTo>
                    <a:pt x="257" y="332"/>
                  </a:moveTo>
                  <a:lnTo>
                    <a:pt x="48" y="123"/>
                  </a:lnTo>
                  <a:lnTo>
                    <a:pt x="0" y="6"/>
                  </a:lnTo>
                  <a:lnTo>
                    <a:pt x="15" y="0"/>
                  </a:lnTo>
                  <a:lnTo>
                    <a:pt x="63" y="114"/>
                  </a:lnTo>
                  <a:lnTo>
                    <a:pt x="266" y="320"/>
                  </a:lnTo>
                  <a:lnTo>
                    <a:pt x="257" y="332"/>
                  </a:lnTo>
                  <a:close/>
                </a:path>
              </a:pathLst>
            </a:cu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Tw Cen MT" panose="020B0602020104020603"/>
                <a:ea typeface="+mn-ea"/>
                <a:cs typeface="+mn-cs"/>
              </a:endParaRPr>
            </a:p>
          </p:txBody>
        </p:sp>
        <p:sp>
          <p:nvSpPr>
            <p:cNvPr id="21" name="Freeform 15">
              <a:extLst>
                <a:ext uri="{FF2B5EF4-FFF2-40B4-BE49-F238E27FC236}">
                  <a16:creationId xmlns:a16="http://schemas.microsoft.com/office/drawing/2014/main" id="{0FB0C02E-3F53-4889-8ADF-80DBC43F693C}"/>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1020762"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Tw Cen MT" panose="020B0602020104020603"/>
                <a:ea typeface="+mn-ea"/>
                <a:cs typeface="+mn-cs"/>
              </a:endParaRPr>
            </a:p>
          </p:txBody>
        </p:sp>
        <p:sp>
          <p:nvSpPr>
            <p:cNvPr id="22" name="Line 16">
              <a:extLst>
                <a:ext uri="{FF2B5EF4-FFF2-40B4-BE49-F238E27FC236}">
                  <a16:creationId xmlns:a16="http://schemas.microsoft.com/office/drawing/2014/main" id="{F8A0C89C-946F-4BCD-8A27-BB73E37FE525}"/>
                </a:ext>
                <a:ext uri="{C183D7F6-B498-43B3-948B-1728B52AA6E4}">
                  <adec:decorative xmlns:adec="http://schemas.microsoft.com/office/drawing/2017/decorative" val="1"/>
                </a:ext>
              </a:extLst>
            </p:cNvPr>
            <p:cNvSpPr>
              <a:spLocks noChangeShapeType="1"/>
            </p:cNvSpPr>
            <p:nvPr>
              <p:extLst>
                <p:ext uri="{386F3935-93C4-4BCD-93E2-E3B085C9AB24}">
                  <p16:designElem xmlns:p16="http://schemas.microsoft.com/office/powerpoint/2015/main" val="1"/>
                </p:ext>
              </p:extLst>
            </p:nvPr>
          </p:nvSpPr>
          <p:spPr bwMode="auto">
            <a:xfrm>
              <a:off x="-4763" y="9525"/>
              <a:ext cx="0" cy="0"/>
            </a:xfrm>
            <a:prstGeom prst="line">
              <a:avLst/>
            </a:prstGeom>
            <a:grpFill/>
            <a:ln w="15" cap="flat">
              <a:solidFill>
                <a:srgbClr val="FFFFFF"/>
              </a:solidFill>
              <a:prstDash val="solid"/>
              <a:miter lim="800000"/>
              <a:headEnd/>
              <a:tailEnd/>
            </a:ln>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Tw Cen MT" panose="020B0602020104020603"/>
                <a:ea typeface="+mn-ea"/>
                <a:cs typeface="+mn-cs"/>
              </a:endParaRPr>
            </a:p>
          </p:txBody>
        </p:sp>
        <p:sp>
          <p:nvSpPr>
            <p:cNvPr id="23" name="Freeform 17">
              <a:extLst>
                <a:ext uri="{FF2B5EF4-FFF2-40B4-BE49-F238E27FC236}">
                  <a16:creationId xmlns:a16="http://schemas.microsoft.com/office/drawing/2014/main" id="{70C83EAF-4E92-4849-A240-B257871DC03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9525" y="1801813"/>
              <a:ext cx="123825" cy="127000"/>
            </a:xfrm>
            <a:custGeom>
              <a:avLst/>
              <a:gdLst/>
              <a:ahLst/>
              <a:cxnLst/>
              <a:rect l="0" t="0" r="r" b="b"/>
              <a:pathLst>
                <a:path w="78" h="80">
                  <a:moveTo>
                    <a:pt x="6" y="80"/>
                  </a:moveTo>
                  <a:lnTo>
                    <a:pt x="0" y="71"/>
                  </a:lnTo>
                  <a:lnTo>
                    <a:pt x="69" y="0"/>
                  </a:lnTo>
                  <a:lnTo>
                    <a:pt x="78" y="9"/>
                  </a:lnTo>
                  <a:lnTo>
                    <a:pt x="6" y="80"/>
                  </a:lnTo>
                  <a:close/>
                </a:path>
              </a:pathLst>
            </a:cu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Tw Cen MT" panose="020B0602020104020603"/>
                <a:ea typeface="+mn-ea"/>
                <a:cs typeface="+mn-cs"/>
              </a:endParaRPr>
            </a:p>
          </p:txBody>
        </p:sp>
        <p:sp>
          <p:nvSpPr>
            <p:cNvPr id="24" name="Freeform 18">
              <a:extLst>
                <a:ext uri="{FF2B5EF4-FFF2-40B4-BE49-F238E27FC236}">
                  <a16:creationId xmlns:a16="http://schemas.microsoft.com/office/drawing/2014/main" id="{320FD164-4D7A-469C-B3F4-B926BFACF53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9525" y="3549650"/>
              <a:ext cx="147638" cy="481013"/>
            </a:xfrm>
            <a:custGeom>
              <a:avLst/>
              <a:gdLst/>
              <a:ahLst/>
              <a:cxnLst/>
              <a:rect l="0" t="0" r="r" b="b"/>
              <a:pathLst>
                <a:path w="93" h="303">
                  <a:moveTo>
                    <a:pt x="93" y="303"/>
                  </a:moveTo>
                  <a:lnTo>
                    <a:pt x="78" y="303"/>
                  </a:lnTo>
                  <a:lnTo>
                    <a:pt x="78" y="78"/>
                  </a:lnTo>
                  <a:lnTo>
                    <a:pt x="0" y="12"/>
                  </a:lnTo>
                  <a:lnTo>
                    <a:pt x="12" y="0"/>
                  </a:lnTo>
                  <a:lnTo>
                    <a:pt x="93" y="69"/>
                  </a:lnTo>
                  <a:lnTo>
                    <a:pt x="93" y="303"/>
                  </a:lnTo>
                  <a:close/>
                </a:path>
              </a:pathLst>
            </a:cu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Tw Cen MT" panose="020B0602020104020603"/>
                <a:ea typeface="+mn-ea"/>
                <a:cs typeface="+mn-cs"/>
              </a:endParaRPr>
            </a:p>
          </p:txBody>
        </p:sp>
        <p:sp>
          <p:nvSpPr>
            <p:cNvPr id="25" name="Freeform 19">
              <a:extLst>
                <a:ext uri="{FF2B5EF4-FFF2-40B4-BE49-F238E27FC236}">
                  <a16:creationId xmlns:a16="http://schemas.microsoft.com/office/drawing/2014/main" id="{F6E14D9A-4E63-48FF-95C5-9E8DDFF86C4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28587"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Tw Cen MT" panose="020B0602020104020603"/>
                <a:ea typeface="+mn-ea"/>
                <a:cs typeface="+mn-cs"/>
              </a:endParaRPr>
            </a:p>
          </p:txBody>
        </p:sp>
        <p:sp>
          <p:nvSpPr>
            <p:cNvPr id="26" name="Freeform 20">
              <a:extLst>
                <a:ext uri="{FF2B5EF4-FFF2-40B4-BE49-F238E27FC236}">
                  <a16:creationId xmlns:a16="http://schemas.microsoft.com/office/drawing/2014/main" id="{F3DCD24F-3CA8-4404-B22C-E4C928995F3B}"/>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204787" y="1849438"/>
              <a:ext cx="114300" cy="107950"/>
            </a:xfrm>
            <a:custGeom>
              <a:avLst/>
              <a:gdLst/>
              <a:ahLst/>
              <a:cxnLst/>
              <a:rect l="0" t="0" r="r" b="b"/>
              <a:pathLst>
                <a:path w="24" h="23">
                  <a:moveTo>
                    <a:pt x="12" y="23"/>
                  </a:moveTo>
                  <a:cubicBezTo>
                    <a:pt x="6" y="23"/>
                    <a:pt x="0" y="18"/>
                    <a:pt x="0" y="12"/>
                  </a:cubicBezTo>
                  <a:cubicBezTo>
                    <a:pt x="0" y="5"/>
                    <a:pt x="6" y="0"/>
                    <a:pt x="12" y="0"/>
                  </a:cubicBezTo>
                  <a:cubicBezTo>
                    <a:pt x="18" y="0"/>
                    <a:pt x="24" y="5"/>
                    <a:pt x="24" y="12"/>
                  </a:cubicBezTo>
                  <a:cubicBezTo>
                    <a:pt x="24" y="18"/>
                    <a:pt x="18" y="23"/>
                    <a:pt x="12" y="23"/>
                  </a:cubicBezTo>
                  <a:close/>
                  <a:moveTo>
                    <a:pt x="12" y="4"/>
                  </a:moveTo>
                  <a:cubicBezTo>
                    <a:pt x="8" y="4"/>
                    <a:pt x="4" y="8"/>
                    <a:pt x="4" y="12"/>
                  </a:cubicBezTo>
                  <a:cubicBezTo>
                    <a:pt x="4" y="16"/>
                    <a:pt x="8" y="19"/>
                    <a:pt x="12" y="19"/>
                  </a:cubicBezTo>
                  <a:cubicBezTo>
                    <a:pt x="16" y="19"/>
                    <a:pt x="20" y="16"/>
                    <a:pt x="20" y="12"/>
                  </a:cubicBezTo>
                  <a:cubicBezTo>
                    <a:pt x="20" y="8"/>
                    <a:pt x="16" y="4"/>
                    <a:pt x="12" y="4"/>
                  </a:cubicBezTo>
                  <a:close/>
                </a:path>
              </a:pathLst>
            </a:cu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Tw Cen MT" panose="020B0602020104020603"/>
                <a:ea typeface="+mn-ea"/>
                <a:cs typeface="+mn-cs"/>
              </a:endParaRPr>
            </a:p>
          </p:txBody>
        </p:sp>
        <p:sp>
          <p:nvSpPr>
            <p:cNvPr id="27" name="Rectangle 21">
              <a:extLst>
                <a:ext uri="{FF2B5EF4-FFF2-40B4-BE49-F238E27FC236}">
                  <a16:creationId xmlns:a16="http://schemas.microsoft.com/office/drawing/2014/main" id="{8AD2E827-32A3-4BE4-9CC6-8315629177AE}"/>
                </a:ext>
                <a:ext uri="{C183D7F6-B498-43B3-948B-1728B52AA6E4}">
                  <adec:decorative xmlns:adec="http://schemas.microsoft.com/office/drawing/2017/decorative" val="1"/>
                </a:ext>
              </a:extLst>
            </p:cNvPr>
            <p:cNvSpPr>
              <a:spLocks noChangeArrowheads="1"/>
            </p:cNvSpPr>
            <p:nvPr>
              <p:extLst>
                <p:ext uri="{386F3935-93C4-4BCD-93E2-E3B085C9AB24}">
                  <p16:designElem xmlns:p16="http://schemas.microsoft.com/office/powerpoint/2015/main" val="1"/>
                </p:ext>
              </p:extLst>
            </p:nvPr>
          </p:nvSpPr>
          <p:spPr bwMode="auto">
            <a:xfrm>
              <a:off x="133350" y="4662488"/>
              <a:ext cx="23813" cy="2181225"/>
            </a:xfrm>
            <a:prstGeom prst="rect">
              <a:avLst/>
            </a:pr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miter lim="800000"/>
                  <a:headEnd/>
                  <a:tailEnd/>
                </a14:hiddenLine>
              </a:ext>
            </a:extLst>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Tw Cen MT" panose="020B0602020104020603"/>
                <a:ea typeface="+mn-ea"/>
                <a:cs typeface="+mn-cs"/>
              </a:endParaRPr>
            </a:p>
          </p:txBody>
        </p:sp>
        <p:sp>
          <p:nvSpPr>
            <p:cNvPr id="28" name="Freeform 22">
              <a:extLst>
                <a:ext uri="{FF2B5EF4-FFF2-40B4-BE49-F238E27FC236}">
                  <a16:creationId xmlns:a16="http://schemas.microsoft.com/office/drawing/2014/main" id="{47FB2CCC-1230-494F-B2D1-F05E5B8EDF5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23837" y="5041900"/>
              <a:ext cx="369888" cy="1801813"/>
            </a:xfrm>
            <a:custGeom>
              <a:avLst/>
              <a:gdLst/>
              <a:ahLst/>
              <a:cxnLst/>
              <a:rect l="0" t="0" r="r" b="b"/>
              <a:pathLst>
                <a:path w="233" h="1135">
                  <a:moveTo>
                    <a:pt x="15" y="1135"/>
                  </a:moveTo>
                  <a:lnTo>
                    <a:pt x="0" y="1135"/>
                  </a:lnTo>
                  <a:lnTo>
                    <a:pt x="0" y="515"/>
                  </a:lnTo>
                  <a:lnTo>
                    <a:pt x="0" y="512"/>
                  </a:lnTo>
                  <a:lnTo>
                    <a:pt x="218" y="0"/>
                  </a:lnTo>
                  <a:lnTo>
                    <a:pt x="233" y="6"/>
                  </a:lnTo>
                  <a:lnTo>
                    <a:pt x="15" y="518"/>
                  </a:lnTo>
                  <a:lnTo>
                    <a:pt x="15" y="1135"/>
                  </a:lnTo>
                  <a:close/>
                </a:path>
              </a:pathLst>
            </a:cu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Tw Cen MT" panose="020B0602020104020603"/>
                <a:ea typeface="+mn-ea"/>
                <a:cs typeface="+mn-cs"/>
              </a:endParaRPr>
            </a:p>
          </p:txBody>
        </p:sp>
        <p:sp>
          <p:nvSpPr>
            <p:cNvPr id="29" name="Freeform 23">
              <a:extLst>
                <a:ext uri="{FF2B5EF4-FFF2-40B4-BE49-F238E27FC236}">
                  <a16:creationId xmlns:a16="http://schemas.microsoft.com/office/drawing/2014/main" id="{A5F44514-9274-47E3-9243-CA9356C166B5}"/>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52387"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Tw Cen MT" panose="020B0602020104020603"/>
                <a:ea typeface="+mn-ea"/>
                <a:cs typeface="+mn-cs"/>
              </a:endParaRPr>
            </a:p>
          </p:txBody>
        </p:sp>
        <p:sp>
          <p:nvSpPr>
            <p:cNvPr id="30" name="Freeform 24">
              <a:extLst>
                <a:ext uri="{FF2B5EF4-FFF2-40B4-BE49-F238E27FC236}">
                  <a16:creationId xmlns:a16="http://schemas.microsoft.com/office/drawing/2014/main" id="{D06192CD-AD86-4DCA-8B53-4ACCA46583A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5627688"/>
              <a:ext cx="85725" cy="1216025"/>
            </a:xfrm>
            <a:custGeom>
              <a:avLst/>
              <a:gdLst/>
              <a:ahLst/>
              <a:cxnLst/>
              <a:rect l="0" t="0" r="r" b="b"/>
              <a:pathLst>
                <a:path w="54" h="766">
                  <a:moveTo>
                    <a:pt x="54" y="766"/>
                  </a:moveTo>
                  <a:lnTo>
                    <a:pt x="36" y="766"/>
                  </a:lnTo>
                  <a:lnTo>
                    <a:pt x="36" y="149"/>
                  </a:lnTo>
                  <a:lnTo>
                    <a:pt x="0" y="3"/>
                  </a:lnTo>
                  <a:lnTo>
                    <a:pt x="18" y="0"/>
                  </a:lnTo>
                  <a:lnTo>
                    <a:pt x="54" y="146"/>
                  </a:lnTo>
                  <a:lnTo>
                    <a:pt x="54" y="766"/>
                  </a:lnTo>
                  <a:close/>
                </a:path>
              </a:pathLst>
            </a:cu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Tw Cen MT" panose="020B0602020104020603"/>
                <a:ea typeface="+mn-ea"/>
                <a:cs typeface="+mn-cs"/>
              </a:endParaRPr>
            </a:p>
          </p:txBody>
        </p:sp>
        <p:sp>
          <p:nvSpPr>
            <p:cNvPr id="31" name="Freeform 25">
              <a:extLst>
                <a:ext uri="{FF2B5EF4-FFF2-40B4-BE49-F238E27FC236}">
                  <a16:creationId xmlns:a16="http://schemas.microsoft.com/office/drawing/2014/main" id="{99E9203A-21E4-46D8-981A-4B28CA320A69}"/>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527050"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Tw Cen MT" panose="020B0602020104020603"/>
                <a:ea typeface="+mn-ea"/>
                <a:cs typeface="+mn-cs"/>
              </a:endParaRPr>
            </a:p>
          </p:txBody>
        </p:sp>
        <p:sp>
          <p:nvSpPr>
            <p:cNvPr id="32" name="Freeform 26">
              <a:extLst>
                <a:ext uri="{FF2B5EF4-FFF2-40B4-BE49-F238E27FC236}">
                  <a16:creationId xmlns:a16="http://schemas.microsoft.com/office/drawing/2014/main" id="{32FCE9B6-FB52-4045-8DCC-E5959B9A403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09562" y="5422900"/>
              <a:ext cx="374650" cy="1425575"/>
            </a:xfrm>
            <a:custGeom>
              <a:avLst/>
              <a:gdLst/>
              <a:ahLst/>
              <a:cxnLst/>
              <a:rect l="0" t="0" r="r" b="b"/>
              <a:pathLst>
                <a:path w="236" h="898">
                  <a:moveTo>
                    <a:pt x="18" y="898"/>
                  </a:moveTo>
                  <a:lnTo>
                    <a:pt x="0" y="898"/>
                  </a:lnTo>
                  <a:lnTo>
                    <a:pt x="0" y="515"/>
                  </a:lnTo>
                  <a:lnTo>
                    <a:pt x="3" y="512"/>
                  </a:lnTo>
                  <a:lnTo>
                    <a:pt x="221" y="0"/>
                  </a:lnTo>
                  <a:lnTo>
                    <a:pt x="236" y="6"/>
                  </a:lnTo>
                  <a:lnTo>
                    <a:pt x="18" y="518"/>
                  </a:lnTo>
                  <a:lnTo>
                    <a:pt x="18" y="898"/>
                  </a:lnTo>
                  <a:close/>
                </a:path>
              </a:pathLst>
            </a:cu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Tw Cen MT" panose="020B0602020104020603"/>
                <a:ea typeface="+mn-ea"/>
                <a:cs typeface="+mn-cs"/>
              </a:endParaRPr>
            </a:p>
          </p:txBody>
        </p:sp>
        <p:sp>
          <p:nvSpPr>
            <p:cNvPr id="33" name="Freeform 27">
              <a:extLst>
                <a:ext uri="{FF2B5EF4-FFF2-40B4-BE49-F238E27FC236}">
                  <a16:creationId xmlns:a16="http://schemas.microsoft.com/office/drawing/2014/main" id="{E4A7025C-CDE8-429A-BBB9-E7380C96238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69912"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Tw Cen MT" panose="020B0602020104020603"/>
                <a:ea typeface="+mn-ea"/>
                <a:cs typeface="+mn-cs"/>
              </a:endParaRPr>
            </a:p>
          </p:txBody>
        </p:sp>
        <p:sp>
          <p:nvSpPr>
            <p:cNvPr id="34" name="Freeform 28">
              <a:extLst>
                <a:ext uri="{FF2B5EF4-FFF2-40B4-BE49-F238E27FC236}">
                  <a16:creationId xmlns:a16="http://schemas.microsoft.com/office/drawing/2014/main" id="{A4EA0256-5DF5-437A-98A7-B79F3E6BB89A}"/>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612775"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Tw Cen MT" panose="020B0602020104020603"/>
                <a:ea typeface="+mn-ea"/>
                <a:cs typeface="+mn-cs"/>
              </a:endParaRPr>
            </a:p>
          </p:txBody>
        </p:sp>
        <p:sp>
          <p:nvSpPr>
            <p:cNvPr id="35" name="Freeform 29">
              <a:extLst>
                <a:ext uri="{FF2B5EF4-FFF2-40B4-BE49-F238E27FC236}">
                  <a16:creationId xmlns:a16="http://schemas.microsoft.com/office/drawing/2014/main" id="{90C9433D-9E1C-493B-BEBD-C3081FFA328F}"/>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612775"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Tw Cen MT" panose="020B0602020104020603"/>
                <a:ea typeface="+mn-ea"/>
                <a:cs typeface="+mn-cs"/>
              </a:endParaRPr>
            </a:p>
          </p:txBody>
        </p:sp>
        <p:sp>
          <p:nvSpPr>
            <p:cNvPr id="36" name="Freeform 30">
              <a:extLst>
                <a:ext uri="{FF2B5EF4-FFF2-40B4-BE49-F238E27FC236}">
                  <a16:creationId xmlns:a16="http://schemas.microsoft.com/office/drawing/2014/main" id="{352B39BB-F298-4285-A709-1FBA0CB722C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69925" y="6330950"/>
              <a:ext cx="417513" cy="517525"/>
            </a:xfrm>
            <a:custGeom>
              <a:avLst/>
              <a:gdLst/>
              <a:ahLst/>
              <a:cxnLst/>
              <a:rect l="0" t="0" r="r" b="b"/>
              <a:pathLst>
                <a:path w="263" h="326">
                  <a:moveTo>
                    <a:pt x="15" y="326"/>
                  </a:moveTo>
                  <a:lnTo>
                    <a:pt x="0" y="320"/>
                  </a:lnTo>
                  <a:lnTo>
                    <a:pt x="45" y="206"/>
                  </a:lnTo>
                  <a:lnTo>
                    <a:pt x="48" y="206"/>
                  </a:lnTo>
                  <a:lnTo>
                    <a:pt x="254" y="0"/>
                  </a:lnTo>
                  <a:lnTo>
                    <a:pt x="263" y="12"/>
                  </a:lnTo>
                  <a:lnTo>
                    <a:pt x="60" y="215"/>
                  </a:lnTo>
                  <a:lnTo>
                    <a:pt x="15" y="326"/>
                  </a:lnTo>
                  <a:close/>
                </a:path>
              </a:pathLst>
            </a:cu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Tw Cen MT" panose="020B0602020104020603"/>
                <a:ea typeface="+mn-ea"/>
                <a:cs typeface="+mn-cs"/>
              </a:endParaRPr>
            </a:p>
          </p:txBody>
        </p:sp>
        <p:sp>
          <p:nvSpPr>
            <p:cNvPr id="37" name="Freeform 31">
              <a:extLst>
                <a:ext uri="{FF2B5EF4-FFF2-40B4-BE49-F238E27FC236}">
                  <a16:creationId xmlns:a16="http://schemas.microsoft.com/office/drawing/2014/main" id="{31CAF2A0-CBA0-4E86-AA87-8750EC1AFB2E}"/>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1049337"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Tw Cen MT" panose="020B0602020104020603"/>
                <a:ea typeface="+mn-ea"/>
                <a:cs typeface="+mn-cs"/>
              </a:endParaRPr>
            </a:p>
          </p:txBody>
        </p:sp>
      </p:grpSp>
      <p:sp>
        <p:nvSpPr>
          <p:cNvPr id="2" name="Title 1"/>
          <p:cNvSpPr>
            <a:spLocks noGrp="1"/>
          </p:cNvSpPr>
          <p:nvPr>
            <p:ph type="title"/>
          </p:nvPr>
        </p:nvSpPr>
        <p:spPr>
          <a:xfrm>
            <a:off x="1019015" y="1093787"/>
            <a:ext cx="3059969" cy="4697413"/>
          </a:xfrm>
        </p:spPr>
        <p:txBody>
          <a:bodyPr>
            <a:normAutofit/>
          </a:bodyPr>
          <a:lstStyle/>
          <a:p>
            <a:r>
              <a:rPr lang="en-US" sz="2800"/>
              <a:t>Student Parent Data Collection Act</a:t>
            </a:r>
          </a:p>
        </p:txBody>
      </p:sp>
      <p:sp useBgFill="1">
        <p:nvSpPr>
          <p:cNvPr id="55" name="Round Diagonal Corner Rectangle 7">
            <a:extLst>
              <a:ext uri="{FF2B5EF4-FFF2-40B4-BE49-F238E27FC236}">
                <a16:creationId xmlns:a16="http://schemas.microsoft.com/office/drawing/2014/main" id="{7D1C411D-0818-4640-8657-2AF78250C80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625084" y="0"/>
            <a:ext cx="7566916" cy="6848476"/>
          </a:xfrm>
          <a:prstGeom prst="round2DiagRect">
            <a:avLst>
              <a:gd name="adj1" fmla="val 0"/>
              <a:gd name="adj2" fmla="val 0"/>
            </a:avLst>
          </a:prstGeom>
          <a:ln w="19050" cap="sq">
            <a:noFill/>
            <a:miter lim="800000"/>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Tw Cen MT" panose="020B0602020104020603"/>
              <a:ea typeface="+mn-ea"/>
              <a:cs typeface="+mn-cs"/>
            </a:endParaRPr>
          </a:p>
        </p:txBody>
      </p:sp>
      <p:sp>
        <p:nvSpPr>
          <p:cNvPr id="3" name="Content Placeholder 2"/>
          <p:cNvSpPr>
            <a:spLocks noGrp="1"/>
          </p:cNvSpPr>
          <p:nvPr>
            <p:ph idx="1"/>
          </p:nvPr>
        </p:nvSpPr>
        <p:spPr>
          <a:xfrm>
            <a:off x="5215467" y="593271"/>
            <a:ext cx="5831944" cy="5958449"/>
          </a:xfrm>
        </p:spPr>
        <p:txBody>
          <a:bodyPr>
            <a:normAutofit fontScale="92500" lnSpcReduction="10000"/>
          </a:bodyPr>
          <a:lstStyle/>
          <a:p>
            <a:pPr marL="0" marR="0">
              <a:lnSpc>
                <a:spcPct val="150000"/>
              </a:lnSpc>
              <a:spcBef>
                <a:spcPts val="0"/>
              </a:spcBef>
              <a:spcAft>
                <a:spcPts val="0"/>
              </a:spcAft>
            </a:pPr>
            <a:r>
              <a:rPr lang="en-US" sz="2000">
                <a:effectLst/>
                <a:latin typeface="Calibri" panose="020F0502020204030204" pitchFamily="34" charset="0"/>
                <a:ea typeface="Calibri" panose="020F0502020204030204" pitchFamily="34" charset="0"/>
              </a:rPr>
              <a:t>Marital Status will be added this year. </a:t>
            </a:r>
          </a:p>
          <a:p>
            <a:pPr marL="0" marR="0">
              <a:lnSpc>
                <a:spcPct val="150000"/>
              </a:lnSpc>
              <a:spcBef>
                <a:spcPts val="0"/>
              </a:spcBef>
              <a:spcAft>
                <a:spcPts val="0"/>
              </a:spcAft>
            </a:pPr>
            <a:r>
              <a:rPr lang="en-US" sz="2000">
                <a:effectLst/>
                <a:latin typeface="Calibri" panose="020F0502020204030204" pitchFamily="34" charset="0"/>
                <a:ea typeface="Calibri" panose="020F0502020204030204" pitchFamily="34" charset="0"/>
              </a:rPr>
              <a:t>Required for Public Universities.</a:t>
            </a:r>
          </a:p>
          <a:p>
            <a:pPr marL="0" marR="0">
              <a:lnSpc>
                <a:spcPct val="150000"/>
              </a:lnSpc>
              <a:spcBef>
                <a:spcPts val="0"/>
              </a:spcBef>
              <a:spcAft>
                <a:spcPts val="0"/>
              </a:spcAft>
            </a:pPr>
            <a:r>
              <a:rPr lang="en-US" sz="2000">
                <a:latin typeface="Calibri" panose="020F0502020204030204" pitchFamily="34" charset="0"/>
                <a:ea typeface="Calibri" panose="020F0502020204030204" pitchFamily="34" charset="0"/>
              </a:rPr>
              <a:t>Used to primarily find out who is a single mom.</a:t>
            </a:r>
            <a:endParaRPr lang="en-US" sz="2000">
              <a:effectLst/>
              <a:latin typeface="Calibri" panose="020F0502020204030204" pitchFamily="34" charset="0"/>
              <a:ea typeface="Calibri" panose="020F0502020204030204" pitchFamily="34" charset="0"/>
            </a:endParaRPr>
          </a:p>
          <a:p>
            <a:pPr marL="0" marR="0">
              <a:lnSpc>
                <a:spcPct val="150000"/>
              </a:lnSpc>
              <a:spcBef>
                <a:spcPts val="0"/>
              </a:spcBef>
              <a:spcAft>
                <a:spcPts val="0"/>
              </a:spcAft>
            </a:pPr>
            <a:r>
              <a:rPr lang="en-US" sz="2000">
                <a:latin typeface="Calibri" panose="020F0502020204030204" pitchFamily="34" charset="0"/>
                <a:ea typeface="Calibri" panose="020F0502020204030204" pitchFamily="34" charset="0"/>
              </a:rPr>
              <a:t>Question 16 on the FAFSA.</a:t>
            </a:r>
          </a:p>
          <a:p>
            <a:pPr marL="0" marR="0">
              <a:lnSpc>
                <a:spcPct val="150000"/>
              </a:lnSpc>
              <a:spcBef>
                <a:spcPts val="0"/>
              </a:spcBef>
              <a:spcAft>
                <a:spcPts val="0"/>
              </a:spcAft>
            </a:pPr>
            <a:endParaRPr lang="en-US" sz="2000">
              <a:latin typeface="Calibri" panose="020F0502020204030204" pitchFamily="34" charset="0"/>
              <a:ea typeface="Calibri" panose="020F0502020204030204" pitchFamily="34" charset="0"/>
            </a:endParaRPr>
          </a:p>
          <a:p>
            <a:pPr algn="l"/>
            <a:endParaRPr lang="en-US" sz="1400" b="0" i="0">
              <a:effectLst/>
              <a:latin typeface="Noto Serif" panose="02020600060500020200" pitchFamily="18" charset="0"/>
            </a:endParaRPr>
          </a:p>
          <a:p>
            <a:pPr algn="l"/>
            <a:r>
              <a:rPr lang="en-US" sz="1400" b="0" i="0">
                <a:effectLst/>
                <a:latin typeface="Noto Serif" panose="02020600060500020200" pitchFamily="18" charset="0"/>
              </a:rPr>
              <a:t>Select the answer that describes your marital status </a:t>
            </a:r>
            <a:r>
              <a:rPr lang="en-US" sz="1400" b="1" i="0">
                <a:effectLst/>
                <a:latin typeface="Noto Serif" panose="02020600060500020200" pitchFamily="18" charset="0"/>
              </a:rPr>
              <a:t>as of the day you submit your FAFSA form</a:t>
            </a:r>
            <a:r>
              <a:rPr lang="en-US" sz="1400" b="0" i="0">
                <a:effectLst/>
                <a:latin typeface="Noto Serif" panose="02020600060500020200" pitchFamily="18" charset="0"/>
              </a:rPr>
              <a:t>. If your marital status has changed or will change since the time the application was initially submitted, check with your college’s financial aid office.</a:t>
            </a:r>
          </a:p>
          <a:p>
            <a:pPr algn="l"/>
            <a:r>
              <a:rPr lang="en-US" sz="1400" b="0" i="0">
                <a:effectLst/>
                <a:latin typeface="Noto Serif" panose="02020600060500020200" pitchFamily="18" charset="0"/>
              </a:rPr>
              <a:t>“Married or remarried” doesn’t mean living together unless your state of legal residence recognizes the relationship as a common law marriage.</a:t>
            </a:r>
          </a:p>
          <a:p>
            <a:pPr algn="l"/>
            <a:r>
              <a:rPr lang="en-US" sz="1400" b="0" i="0">
                <a:effectLst/>
                <a:latin typeface="Noto Serif" panose="02020600060500020200" pitchFamily="18" charset="0"/>
              </a:rPr>
              <a:t>For FAFSA purposes, a married couple is separated if the couple is considered legally separated by a state or if the couple is legally married but has chosen to live separate lives, including living in separate households, as though they weren’t married. If you and your spouse are separated but living together, select “Married/Remarried,” not “Separated.”</a:t>
            </a:r>
            <a:endParaRPr lang="en-US" sz="1800">
              <a:latin typeface="Calibri" panose="020F0502020204030204" pitchFamily="34" charset="0"/>
              <a:ea typeface="Calibri" panose="020F0502020204030204" pitchFamily="34" charset="0"/>
            </a:endParaRPr>
          </a:p>
          <a:p>
            <a:pPr marL="0">
              <a:spcBef>
                <a:spcPts val="0"/>
              </a:spcBef>
            </a:pPr>
            <a:endParaRPr lang="en-US" sz="1800">
              <a:effectLst/>
              <a:latin typeface="Calibri" panose="020F0502020204030204" pitchFamily="34" charset="0"/>
              <a:ea typeface="Calibri" panose="020F0502020204030204" pitchFamily="34" charset="0"/>
            </a:endParaRPr>
          </a:p>
          <a:p>
            <a:pPr marL="0" marR="0" indent="0">
              <a:spcBef>
                <a:spcPts val="0"/>
              </a:spcBef>
              <a:spcAft>
                <a:spcPts val="0"/>
              </a:spcAft>
              <a:buNone/>
            </a:pPr>
            <a:endParaRPr lang="en-US" sz="1800" u="sng">
              <a:solidFill>
                <a:srgbClr val="0563C1"/>
              </a:solidFill>
              <a:latin typeface="Calibri" panose="020F0502020204030204" pitchFamily="34" charset="0"/>
              <a:ea typeface="Calibri" panose="020F0502020204030204" pitchFamily="34" charset="0"/>
            </a:endParaRPr>
          </a:p>
        </p:txBody>
      </p:sp>
      <p:pic>
        <p:nvPicPr>
          <p:cNvPr id="5" name="Picture 4">
            <a:extLst>
              <a:ext uri="{FF2B5EF4-FFF2-40B4-BE49-F238E27FC236}">
                <a16:creationId xmlns:a16="http://schemas.microsoft.com/office/drawing/2014/main" id="{57920F6E-8BA5-691E-092B-2276B32814EC}"/>
              </a:ext>
            </a:extLst>
          </p:cNvPr>
          <p:cNvPicPr>
            <a:picLocks noChangeAspect="1"/>
          </p:cNvPicPr>
          <p:nvPr/>
        </p:nvPicPr>
        <p:blipFill>
          <a:blip r:embed="rId2"/>
          <a:stretch>
            <a:fillRect/>
          </a:stretch>
        </p:blipFill>
        <p:spPr>
          <a:xfrm>
            <a:off x="5469989" y="2283646"/>
            <a:ext cx="4339836" cy="638264"/>
          </a:xfrm>
          <a:prstGeom prst="rect">
            <a:avLst/>
          </a:prstGeom>
        </p:spPr>
      </p:pic>
    </p:spTree>
    <p:extLst>
      <p:ext uri="{BB962C8B-B14F-4D97-AF65-F5344CB8AC3E}">
        <p14:creationId xmlns:p14="http://schemas.microsoft.com/office/powerpoint/2010/main" val="177354299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53" name="Rectangle 7">
            <a:extLst>
              <a:ext uri="{FF2B5EF4-FFF2-40B4-BE49-F238E27FC236}">
                <a16:creationId xmlns:a16="http://schemas.microsoft.com/office/drawing/2014/main" id="{6BFC9644-673A-459F-B3C5-9310A4E50E3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Tw Cen MT" panose="020B0602020104020603"/>
              <a:ea typeface="+mn-ea"/>
              <a:cs typeface="+mn-cs"/>
            </a:endParaRPr>
          </a:p>
        </p:txBody>
      </p:sp>
      <p:grpSp>
        <p:nvGrpSpPr>
          <p:cNvPr id="54" name="Group 9">
            <a:extLst>
              <a:ext uri="{FF2B5EF4-FFF2-40B4-BE49-F238E27FC236}">
                <a16:creationId xmlns:a16="http://schemas.microsoft.com/office/drawing/2014/main" id="{4ADB9295-9645-4BF2-ADFD-75800B7FAD06}"/>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4288" y="0"/>
            <a:ext cx="1220788" cy="6858001"/>
            <a:chOff x="-14288" y="0"/>
            <a:chExt cx="1220788" cy="6858001"/>
          </a:xfrm>
          <a:solidFill>
            <a:schemeClr val="bg2">
              <a:lumMod val="60000"/>
              <a:lumOff val="40000"/>
              <a:alpha val="60000"/>
            </a:schemeClr>
          </a:solidFill>
        </p:grpSpPr>
        <p:sp>
          <p:nvSpPr>
            <p:cNvPr id="11" name="Rectangle 5">
              <a:extLst>
                <a:ext uri="{FF2B5EF4-FFF2-40B4-BE49-F238E27FC236}">
                  <a16:creationId xmlns:a16="http://schemas.microsoft.com/office/drawing/2014/main" id="{95B061E9-E435-4E1B-B160-96584A116691}"/>
                </a:ext>
                <a:ext uri="{C183D7F6-B498-43B3-948B-1728B52AA6E4}">
                  <adec:decorative xmlns:adec="http://schemas.microsoft.com/office/drawing/2017/decorative" val="1"/>
                </a:ext>
              </a:extLst>
            </p:cNvPr>
            <p:cNvSpPr>
              <a:spLocks noChangeArrowheads="1"/>
            </p:cNvSpPr>
            <p:nvPr>
              <p:extLst>
                <p:ext uri="{386F3935-93C4-4BCD-93E2-E3B085C9AB24}">
                  <p16:designElem xmlns:p16="http://schemas.microsoft.com/office/powerpoint/2015/main" val="1"/>
                </p:ext>
              </p:extLst>
            </p:nvPr>
          </p:nvSpPr>
          <p:spPr bwMode="auto">
            <a:xfrm>
              <a:off x="114300" y="4763"/>
              <a:ext cx="23813" cy="2181225"/>
            </a:xfrm>
            <a:prstGeom prst="rect">
              <a:avLst/>
            </a:pr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miter lim="800000"/>
                  <a:headEnd/>
                  <a:tailEnd/>
                </a14:hiddenLine>
              </a:ext>
            </a:extLst>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Tw Cen MT" panose="020B0602020104020603"/>
                <a:ea typeface="+mn-ea"/>
                <a:cs typeface="+mn-cs"/>
              </a:endParaRPr>
            </a:p>
          </p:txBody>
        </p:sp>
        <p:sp>
          <p:nvSpPr>
            <p:cNvPr id="12" name="Freeform 6">
              <a:extLst>
                <a:ext uri="{FF2B5EF4-FFF2-40B4-BE49-F238E27FC236}">
                  <a16:creationId xmlns:a16="http://schemas.microsoft.com/office/drawing/2014/main" id="{3CD7972E-7D38-40EE-A80B-E2A848811EDD}"/>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33337"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Tw Cen MT" panose="020B0602020104020603"/>
                <a:ea typeface="+mn-ea"/>
                <a:cs typeface="+mn-cs"/>
              </a:endParaRPr>
            </a:p>
          </p:txBody>
        </p:sp>
        <p:sp>
          <p:nvSpPr>
            <p:cNvPr id="13" name="Freeform 7">
              <a:extLst>
                <a:ext uri="{FF2B5EF4-FFF2-40B4-BE49-F238E27FC236}">
                  <a16:creationId xmlns:a16="http://schemas.microsoft.com/office/drawing/2014/main" id="{524A3B55-746F-419F-8CFF-5F3A4BE14345}"/>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28575"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Tw Cen MT" panose="020B0602020104020603"/>
                <a:ea typeface="+mn-ea"/>
                <a:cs typeface="+mn-cs"/>
              </a:endParaRPr>
            </a:p>
          </p:txBody>
        </p:sp>
        <p:sp>
          <p:nvSpPr>
            <p:cNvPr id="14" name="Freeform 8">
              <a:extLst>
                <a:ext uri="{FF2B5EF4-FFF2-40B4-BE49-F238E27FC236}">
                  <a16:creationId xmlns:a16="http://schemas.microsoft.com/office/drawing/2014/main" id="{9C63219B-AD72-4494-935E-F5C70DB5497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00025" y="4763"/>
              <a:ext cx="369888" cy="1811338"/>
            </a:xfrm>
            <a:custGeom>
              <a:avLst/>
              <a:gdLst/>
              <a:ahLst/>
              <a:cxnLst/>
              <a:rect l="0" t="0" r="r" b="b"/>
              <a:pathLst>
                <a:path w="233" h="1141">
                  <a:moveTo>
                    <a:pt x="218" y="1141"/>
                  </a:moveTo>
                  <a:lnTo>
                    <a:pt x="0" y="626"/>
                  </a:lnTo>
                  <a:lnTo>
                    <a:pt x="0" y="0"/>
                  </a:lnTo>
                  <a:lnTo>
                    <a:pt x="15" y="0"/>
                  </a:lnTo>
                  <a:lnTo>
                    <a:pt x="15" y="623"/>
                  </a:lnTo>
                  <a:lnTo>
                    <a:pt x="233" y="1135"/>
                  </a:lnTo>
                  <a:lnTo>
                    <a:pt x="218" y="1141"/>
                  </a:lnTo>
                  <a:close/>
                </a:path>
              </a:pathLst>
            </a:cu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Tw Cen MT" panose="020B0602020104020603"/>
                <a:ea typeface="+mn-ea"/>
                <a:cs typeface="+mn-cs"/>
              </a:endParaRPr>
            </a:p>
          </p:txBody>
        </p:sp>
        <p:sp>
          <p:nvSpPr>
            <p:cNvPr id="15" name="Freeform 9">
              <a:extLst>
                <a:ext uri="{FF2B5EF4-FFF2-40B4-BE49-F238E27FC236}">
                  <a16:creationId xmlns:a16="http://schemas.microsoft.com/office/drawing/2014/main" id="{15B41FD2-05E2-44E7-8760-09E65D1C6034}"/>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503237" y="1801813"/>
              <a:ext cx="190500" cy="188913"/>
            </a:xfrm>
            <a:custGeom>
              <a:avLst/>
              <a:gdLst/>
              <a:ahLst/>
              <a:cxnLst/>
              <a:rect l="0" t="0" r="r" b="b"/>
              <a:pathLst>
                <a:path w="40" h="40">
                  <a:moveTo>
                    <a:pt x="20" y="40"/>
                  </a:moveTo>
                  <a:cubicBezTo>
                    <a:pt x="9" y="40"/>
                    <a:pt x="0" y="31"/>
                    <a:pt x="0" y="20"/>
                  </a:cubicBezTo>
                  <a:cubicBezTo>
                    <a:pt x="0" y="9"/>
                    <a:pt x="9" y="0"/>
                    <a:pt x="20" y="0"/>
                  </a:cubicBezTo>
                  <a:cubicBezTo>
                    <a:pt x="33" y="0"/>
                    <a:pt x="40" y="6"/>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9"/>
                    <a:pt x="31" y="4"/>
                    <a:pt x="20" y="4"/>
                  </a:cubicBezTo>
                  <a:close/>
                </a:path>
              </a:pathLst>
            </a:cu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Tw Cen MT" panose="020B0602020104020603"/>
                <a:ea typeface="+mn-ea"/>
                <a:cs typeface="+mn-cs"/>
              </a:endParaRPr>
            </a:p>
          </p:txBody>
        </p:sp>
        <p:sp>
          <p:nvSpPr>
            <p:cNvPr id="16" name="Freeform 10">
              <a:extLst>
                <a:ext uri="{FF2B5EF4-FFF2-40B4-BE49-F238E27FC236}">
                  <a16:creationId xmlns:a16="http://schemas.microsoft.com/office/drawing/2014/main" id="{FE6D63D0-3347-4EE2-8F65-F1C32168FA2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85750" y="4763"/>
              <a:ext cx="369888" cy="1430338"/>
            </a:xfrm>
            <a:custGeom>
              <a:avLst/>
              <a:gdLst/>
              <a:ahLst/>
              <a:cxnLst/>
              <a:rect l="0" t="0" r="r" b="b"/>
              <a:pathLst>
                <a:path w="233" h="901">
                  <a:moveTo>
                    <a:pt x="221" y="901"/>
                  </a:moveTo>
                  <a:lnTo>
                    <a:pt x="0" y="383"/>
                  </a:lnTo>
                  <a:lnTo>
                    <a:pt x="0" y="0"/>
                  </a:lnTo>
                  <a:lnTo>
                    <a:pt x="18" y="0"/>
                  </a:lnTo>
                  <a:lnTo>
                    <a:pt x="18" y="380"/>
                  </a:lnTo>
                  <a:lnTo>
                    <a:pt x="233" y="895"/>
                  </a:lnTo>
                  <a:lnTo>
                    <a:pt x="221" y="901"/>
                  </a:lnTo>
                  <a:close/>
                </a:path>
              </a:pathLst>
            </a:cu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Tw Cen MT" panose="020B0602020104020603"/>
                <a:ea typeface="+mn-ea"/>
                <a:cs typeface="+mn-cs"/>
              </a:endParaRPr>
            </a:p>
          </p:txBody>
        </p:sp>
        <p:sp>
          <p:nvSpPr>
            <p:cNvPr id="17" name="Freeform 11">
              <a:extLst>
                <a:ext uri="{FF2B5EF4-FFF2-40B4-BE49-F238E27FC236}">
                  <a16:creationId xmlns:a16="http://schemas.microsoft.com/office/drawing/2014/main" id="{538A46A3-DB16-45D5-B636-03EFE39FE96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46100"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Tw Cen MT" panose="020B0602020104020603"/>
                <a:ea typeface="+mn-ea"/>
                <a:cs typeface="+mn-cs"/>
              </a:endParaRPr>
            </a:p>
          </p:txBody>
        </p:sp>
        <p:sp>
          <p:nvSpPr>
            <p:cNvPr id="18" name="Freeform 12">
              <a:extLst>
                <a:ext uri="{FF2B5EF4-FFF2-40B4-BE49-F238E27FC236}">
                  <a16:creationId xmlns:a16="http://schemas.microsoft.com/office/drawing/2014/main" id="{0B8A2B0E-823F-4BE8-9359-45143BB1248E}"/>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588962" y="1420813"/>
              <a:ext cx="190500" cy="190500"/>
            </a:xfrm>
            <a:custGeom>
              <a:avLst/>
              <a:gdLst/>
              <a:ahLst/>
              <a:cxnLst/>
              <a:rect l="0" t="0" r="r" b="b"/>
              <a:pathLst>
                <a:path w="40" h="40">
                  <a:moveTo>
                    <a:pt x="20" y="40"/>
                  </a:moveTo>
                  <a:cubicBezTo>
                    <a:pt x="9" y="40"/>
                    <a:pt x="0" y="31"/>
                    <a:pt x="0" y="20"/>
                  </a:cubicBezTo>
                  <a:cubicBezTo>
                    <a:pt x="0" y="9"/>
                    <a:pt x="9" y="0"/>
                    <a:pt x="20" y="0"/>
                  </a:cubicBezTo>
                  <a:cubicBezTo>
                    <a:pt x="33" y="0"/>
                    <a:pt x="40" y="7"/>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9"/>
                    <a:pt x="31" y="4"/>
                    <a:pt x="20" y="4"/>
                  </a:cubicBezTo>
                  <a:close/>
                </a:path>
              </a:pathLst>
            </a:cu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Tw Cen MT" panose="020B0602020104020603"/>
                <a:ea typeface="+mn-ea"/>
                <a:cs typeface="+mn-cs"/>
              </a:endParaRPr>
            </a:p>
          </p:txBody>
        </p:sp>
        <p:sp>
          <p:nvSpPr>
            <p:cNvPr id="19" name="Freeform 13">
              <a:extLst>
                <a:ext uri="{FF2B5EF4-FFF2-40B4-BE49-F238E27FC236}">
                  <a16:creationId xmlns:a16="http://schemas.microsoft.com/office/drawing/2014/main" id="{44516B3C-A8BE-46FC-B643-3DFEB7F28386}"/>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588962"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Tw Cen MT" panose="020B0602020104020603"/>
                <a:ea typeface="+mn-ea"/>
                <a:cs typeface="+mn-cs"/>
              </a:endParaRPr>
            </a:p>
          </p:txBody>
        </p:sp>
        <p:sp>
          <p:nvSpPr>
            <p:cNvPr id="20" name="Freeform 14">
              <a:extLst>
                <a:ext uri="{FF2B5EF4-FFF2-40B4-BE49-F238E27FC236}">
                  <a16:creationId xmlns:a16="http://schemas.microsoft.com/office/drawing/2014/main" id="{59FD699C-3920-4E57-BE27-165A3F036C2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41350" y="0"/>
              <a:ext cx="422275" cy="527050"/>
            </a:xfrm>
            <a:custGeom>
              <a:avLst/>
              <a:gdLst/>
              <a:ahLst/>
              <a:cxnLst/>
              <a:rect l="0" t="0" r="r" b="b"/>
              <a:pathLst>
                <a:path w="266" h="332">
                  <a:moveTo>
                    <a:pt x="257" y="332"/>
                  </a:moveTo>
                  <a:lnTo>
                    <a:pt x="48" y="123"/>
                  </a:lnTo>
                  <a:lnTo>
                    <a:pt x="0" y="6"/>
                  </a:lnTo>
                  <a:lnTo>
                    <a:pt x="15" y="0"/>
                  </a:lnTo>
                  <a:lnTo>
                    <a:pt x="63" y="114"/>
                  </a:lnTo>
                  <a:lnTo>
                    <a:pt x="266" y="320"/>
                  </a:lnTo>
                  <a:lnTo>
                    <a:pt x="257" y="332"/>
                  </a:lnTo>
                  <a:close/>
                </a:path>
              </a:pathLst>
            </a:cu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Tw Cen MT" panose="020B0602020104020603"/>
                <a:ea typeface="+mn-ea"/>
                <a:cs typeface="+mn-cs"/>
              </a:endParaRPr>
            </a:p>
          </p:txBody>
        </p:sp>
        <p:sp>
          <p:nvSpPr>
            <p:cNvPr id="21" name="Freeform 15">
              <a:extLst>
                <a:ext uri="{FF2B5EF4-FFF2-40B4-BE49-F238E27FC236}">
                  <a16:creationId xmlns:a16="http://schemas.microsoft.com/office/drawing/2014/main" id="{0FB0C02E-3F53-4889-8ADF-80DBC43F693C}"/>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1020762"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Tw Cen MT" panose="020B0602020104020603"/>
                <a:ea typeface="+mn-ea"/>
                <a:cs typeface="+mn-cs"/>
              </a:endParaRPr>
            </a:p>
          </p:txBody>
        </p:sp>
        <p:sp>
          <p:nvSpPr>
            <p:cNvPr id="22" name="Line 16">
              <a:extLst>
                <a:ext uri="{FF2B5EF4-FFF2-40B4-BE49-F238E27FC236}">
                  <a16:creationId xmlns:a16="http://schemas.microsoft.com/office/drawing/2014/main" id="{F8A0C89C-946F-4BCD-8A27-BB73E37FE525}"/>
                </a:ext>
                <a:ext uri="{C183D7F6-B498-43B3-948B-1728B52AA6E4}">
                  <adec:decorative xmlns:adec="http://schemas.microsoft.com/office/drawing/2017/decorative" val="1"/>
                </a:ext>
              </a:extLst>
            </p:cNvPr>
            <p:cNvSpPr>
              <a:spLocks noChangeShapeType="1"/>
            </p:cNvSpPr>
            <p:nvPr>
              <p:extLst>
                <p:ext uri="{386F3935-93C4-4BCD-93E2-E3B085C9AB24}">
                  <p16:designElem xmlns:p16="http://schemas.microsoft.com/office/powerpoint/2015/main" val="1"/>
                </p:ext>
              </p:extLst>
            </p:nvPr>
          </p:nvSpPr>
          <p:spPr bwMode="auto">
            <a:xfrm>
              <a:off x="-4763" y="9525"/>
              <a:ext cx="0" cy="0"/>
            </a:xfrm>
            <a:prstGeom prst="line">
              <a:avLst/>
            </a:prstGeom>
            <a:grpFill/>
            <a:ln w="15" cap="flat">
              <a:solidFill>
                <a:srgbClr val="FFFFFF"/>
              </a:solidFill>
              <a:prstDash val="solid"/>
              <a:miter lim="800000"/>
              <a:headEnd/>
              <a:tailEnd/>
            </a:ln>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Tw Cen MT" panose="020B0602020104020603"/>
                <a:ea typeface="+mn-ea"/>
                <a:cs typeface="+mn-cs"/>
              </a:endParaRPr>
            </a:p>
          </p:txBody>
        </p:sp>
        <p:sp>
          <p:nvSpPr>
            <p:cNvPr id="23" name="Freeform 17">
              <a:extLst>
                <a:ext uri="{FF2B5EF4-FFF2-40B4-BE49-F238E27FC236}">
                  <a16:creationId xmlns:a16="http://schemas.microsoft.com/office/drawing/2014/main" id="{70C83EAF-4E92-4849-A240-B257871DC03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9525" y="1801813"/>
              <a:ext cx="123825" cy="127000"/>
            </a:xfrm>
            <a:custGeom>
              <a:avLst/>
              <a:gdLst/>
              <a:ahLst/>
              <a:cxnLst/>
              <a:rect l="0" t="0" r="r" b="b"/>
              <a:pathLst>
                <a:path w="78" h="80">
                  <a:moveTo>
                    <a:pt x="6" y="80"/>
                  </a:moveTo>
                  <a:lnTo>
                    <a:pt x="0" y="71"/>
                  </a:lnTo>
                  <a:lnTo>
                    <a:pt x="69" y="0"/>
                  </a:lnTo>
                  <a:lnTo>
                    <a:pt x="78" y="9"/>
                  </a:lnTo>
                  <a:lnTo>
                    <a:pt x="6" y="80"/>
                  </a:lnTo>
                  <a:close/>
                </a:path>
              </a:pathLst>
            </a:cu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Tw Cen MT" panose="020B0602020104020603"/>
                <a:ea typeface="+mn-ea"/>
                <a:cs typeface="+mn-cs"/>
              </a:endParaRPr>
            </a:p>
          </p:txBody>
        </p:sp>
        <p:sp>
          <p:nvSpPr>
            <p:cNvPr id="24" name="Freeform 18">
              <a:extLst>
                <a:ext uri="{FF2B5EF4-FFF2-40B4-BE49-F238E27FC236}">
                  <a16:creationId xmlns:a16="http://schemas.microsoft.com/office/drawing/2014/main" id="{320FD164-4D7A-469C-B3F4-B926BFACF53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9525" y="3549650"/>
              <a:ext cx="147638" cy="481013"/>
            </a:xfrm>
            <a:custGeom>
              <a:avLst/>
              <a:gdLst/>
              <a:ahLst/>
              <a:cxnLst/>
              <a:rect l="0" t="0" r="r" b="b"/>
              <a:pathLst>
                <a:path w="93" h="303">
                  <a:moveTo>
                    <a:pt x="93" y="303"/>
                  </a:moveTo>
                  <a:lnTo>
                    <a:pt x="78" y="303"/>
                  </a:lnTo>
                  <a:lnTo>
                    <a:pt x="78" y="78"/>
                  </a:lnTo>
                  <a:lnTo>
                    <a:pt x="0" y="12"/>
                  </a:lnTo>
                  <a:lnTo>
                    <a:pt x="12" y="0"/>
                  </a:lnTo>
                  <a:lnTo>
                    <a:pt x="93" y="69"/>
                  </a:lnTo>
                  <a:lnTo>
                    <a:pt x="93" y="303"/>
                  </a:lnTo>
                  <a:close/>
                </a:path>
              </a:pathLst>
            </a:cu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Tw Cen MT" panose="020B0602020104020603"/>
                <a:ea typeface="+mn-ea"/>
                <a:cs typeface="+mn-cs"/>
              </a:endParaRPr>
            </a:p>
          </p:txBody>
        </p:sp>
        <p:sp>
          <p:nvSpPr>
            <p:cNvPr id="25" name="Freeform 19">
              <a:extLst>
                <a:ext uri="{FF2B5EF4-FFF2-40B4-BE49-F238E27FC236}">
                  <a16:creationId xmlns:a16="http://schemas.microsoft.com/office/drawing/2014/main" id="{F6E14D9A-4E63-48FF-95C5-9E8DDFF86C4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28587"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Tw Cen MT" panose="020B0602020104020603"/>
                <a:ea typeface="+mn-ea"/>
                <a:cs typeface="+mn-cs"/>
              </a:endParaRPr>
            </a:p>
          </p:txBody>
        </p:sp>
        <p:sp>
          <p:nvSpPr>
            <p:cNvPr id="26" name="Freeform 20">
              <a:extLst>
                <a:ext uri="{FF2B5EF4-FFF2-40B4-BE49-F238E27FC236}">
                  <a16:creationId xmlns:a16="http://schemas.microsoft.com/office/drawing/2014/main" id="{F3DCD24F-3CA8-4404-B22C-E4C928995F3B}"/>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204787" y="1849438"/>
              <a:ext cx="114300" cy="107950"/>
            </a:xfrm>
            <a:custGeom>
              <a:avLst/>
              <a:gdLst/>
              <a:ahLst/>
              <a:cxnLst/>
              <a:rect l="0" t="0" r="r" b="b"/>
              <a:pathLst>
                <a:path w="24" h="23">
                  <a:moveTo>
                    <a:pt x="12" y="23"/>
                  </a:moveTo>
                  <a:cubicBezTo>
                    <a:pt x="6" y="23"/>
                    <a:pt x="0" y="18"/>
                    <a:pt x="0" y="12"/>
                  </a:cubicBezTo>
                  <a:cubicBezTo>
                    <a:pt x="0" y="5"/>
                    <a:pt x="6" y="0"/>
                    <a:pt x="12" y="0"/>
                  </a:cubicBezTo>
                  <a:cubicBezTo>
                    <a:pt x="18" y="0"/>
                    <a:pt x="24" y="5"/>
                    <a:pt x="24" y="12"/>
                  </a:cubicBezTo>
                  <a:cubicBezTo>
                    <a:pt x="24" y="18"/>
                    <a:pt x="18" y="23"/>
                    <a:pt x="12" y="23"/>
                  </a:cubicBezTo>
                  <a:close/>
                  <a:moveTo>
                    <a:pt x="12" y="4"/>
                  </a:moveTo>
                  <a:cubicBezTo>
                    <a:pt x="8" y="4"/>
                    <a:pt x="4" y="8"/>
                    <a:pt x="4" y="12"/>
                  </a:cubicBezTo>
                  <a:cubicBezTo>
                    <a:pt x="4" y="16"/>
                    <a:pt x="8" y="19"/>
                    <a:pt x="12" y="19"/>
                  </a:cubicBezTo>
                  <a:cubicBezTo>
                    <a:pt x="16" y="19"/>
                    <a:pt x="20" y="16"/>
                    <a:pt x="20" y="12"/>
                  </a:cubicBezTo>
                  <a:cubicBezTo>
                    <a:pt x="20" y="8"/>
                    <a:pt x="16" y="4"/>
                    <a:pt x="12" y="4"/>
                  </a:cubicBezTo>
                  <a:close/>
                </a:path>
              </a:pathLst>
            </a:cu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Tw Cen MT" panose="020B0602020104020603"/>
                <a:ea typeface="+mn-ea"/>
                <a:cs typeface="+mn-cs"/>
              </a:endParaRPr>
            </a:p>
          </p:txBody>
        </p:sp>
        <p:sp>
          <p:nvSpPr>
            <p:cNvPr id="27" name="Rectangle 21">
              <a:extLst>
                <a:ext uri="{FF2B5EF4-FFF2-40B4-BE49-F238E27FC236}">
                  <a16:creationId xmlns:a16="http://schemas.microsoft.com/office/drawing/2014/main" id="{8AD2E827-32A3-4BE4-9CC6-8315629177AE}"/>
                </a:ext>
                <a:ext uri="{C183D7F6-B498-43B3-948B-1728B52AA6E4}">
                  <adec:decorative xmlns:adec="http://schemas.microsoft.com/office/drawing/2017/decorative" val="1"/>
                </a:ext>
              </a:extLst>
            </p:cNvPr>
            <p:cNvSpPr>
              <a:spLocks noChangeArrowheads="1"/>
            </p:cNvSpPr>
            <p:nvPr>
              <p:extLst>
                <p:ext uri="{386F3935-93C4-4BCD-93E2-E3B085C9AB24}">
                  <p16:designElem xmlns:p16="http://schemas.microsoft.com/office/powerpoint/2015/main" val="1"/>
                </p:ext>
              </p:extLst>
            </p:nvPr>
          </p:nvSpPr>
          <p:spPr bwMode="auto">
            <a:xfrm>
              <a:off x="133350" y="4662488"/>
              <a:ext cx="23813" cy="2181225"/>
            </a:xfrm>
            <a:prstGeom prst="rect">
              <a:avLst/>
            </a:pr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miter lim="800000"/>
                  <a:headEnd/>
                  <a:tailEnd/>
                </a14:hiddenLine>
              </a:ext>
            </a:extLst>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Tw Cen MT" panose="020B0602020104020603"/>
                <a:ea typeface="+mn-ea"/>
                <a:cs typeface="+mn-cs"/>
              </a:endParaRPr>
            </a:p>
          </p:txBody>
        </p:sp>
        <p:sp>
          <p:nvSpPr>
            <p:cNvPr id="28" name="Freeform 22">
              <a:extLst>
                <a:ext uri="{FF2B5EF4-FFF2-40B4-BE49-F238E27FC236}">
                  <a16:creationId xmlns:a16="http://schemas.microsoft.com/office/drawing/2014/main" id="{47FB2CCC-1230-494F-B2D1-F05E5B8EDF5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23837" y="5041900"/>
              <a:ext cx="369888" cy="1801813"/>
            </a:xfrm>
            <a:custGeom>
              <a:avLst/>
              <a:gdLst/>
              <a:ahLst/>
              <a:cxnLst/>
              <a:rect l="0" t="0" r="r" b="b"/>
              <a:pathLst>
                <a:path w="233" h="1135">
                  <a:moveTo>
                    <a:pt x="15" y="1135"/>
                  </a:moveTo>
                  <a:lnTo>
                    <a:pt x="0" y="1135"/>
                  </a:lnTo>
                  <a:lnTo>
                    <a:pt x="0" y="515"/>
                  </a:lnTo>
                  <a:lnTo>
                    <a:pt x="0" y="512"/>
                  </a:lnTo>
                  <a:lnTo>
                    <a:pt x="218" y="0"/>
                  </a:lnTo>
                  <a:lnTo>
                    <a:pt x="233" y="6"/>
                  </a:lnTo>
                  <a:lnTo>
                    <a:pt x="15" y="518"/>
                  </a:lnTo>
                  <a:lnTo>
                    <a:pt x="15" y="1135"/>
                  </a:lnTo>
                  <a:close/>
                </a:path>
              </a:pathLst>
            </a:cu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Tw Cen MT" panose="020B0602020104020603"/>
                <a:ea typeface="+mn-ea"/>
                <a:cs typeface="+mn-cs"/>
              </a:endParaRPr>
            </a:p>
          </p:txBody>
        </p:sp>
        <p:sp>
          <p:nvSpPr>
            <p:cNvPr id="29" name="Freeform 23">
              <a:extLst>
                <a:ext uri="{FF2B5EF4-FFF2-40B4-BE49-F238E27FC236}">
                  <a16:creationId xmlns:a16="http://schemas.microsoft.com/office/drawing/2014/main" id="{A5F44514-9274-47E3-9243-CA9356C166B5}"/>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52387"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Tw Cen MT" panose="020B0602020104020603"/>
                <a:ea typeface="+mn-ea"/>
                <a:cs typeface="+mn-cs"/>
              </a:endParaRPr>
            </a:p>
          </p:txBody>
        </p:sp>
        <p:sp>
          <p:nvSpPr>
            <p:cNvPr id="30" name="Freeform 24">
              <a:extLst>
                <a:ext uri="{FF2B5EF4-FFF2-40B4-BE49-F238E27FC236}">
                  <a16:creationId xmlns:a16="http://schemas.microsoft.com/office/drawing/2014/main" id="{D06192CD-AD86-4DCA-8B53-4ACCA46583A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5627688"/>
              <a:ext cx="85725" cy="1216025"/>
            </a:xfrm>
            <a:custGeom>
              <a:avLst/>
              <a:gdLst/>
              <a:ahLst/>
              <a:cxnLst/>
              <a:rect l="0" t="0" r="r" b="b"/>
              <a:pathLst>
                <a:path w="54" h="766">
                  <a:moveTo>
                    <a:pt x="54" y="766"/>
                  </a:moveTo>
                  <a:lnTo>
                    <a:pt x="36" y="766"/>
                  </a:lnTo>
                  <a:lnTo>
                    <a:pt x="36" y="149"/>
                  </a:lnTo>
                  <a:lnTo>
                    <a:pt x="0" y="3"/>
                  </a:lnTo>
                  <a:lnTo>
                    <a:pt x="18" y="0"/>
                  </a:lnTo>
                  <a:lnTo>
                    <a:pt x="54" y="146"/>
                  </a:lnTo>
                  <a:lnTo>
                    <a:pt x="54" y="766"/>
                  </a:lnTo>
                  <a:close/>
                </a:path>
              </a:pathLst>
            </a:cu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Tw Cen MT" panose="020B0602020104020603"/>
                <a:ea typeface="+mn-ea"/>
                <a:cs typeface="+mn-cs"/>
              </a:endParaRPr>
            </a:p>
          </p:txBody>
        </p:sp>
        <p:sp>
          <p:nvSpPr>
            <p:cNvPr id="31" name="Freeform 25">
              <a:extLst>
                <a:ext uri="{FF2B5EF4-FFF2-40B4-BE49-F238E27FC236}">
                  <a16:creationId xmlns:a16="http://schemas.microsoft.com/office/drawing/2014/main" id="{99E9203A-21E4-46D8-981A-4B28CA320A69}"/>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527050"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Tw Cen MT" panose="020B0602020104020603"/>
                <a:ea typeface="+mn-ea"/>
                <a:cs typeface="+mn-cs"/>
              </a:endParaRPr>
            </a:p>
          </p:txBody>
        </p:sp>
        <p:sp>
          <p:nvSpPr>
            <p:cNvPr id="32" name="Freeform 26">
              <a:extLst>
                <a:ext uri="{FF2B5EF4-FFF2-40B4-BE49-F238E27FC236}">
                  <a16:creationId xmlns:a16="http://schemas.microsoft.com/office/drawing/2014/main" id="{32FCE9B6-FB52-4045-8DCC-E5959B9A403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09562" y="5422900"/>
              <a:ext cx="374650" cy="1425575"/>
            </a:xfrm>
            <a:custGeom>
              <a:avLst/>
              <a:gdLst/>
              <a:ahLst/>
              <a:cxnLst/>
              <a:rect l="0" t="0" r="r" b="b"/>
              <a:pathLst>
                <a:path w="236" h="898">
                  <a:moveTo>
                    <a:pt x="18" y="898"/>
                  </a:moveTo>
                  <a:lnTo>
                    <a:pt x="0" y="898"/>
                  </a:lnTo>
                  <a:lnTo>
                    <a:pt x="0" y="515"/>
                  </a:lnTo>
                  <a:lnTo>
                    <a:pt x="3" y="512"/>
                  </a:lnTo>
                  <a:lnTo>
                    <a:pt x="221" y="0"/>
                  </a:lnTo>
                  <a:lnTo>
                    <a:pt x="236" y="6"/>
                  </a:lnTo>
                  <a:lnTo>
                    <a:pt x="18" y="518"/>
                  </a:lnTo>
                  <a:lnTo>
                    <a:pt x="18" y="898"/>
                  </a:lnTo>
                  <a:close/>
                </a:path>
              </a:pathLst>
            </a:cu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Tw Cen MT" panose="020B0602020104020603"/>
                <a:ea typeface="+mn-ea"/>
                <a:cs typeface="+mn-cs"/>
              </a:endParaRPr>
            </a:p>
          </p:txBody>
        </p:sp>
        <p:sp>
          <p:nvSpPr>
            <p:cNvPr id="33" name="Freeform 27">
              <a:extLst>
                <a:ext uri="{FF2B5EF4-FFF2-40B4-BE49-F238E27FC236}">
                  <a16:creationId xmlns:a16="http://schemas.microsoft.com/office/drawing/2014/main" id="{E4A7025C-CDE8-429A-BBB9-E7380C96238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69912"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Tw Cen MT" panose="020B0602020104020603"/>
                <a:ea typeface="+mn-ea"/>
                <a:cs typeface="+mn-cs"/>
              </a:endParaRPr>
            </a:p>
          </p:txBody>
        </p:sp>
        <p:sp>
          <p:nvSpPr>
            <p:cNvPr id="34" name="Freeform 28">
              <a:extLst>
                <a:ext uri="{FF2B5EF4-FFF2-40B4-BE49-F238E27FC236}">
                  <a16:creationId xmlns:a16="http://schemas.microsoft.com/office/drawing/2014/main" id="{A4EA0256-5DF5-437A-98A7-B79F3E6BB89A}"/>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612775"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Tw Cen MT" panose="020B0602020104020603"/>
                <a:ea typeface="+mn-ea"/>
                <a:cs typeface="+mn-cs"/>
              </a:endParaRPr>
            </a:p>
          </p:txBody>
        </p:sp>
        <p:sp>
          <p:nvSpPr>
            <p:cNvPr id="35" name="Freeform 29">
              <a:extLst>
                <a:ext uri="{FF2B5EF4-FFF2-40B4-BE49-F238E27FC236}">
                  <a16:creationId xmlns:a16="http://schemas.microsoft.com/office/drawing/2014/main" id="{90C9433D-9E1C-493B-BEBD-C3081FFA328F}"/>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612775"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Tw Cen MT" panose="020B0602020104020603"/>
                <a:ea typeface="+mn-ea"/>
                <a:cs typeface="+mn-cs"/>
              </a:endParaRPr>
            </a:p>
          </p:txBody>
        </p:sp>
        <p:sp>
          <p:nvSpPr>
            <p:cNvPr id="36" name="Freeform 30">
              <a:extLst>
                <a:ext uri="{FF2B5EF4-FFF2-40B4-BE49-F238E27FC236}">
                  <a16:creationId xmlns:a16="http://schemas.microsoft.com/office/drawing/2014/main" id="{352B39BB-F298-4285-A709-1FBA0CB722C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69925" y="6330950"/>
              <a:ext cx="417513" cy="517525"/>
            </a:xfrm>
            <a:custGeom>
              <a:avLst/>
              <a:gdLst/>
              <a:ahLst/>
              <a:cxnLst/>
              <a:rect l="0" t="0" r="r" b="b"/>
              <a:pathLst>
                <a:path w="263" h="326">
                  <a:moveTo>
                    <a:pt x="15" y="326"/>
                  </a:moveTo>
                  <a:lnTo>
                    <a:pt x="0" y="320"/>
                  </a:lnTo>
                  <a:lnTo>
                    <a:pt x="45" y="206"/>
                  </a:lnTo>
                  <a:lnTo>
                    <a:pt x="48" y="206"/>
                  </a:lnTo>
                  <a:lnTo>
                    <a:pt x="254" y="0"/>
                  </a:lnTo>
                  <a:lnTo>
                    <a:pt x="263" y="12"/>
                  </a:lnTo>
                  <a:lnTo>
                    <a:pt x="60" y="215"/>
                  </a:lnTo>
                  <a:lnTo>
                    <a:pt x="15" y="326"/>
                  </a:lnTo>
                  <a:close/>
                </a:path>
              </a:pathLst>
            </a:cu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Tw Cen MT" panose="020B0602020104020603"/>
                <a:ea typeface="+mn-ea"/>
                <a:cs typeface="+mn-cs"/>
              </a:endParaRPr>
            </a:p>
          </p:txBody>
        </p:sp>
        <p:sp>
          <p:nvSpPr>
            <p:cNvPr id="37" name="Freeform 31">
              <a:extLst>
                <a:ext uri="{FF2B5EF4-FFF2-40B4-BE49-F238E27FC236}">
                  <a16:creationId xmlns:a16="http://schemas.microsoft.com/office/drawing/2014/main" id="{31CAF2A0-CBA0-4E86-AA87-8750EC1AFB2E}"/>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1049337"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Tw Cen MT" panose="020B0602020104020603"/>
                <a:ea typeface="+mn-ea"/>
                <a:cs typeface="+mn-cs"/>
              </a:endParaRPr>
            </a:p>
          </p:txBody>
        </p:sp>
      </p:grpSp>
      <p:sp>
        <p:nvSpPr>
          <p:cNvPr id="2" name="Title 1"/>
          <p:cNvSpPr>
            <a:spLocks noGrp="1"/>
          </p:cNvSpPr>
          <p:nvPr>
            <p:ph type="title"/>
          </p:nvPr>
        </p:nvSpPr>
        <p:spPr>
          <a:xfrm>
            <a:off x="1019015" y="1093787"/>
            <a:ext cx="3059969" cy="4697413"/>
          </a:xfrm>
        </p:spPr>
        <p:txBody>
          <a:bodyPr>
            <a:normAutofit/>
          </a:bodyPr>
          <a:lstStyle/>
          <a:p>
            <a:r>
              <a:rPr lang="en-US" sz="2800"/>
              <a:t>Degree level error issue</a:t>
            </a:r>
          </a:p>
        </p:txBody>
      </p:sp>
      <p:sp useBgFill="1">
        <p:nvSpPr>
          <p:cNvPr id="55" name="Round Diagonal Corner Rectangle 7">
            <a:extLst>
              <a:ext uri="{FF2B5EF4-FFF2-40B4-BE49-F238E27FC236}">
                <a16:creationId xmlns:a16="http://schemas.microsoft.com/office/drawing/2014/main" id="{7D1C411D-0818-4640-8657-2AF78250C80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625084" y="0"/>
            <a:ext cx="7566916" cy="6848476"/>
          </a:xfrm>
          <a:prstGeom prst="round2DiagRect">
            <a:avLst>
              <a:gd name="adj1" fmla="val 0"/>
              <a:gd name="adj2" fmla="val 0"/>
            </a:avLst>
          </a:prstGeom>
          <a:ln w="19050" cap="sq">
            <a:noFill/>
            <a:miter lim="800000"/>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Tw Cen MT" panose="020B0602020104020603"/>
              <a:ea typeface="+mn-ea"/>
              <a:cs typeface="+mn-cs"/>
            </a:endParaRPr>
          </a:p>
        </p:txBody>
      </p:sp>
      <p:sp>
        <p:nvSpPr>
          <p:cNvPr id="3" name="Content Placeholder 2"/>
          <p:cNvSpPr>
            <a:spLocks noGrp="1"/>
          </p:cNvSpPr>
          <p:nvPr>
            <p:ph idx="1"/>
          </p:nvPr>
        </p:nvSpPr>
        <p:spPr>
          <a:xfrm>
            <a:off x="5215467" y="593271"/>
            <a:ext cx="5831944" cy="5628141"/>
          </a:xfrm>
        </p:spPr>
        <p:txBody>
          <a:bodyPr>
            <a:normAutofit/>
          </a:bodyPr>
          <a:lstStyle/>
          <a:p>
            <a:pPr marL="0">
              <a:spcBef>
                <a:spcPts val="0"/>
              </a:spcBef>
            </a:pPr>
            <a:r>
              <a:rPr lang="en-US" sz="2000">
                <a:latin typeface="Calibri" panose="020F0502020204030204" pitchFamily="34" charset="0"/>
                <a:ea typeface="Calibri" panose="020F0502020204030204" pitchFamily="34" charset="0"/>
              </a:rPr>
              <a:t>Degree Level Error currently highlights three variables</a:t>
            </a:r>
          </a:p>
          <a:p>
            <a:pPr marL="457200" lvl="1">
              <a:spcBef>
                <a:spcPts val="0"/>
              </a:spcBef>
            </a:pPr>
            <a:r>
              <a:rPr lang="en-US" sz="1600">
                <a:effectLst/>
                <a:latin typeface="Calibri" panose="020F0502020204030204" pitchFamily="34" charset="0"/>
                <a:ea typeface="Calibri" panose="020F0502020204030204" pitchFamily="34" charset="0"/>
              </a:rPr>
              <a:t>Degree level</a:t>
            </a:r>
          </a:p>
          <a:p>
            <a:pPr marL="457200" lvl="1">
              <a:spcBef>
                <a:spcPts val="0"/>
              </a:spcBef>
            </a:pPr>
            <a:r>
              <a:rPr lang="en-US" sz="1600">
                <a:effectLst/>
                <a:latin typeface="Calibri" panose="020F0502020204030204" pitchFamily="34" charset="0"/>
                <a:ea typeface="Calibri" panose="020F0502020204030204" pitchFamily="34" charset="0"/>
              </a:rPr>
              <a:t> CIP </a:t>
            </a:r>
          </a:p>
          <a:p>
            <a:pPr marL="457200" lvl="1">
              <a:spcBef>
                <a:spcPts val="0"/>
              </a:spcBef>
            </a:pPr>
            <a:r>
              <a:rPr lang="en-US" sz="1600">
                <a:latin typeface="Calibri" panose="020F0502020204030204" pitchFamily="34" charset="0"/>
                <a:ea typeface="Calibri" panose="020F0502020204030204" pitchFamily="34" charset="0"/>
              </a:rPr>
              <a:t>R</a:t>
            </a:r>
            <a:r>
              <a:rPr lang="en-US" sz="1600">
                <a:effectLst/>
                <a:latin typeface="Calibri" panose="020F0502020204030204" pitchFamily="34" charset="0"/>
                <a:ea typeface="Calibri" panose="020F0502020204030204" pitchFamily="34" charset="0"/>
              </a:rPr>
              <a:t>egion </a:t>
            </a:r>
          </a:p>
          <a:p>
            <a:pPr marL="0">
              <a:spcBef>
                <a:spcPts val="0"/>
              </a:spcBef>
            </a:pPr>
            <a:r>
              <a:rPr lang="en-US" sz="2000">
                <a:latin typeface="Calibri" panose="020F0502020204030204" pitchFamily="34" charset="0"/>
                <a:ea typeface="Calibri" panose="020F0502020204030204" pitchFamily="34" charset="0"/>
              </a:rPr>
              <a:t>The goal is to highlight the variable that caused the error.</a:t>
            </a:r>
          </a:p>
          <a:p>
            <a:pPr marL="0">
              <a:spcBef>
                <a:spcPts val="0"/>
              </a:spcBef>
            </a:pPr>
            <a:endParaRPr lang="en-US" sz="1800">
              <a:effectLst/>
              <a:latin typeface="Calibri" panose="020F0502020204030204" pitchFamily="34" charset="0"/>
              <a:ea typeface="Calibri" panose="020F0502020204030204" pitchFamily="34" charset="0"/>
            </a:endParaRPr>
          </a:p>
          <a:p>
            <a:pPr marL="457200" lvl="1">
              <a:spcBef>
                <a:spcPts val="0"/>
              </a:spcBef>
            </a:pPr>
            <a:endParaRPr lang="en-US" sz="1400">
              <a:effectLst/>
              <a:latin typeface="Calibri" panose="020F0502020204030204" pitchFamily="34" charset="0"/>
              <a:ea typeface="Calibri" panose="020F0502020204030204" pitchFamily="34" charset="0"/>
            </a:endParaRPr>
          </a:p>
          <a:p>
            <a:pPr marL="0" marR="0" indent="0">
              <a:spcBef>
                <a:spcPts val="0"/>
              </a:spcBef>
              <a:spcAft>
                <a:spcPts val="0"/>
              </a:spcAft>
              <a:buNone/>
            </a:pPr>
            <a:endParaRPr lang="en-US" sz="1800" u="sng">
              <a:solidFill>
                <a:srgbClr val="0563C1"/>
              </a:solidFill>
              <a:latin typeface="Calibri" panose="020F0502020204030204" pitchFamily="34" charset="0"/>
              <a:ea typeface="Calibri" panose="020F0502020204030204" pitchFamily="34" charset="0"/>
            </a:endParaRPr>
          </a:p>
        </p:txBody>
      </p:sp>
    </p:spTree>
    <p:extLst>
      <p:ext uri="{BB962C8B-B14F-4D97-AF65-F5344CB8AC3E}">
        <p14:creationId xmlns:p14="http://schemas.microsoft.com/office/powerpoint/2010/main" val="289560378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53" name="Rectangle 7">
            <a:extLst>
              <a:ext uri="{FF2B5EF4-FFF2-40B4-BE49-F238E27FC236}">
                <a16:creationId xmlns:a16="http://schemas.microsoft.com/office/drawing/2014/main" id="{6BFC9644-673A-459F-B3C5-9310A4E50E3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Tw Cen MT" panose="020B0602020104020603"/>
              <a:ea typeface="+mn-ea"/>
              <a:cs typeface="+mn-cs"/>
            </a:endParaRPr>
          </a:p>
        </p:txBody>
      </p:sp>
      <p:grpSp>
        <p:nvGrpSpPr>
          <p:cNvPr id="54" name="Group 9">
            <a:extLst>
              <a:ext uri="{FF2B5EF4-FFF2-40B4-BE49-F238E27FC236}">
                <a16:creationId xmlns:a16="http://schemas.microsoft.com/office/drawing/2014/main" id="{4ADB9295-9645-4BF2-ADFD-75800B7FAD06}"/>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4288" y="0"/>
            <a:ext cx="1220788" cy="6858001"/>
            <a:chOff x="-14288" y="0"/>
            <a:chExt cx="1220788" cy="6858001"/>
          </a:xfrm>
          <a:solidFill>
            <a:schemeClr val="bg2">
              <a:lumMod val="60000"/>
              <a:lumOff val="40000"/>
              <a:alpha val="60000"/>
            </a:schemeClr>
          </a:solidFill>
        </p:grpSpPr>
        <p:sp>
          <p:nvSpPr>
            <p:cNvPr id="11" name="Rectangle 5">
              <a:extLst>
                <a:ext uri="{FF2B5EF4-FFF2-40B4-BE49-F238E27FC236}">
                  <a16:creationId xmlns:a16="http://schemas.microsoft.com/office/drawing/2014/main" id="{95B061E9-E435-4E1B-B160-96584A116691}"/>
                </a:ext>
                <a:ext uri="{C183D7F6-B498-43B3-948B-1728B52AA6E4}">
                  <adec:decorative xmlns:adec="http://schemas.microsoft.com/office/drawing/2017/decorative" val="1"/>
                </a:ext>
              </a:extLst>
            </p:cNvPr>
            <p:cNvSpPr>
              <a:spLocks noChangeArrowheads="1"/>
            </p:cNvSpPr>
            <p:nvPr>
              <p:extLst>
                <p:ext uri="{386F3935-93C4-4BCD-93E2-E3B085C9AB24}">
                  <p16:designElem xmlns:p16="http://schemas.microsoft.com/office/powerpoint/2015/main" val="1"/>
                </p:ext>
              </p:extLst>
            </p:nvPr>
          </p:nvSpPr>
          <p:spPr bwMode="auto">
            <a:xfrm>
              <a:off x="114300" y="4763"/>
              <a:ext cx="23813" cy="2181225"/>
            </a:xfrm>
            <a:prstGeom prst="rect">
              <a:avLst/>
            </a:pr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miter lim="800000"/>
                  <a:headEnd/>
                  <a:tailEnd/>
                </a14:hiddenLine>
              </a:ext>
            </a:extLst>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Tw Cen MT" panose="020B0602020104020603"/>
                <a:ea typeface="+mn-ea"/>
                <a:cs typeface="+mn-cs"/>
              </a:endParaRPr>
            </a:p>
          </p:txBody>
        </p:sp>
        <p:sp>
          <p:nvSpPr>
            <p:cNvPr id="12" name="Freeform 6">
              <a:extLst>
                <a:ext uri="{FF2B5EF4-FFF2-40B4-BE49-F238E27FC236}">
                  <a16:creationId xmlns:a16="http://schemas.microsoft.com/office/drawing/2014/main" id="{3CD7972E-7D38-40EE-A80B-E2A848811EDD}"/>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33337"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Tw Cen MT" panose="020B0602020104020603"/>
                <a:ea typeface="+mn-ea"/>
                <a:cs typeface="+mn-cs"/>
              </a:endParaRPr>
            </a:p>
          </p:txBody>
        </p:sp>
        <p:sp>
          <p:nvSpPr>
            <p:cNvPr id="13" name="Freeform 7">
              <a:extLst>
                <a:ext uri="{FF2B5EF4-FFF2-40B4-BE49-F238E27FC236}">
                  <a16:creationId xmlns:a16="http://schemas.microsoft.com/office/drawing/2014/main" id="{524A3B55-746F-419F-8CFF-5F3A4BE14345}"/>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28575"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Tw Cen MT" panose="020B0602020104020603"/>
                <a:ea typeface="+mn-ea"/>
                <a:cs typeface="+mn-cs"/>
              </a:endParaRPr>
            </a:p>
          </p:txBody>
        </p:sp>
        <p:sp>
          <p:nvSpPr>
            <p:cNvPr id="14" name="Freeform 8">
              <a:extLst>
                <a:ext uri="{FF2B5EF4-FFF2-40B4-BE49-F238E27FC236}">
                  <a16:creationId xmlns:a16="http://schemas.microsoft.com/office/drawing/2014/main" id="{9C63219B-AD72-4494-935E-F5C70DB5497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00025" y="4763"/>
              <a:ext cx="369888" cy="1811338"/>
            </a:xfrm>
            <a:custGeom>
              <a:avLst/>
              <a:gdLst/>
              <a:ahLst/>
              <a:cxnLst/>
              <a:rect l="0" t="0" r="r" b="b"/>
              <a:pathLst>
                <a:path w="233" h="1141">
                  <a:moveTo>
                    <a:pt x="218" y="1141"/>
                  </a:moveTo>
                  <a:lnTo>
                    <a:pt x="0" y="626"/>
                  </a:lnTo>
                  <a:lnTo>
                    <a:pt x="0" y="0"/>
                  </a:lnTo>
                  <a:lnTo>
                    <a:pt x="15" y="0"/>
                  </a:lnTo>
                  <a:lnTo>
                    <a:pt x="15" y="623"/>
                  </a:lnTo>
                  <a:lnTo>
                    <a:pt x="233" y="1135"/>
                  </a:lnTo>
                  <a:lnTo>
                    <a:pt x="218" y="1141"/>
                  </a:lnTo>
                  <a:close/>
                </a:path>
              </a:pathLst>
            </a:cu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Tw Cen MT" panose="020B0602020104020603"/>
                <a:ea typeface="+mn-ea"/>
                <a:cs typeface="+mn-cs"/>
              </a:endParaRPr>
            </a:p>
          </p:txBody>
        </p:sp>
        <p:sp>
          <p:nvSpPr>
            <p:cNvPr id="15" name="Freeform 9">
              <a:extLst>
                <a:ext uri="{FF2B5EF4-FFF2-40B4-BE49-F238E27FC236}">
                  <a16:creationId xmlns:a16="http://schemas.microsoft.com/office/drawing/2014/main" id="{15B41FD2-05E2-44E7-8760-09E65D1C6034}"/>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503237" y="1801813"/>
              <a:ext cx="190500" cy="188913"/>
            </a:xfrm>
            <a:custGeom>
              <a:avLst/>
              <a:gdLst/>
              <a:ahLst/>
              <a:cxnLst/>
              <a:rect l="0" t="0" r="r" b="b"/>
              <a:pathLst>
                <a:path w="40" h="40">
                  <a:moveTo>
                    <a:pt x="20" y="40"/>
                  </a:moveTo>
                  <a:cubicBezTo>
                    <a:pt x="9" y="40"/>
                    <a:pt x="0" y="31"/>
                    <a:pt x="0" y="20"/>
                  </a:cubicBezTo>
                  <a:cubicBezTo>
                    <a:pt x="0" y="9"/>
                    <a:pt x="9" y="0"/>
                    <a:pt x="20" y="0"/>
                  </a:cubicBezTo>
                  <a:cubicBezTo>
                    <a:pt x="33" y="0"/>
                    <a:pt x="40" y="6"/>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9"/>
                    <a:pt x="31" y="4"/>
                    <a:pt x="20" y="4"/>
                  </a:cubicBezTo>
                  <a:close/>
                </a:path>
              </a:pathLst>
            </a:cu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Tw Cen MT" panose="020B0602020104020603"/>
                <a:ea typeface="+mn-ea"/>
                <a:cs typeface="+mn-cs"/>
              </a:endParaRPr>
            </a:p>
          </p:txBody>
        </p:sp>
        <p:sp>
          <p:nvSpPr>
            <p:cNvPr id="16" name="Freeform 10">
              <a:extLst>
                <a:ext uri="{FF2B5EF4-FFF2-40B4-BE49-F238E27FC236}">
                  <a16:creationId xmlns:a16="http://schemas.microsoft.com/office/drawing/2014/main" id="{FE6D63D0-3347-4EE2-8F65-F1C32168FA2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85750" y="4763"/>
              <a:ext cx="369888" cy="1430338"/>
            </a:xfrm>
            <a:custGeom>
              <a:avLst/>
              <a:gdLst/>
              <a:ahLst/>
              <a:cxnLst/>
              <a:rect l="0" t="0" r="r" b="b"/>
              <a:pathLst>
                <a:path w="233" h="901">
                  <a:moveTo>
                    <a:pt x="221" y="901"/>
                  </a:moveTo>
                  <a:lnTo>
                    <a:pt x="0" y="383"/>
                  </a:lnTo>
                  <a:lnTo>
                    <a:pt x="0" y="0"/>
                  </a:lnTo>
                  <a:lnTo>
                    <a:pt x="18" y="0"/>
                  </a:lnTo>
                  <a:lnTo>
                    <a:pt x="18" y="380"/>
                  </a:lnTo>
                  <a:lnTo>
                    <a:pt x="233" y="895"/>
                  </a:lnTo>
                  <a:lnTo>
                    <a:pt x="221" y="901"/>
                  </a:lnTo>
                  <a:close/>
                </a:path>
              </a:pathLst>
            </a:cu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Tw Cen MT" panose="020B0602020104020603"/>
                <a:ea typeface="+mn-ea"/>
                <a:cs typeface="+mn-cs"/>
              </a:endParaRPr>
            </a:p>
          </p:txBody>
        </p:sp>
        <p:sp>
          <p:nvSpPr>
            <p:cNvPr id="17" name="Freeform 11">
              <a:extLst>
                <a:ext uri="{FF2B5EF4-FFF2-40B4-BE49-F238E27FC236}">
                  <a16:creationId xmlns:a16="http://schemas.microsoft.com/office/drawing/2014/main" id="{538A46A3-DB16-45D5-B636-03EFE39FE96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46100"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Tw Cen MT" panose="020B0602020104020603"/>
                <a:ea typeface="+mn-ea"/>
                <a:cs typeface="+mn-cs"/>
              </a:endParaRPr>
            </a:p>
          </p:txBody>
        </p:sp>
        <p:sp>
          <p:nvSpPr>
            <p:cNvPr id="18" name="Freeform 12">
              <a:extLst>
                <a:ext uri="{FF2B5EF4-FFF2-40B4-BE49-F238E27FC236}">
                  <a16:creationId xmlns:a16="http://schemas.microsoft.com/office/drawing/2014/main" id="{0B8A2B0E-823F-4BE8-9359-45143BB1248E}"/>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588962" y="1420813"/>
              <a:ext cx="190500" cy="190500"/>
            </a:xfrm>
            <a:custGeom>
              <a:avLst/>
              <a:gdLst/>
              <a:ahLst/>
              <a:cxnLst/>
              <a:rect l="0" t="0" r="r" b="b"/>
              <a:pathLst>
                <a:path w="40" h="40">
                  <a:moveTo>
                    <a:pt x="20" y="40"/>
                  </a:moveTo>
                  <a:cubicBezTo>
                    <a:pt x="9" y="40"/>
                    <a:pt x="0" y="31"/>
                    <a:pt x="0" y="20"/>
                  </a:cubicBezTo>
                  <a:cubicBezTo>
                    <a:pt x="0" y="9"/>
                    <a:pt x="9" y="0"/>
                    <a:pt x="20" y="0"/>
                  </a:cubicBezTo>
                  <a:cubicBezTo>
                    <a:pt x="33" y="0"/>
                    <a:pt x="40" y="7"/>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9"/>
                    <a:pt x="31" y="4"/>
                    <a:pt x="20" y="4"/>
                  </a:cubicBezTo>
                  <a:close/>
                </a:path>
              </a:pathLst>
            </a:cu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Tw Cen MT" panose="020B0602020104020603"/>
                <a:ea typeface="+mn-ea"/>
                <a:cs typeface="+mn-cs"/>
              </a:endParaRPr>
            </a:p>
          </p:txBody>
        </p:sp>
        <p:sp>
          <p:nvSpPr>
            <p:cNvPr id="19" name="Freeform 13">
              <a:extLst>
                <a:ext uri="{FF2B5EF4-FFF2-40B4-BE49-F238E27FC236}">
                  <a16:creationId xmlns:a16="http://schemas.microsoft.com/office/drawing/2014/main" id="{44516B3C-A8BE-46FC-B643-3DFEB7F28386}"/>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588962"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Tw Cen MT" panose="020B0602020104020603"/>
                <a:ea typeface="+mn-ea"/>
                <a:cs typeface="+mn-cs"/>
              </a:endParaRPr>
            </a:p>
          </p:txBody>
        </p:sp>
        <p:sp>
          <p:nvSpPr>
            <p:cNvPr id="20" name="Freeform 14">
              <a:extLst>
                <a:ext uri="{FF2B5EF4-FFF2-40B4-BE49-F238E27FC236}">
                  <a16:creationId xmlns:a16="http://schemas.microsoft.com/office/drawing/2014/main" id="{59FD699C-3920-4E57-BE27-165A3F036C2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41350" y="0"/>
              <a:ext cx="422275" cy="527050"/>
            </a:xfrm>
            <a:custGeom>
              <a:avLst/>
              <a:gdLst/>
              <a:ahLst/>
              <a:cxnLst/>
              <a:rect l="0" t="0" r="r" b="b"/>
              <a:pathLst>
                <a:path w="266" h="332">
                  <a:moveTo>
                    <a:pt x="257" y="332"/>
                  </a:moveTo>
                  <a:lnTo>
                    <a:pt x="48" y="123"/>
                  </a:lnTo>
                  <a:lnTo>
                    <a:pt x="0" y="6"/>
                  </a:lnTo>
                  <a:lnTo>
                    <a:pt x="15" y="0"/>
                  </a:lnTo>
                  <a:lnTo>
                    <a:pt x="63" y="114"/>
                  </a:lnTo>
                  <a:lnTo>
                    <a:pt x="266" y="320"/>
                  </a:lnTo>
                  <a:lnTo>
                    <a:pt x="257" y="332"/>
                  </a:lnTo>
                  <a:close/>
                </a:path>
              </a:pathLst>
            </a:cu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Tw Cen MT" panose="020B0602020104020603"/>
                <a:ea typeface="+mn-ea"/>
                <a:cs typeface="+mn-cs"/>
              </a:endParaRPr>
            </a:p>
          </p:txBody>
        </p:sp>
        <p:sp>
          <p:nvSpPr>
            <p:cNvPr id="21" name="Freeform 15">
              <a:extLst>
                <a:ext uri="{FF2B5EF4-FFF2-40B4-BE49-F238E27FC236}">
                  <a16:creationId xmlns:a16="http://schemas.microsoft.com/office/drawing/2014/main" id="{0FB0C02E-3F53-4889-8ADF-80DBC43F693C}"/>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1020762"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Tw Cen MT" panose="020B0602020104020603"/>
                <a:ea typeface="+mn-ea"/>
                <a:cs typeface="+mn-cs"/>
              </a:endParaRPr>
            </a:p>
          </p:txBody>
        </p:sp>
        <p:sp>
          <p:nvSpPr>
            <p:cNvPr id="22" name="Line 16">
              <a:extLst>
                <a:ext uri="{FF2B5EF4-FFF2-40B4-BE49-F238E27FC236}">
                  <a16:creationId xmlns:a16="http://schemas.microsoft.com/office/drawing/2014/main" id="{F8A0C89C-946F-4BCD-8A27-BB73E37FE525}"/>
                </a:ext>
                <a:ext uri="{C183D7F6-B498-43B3-948B-1728B52AA6E4}">
                  <adec:decorative xmlns:adec="http://schemas.microsoft.com/office/drawing/2017/decorative" val="1"/>
                </a:ext>
              </a:extLst>
            </p:cNvPr>
            <p:cNvSpPr>
              <a:spLocks noChangeShapeType="1"/>
            </p:cNvSpPr>
            <p:nvPr>
              <p:extLst>
                <p:ext uri="{386F3935-93C4-4BCD-93E2-E3B085C9AB24}">
                  <p16:designElem xmlns:p16="http://schemas.microsoft.com/office/powerpoint/2015/main" val="1"/>
                </p:ext>
              </p:extLst>
            </p:nvPr>
          </p:nvSpPr>
          <p:spPr bwMode="auto">
            <a:xfrm>
              <a:off x="-4763" y="9525"/>
              <a:ext cx="0" cy="0"/>
            </a:xfrm>
            <a:prstGeom prst="line">
              <a:avLst/>
            </a:prstGeom>
            <a:grpFill/>
            <a:ln w="15" cap="flat">
              <a:solidFill>
                <a:srgbClr val="FFFFFF"/>
              </a:solidFill>
              <a:prstDash val="solid"/>
              <a:miter lim="800000"/>
              <a:headEnd/>
              <a:tailEnd/>
            </a:ln>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Tw Cen MT" panose="020B0602020104020603"/>
                <a:ea typeface="+mn-ea"/>
                <a:cs typeface="+mn-cs"/>
              </a:endParaRPr>
            </a:p>
          </p:txBody>
        </p:sp>
        <p:sp>
          <p:nvSpPr>
            <p:cNvPr id="23" name="Freeform 17">
              <a:extLst>
                <a:ext uri="{FF2B5EF4-FFF2-40B4-BE49-F238E27FC236}">
                  <a16:creationId xmlns:a16="http://schemas.microsoft.com/office/drawing/2014/main" id="{70C83EAF-4E92-4849-A240-B257871DC03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9525" y="1801813"/>
              <a:ext cx="123825" cy="127000"/>
            </a:xfrm>
            <a:custGeom>
              <a:avLst/>
              <a:gdLst/>
              <a:ahLst/>
              <a:cxnLst/>
              <a:rect l="0" t="0" r="r" b="b"/>
              <a:pathLst>
                <a:path w="78" h="80">
                  <a:moveTo>
                    <a:pt x="6" y="80"/>
                  </a:moveTo>
                  <a:lnTo>
                    <a:pt x="0" y="71"/>
                  </a:lnTo>
                  <a:lnTo>
                    <a:pt x="69" y="0"/>
                  </a:lnTo>
                  <a:lnTo>
                    <a:pt x="78" y="9"/>
                  </a:lnTo>
                  <a:lnTo>
                    <a:pt x="6" y="80"/>
                  </a:lnTo>
                  <a:close/>
                </a:path>
              </a:pathLst>
            </a:cu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Tw Cen MT" panose="020B0602020104020603"/>
                <a:ea typeface="+mn-ea"/>
                <a:cs typeface="+mn-cs"/>
              </a:endParaRPr>
            </a:p>
          </p:txBody>
        </p:sp>
        <p:sp>
          <p:nvSpPr>
            <p:cNvPr id="24" name="Freeform 18">
              <a:extLst>
                <a:ext uri="{FF2B5EF4-FFF2-40B4-BE49-F238E27FC236}">
                  <a16:creationId xmlns:a16="http://schemas.microsoft.com/office/drawing/2014/main" id="{320FD164-4D7A-469C-B3F4-B926BFACF53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9525" y="3549650"/>
              <a:ext cx="147638" cy="481013"/>
            </a:xfrm>
            <a:custGeom>
              <a:avLst/>
              <a:gdLst/>
              <a:ahLst/>
              <a:cxnLst/>
              <a:rect l="0" t="0" r="r" b="b"/>
              <a:pathLst>
                <a:path w="93" h="303">
                  <a:moveTo>
                    <a:pt x="93" y="303"/>
                  </a:moveTo>
                  <a:lnTo>
                    <a:pt x="78" y="303"/>
                  </a:lnTo>
                  <a:lnTo>
                    <a:pt x="78" y="78"/>
                  </a:lnTo>
                  <a:lnTo>
                    <a:pt x="0" y="12"/>
                  </a:lnTo>
                  <a:lnTo>
                    <a:pt x="12" y="0"/>
                  </a:lnTo>
                  <a:lnTo>
                    <a:pt x="93" y="69"/>
                  </a:lnTo>
                  <a:lnTo>
                    <a:pt x="93" y="303"/>
                  </a:lnTo>
                  <a:close/>
                </a:path>
              </a:pathLst>
            </a:cu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Tw Cen MT" panose="020B0602020104020603"/>
                <a:ea typeface="+mn-ea"/>
                <a:cs typeface="+mn-cs"/>
              </a:endParaRPr>
            </a:p>
          </p:txBody>
        </p:sp>
        <p:sp>
          <p:nvSpPr>
            <p:cNvPr id="25" name="Freeform 19">
              <a:extLst>
                <a:ext uri="{FF2B5EF4-FFF2-40B4-BE49-F238E27FC236}">
                  <a16:creationId xmlns:a16="http://schemas.microsoft.com/office/drawing/2014/main" id="{F6E14D9A-4E63-48FF-95C5-9E8DDFF86C4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28587"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Tw Cen MT" panose="020B0602020104020603"/>
                <a:ea typeface="+mn-ea"/>
                <a:cs typeface="+mn-cs"/>
              </a:endParaRPr>
            </a:p>
          </p:txBody>
        </p:sp>
        <p:sp>
          <p:nvSpPr>
            <p:cNvPr id="26" name="Freeform 20">
              <a:extLst>
                <a:ext uri="{FF2B5EF4-FFF2-40B4-BE49-F238E27FC236}">
                  <a16:creationId xmlns:a16="http://schemas.microsoft.com/office/drawing/2014/main" id="{F3DCD24F-3CA8-4404-B22C-E4C928995F3B}"/>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204787" y="1849438"/>
              <a:ext cx="114300" cy="107950"/>
            </a:xfrm>
            <a:custGeom>
              <a:avLst/>
              <a:gdLst/>
              <a:ahLst/>
              <a:cxnLst/>
              <a:rect l="0" t="0" r="r" b="b"/>
              <a:pathLst>
                <a:path w="24" h="23">
                  <a:moveTo>
                    <a:pt x="12" y="23"/>
                  </a:moveTo>
                  <a:cubicBezTo>
                    <a:pt x="6" y="23"/>
                    <a:pt x="0" y="18"/>
                    <a:pt x="0" y="12"/>
                  </a:cubicBezTo>
                  <a:cubicBezTo>
                    <a:pt x="0" y="5"/>
                    <a:pt x="6" y="0"/>
                    <a:pt x="12" y="0"/>
                  </a:cubicBezTo>
                  <a:cubicBezTo>
                    <a:pt x="18" y="0"/>
                    <a:pt x="24" y="5"/>
                    <a:pt x="24" y="12"/>
                  </a:cubicBezTo>
                  <a:cubicBezTo>
                    <a:pt x="24" y="18"/>
                    <a:pt x="18" y="23"/>
                    <a:pt x="12" y="23"/>
                  </a:cubicBezTo>
                  <a:close/>
                  <a:moveTo>
                    <a:pt x="12" y="4"/>
                  </a:moveTo>
                  <a:cubicBezTo>
                    <a:pt x="8" y="4"/>
                    <a:pt x="4" y="8"/>
                    <a:pt x="4" y="12"/>
                  </a:cubicBezTo>
                  <a:cubicBezTo>
                    <a:pt x="4" y="16"/>
                    <a:pt x="8" y="19"/>
                    <a:pt x="12" y="19"/>
                  </a:cubicBezTo>
                  <a:cubicBezTo>
                    <a:pt x="16" y="19"/>
                    <a:pt x="20" y="16"/>
                    <a:pt x="20" y="12"/>
                  </a:cubicBezTo>
                  <a:cubicBezTo>
                    <a:pt x="20" y="8"/>
                    <a:pt x="16" y="4"/>
                    <a:pt x="12" y="4"/>
                  </a:cubicBezTo>
                  <a:close/>
                </a:path>
              </a:pathLst>
            </a:cu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Tw Cen MT" panose="020B0602020104020603"/>
                <a:ea typeface="+mn-ea"/>
                <a:cs typeface="+mn-cs"/>
              </a:endParaRPr>
            </a:p>
          </p:txBody>
        </p:sp>
        <p:sp>
          <p:nvSpPr>
            <p:cNvPr id="27" name="Rectangle 21">
              <a:extLst>
                <a:ext uri="{FF2B5EF4-FFF2-40B4-BE49-F238E27FC236}">
                  <a16:creationId xmlns:a16="http://schemas.microsoft.com/office/drawing/2014/main" id="{8AD2E827-32A3-4BE4-9CC6-8315629177AE}"/>
                </a:ext>
                <a:ext uri="{C183D7F6-B498-43B3-948B-1728B52AA6E4}">
                  <adec:decorative xmlns:adec="http://schemas.microsoft.com/office/drawing/2017/decorative" val="1"/>
                </a:ext>
              </a:extLst>
            </p:cNvPr>
            <p:cNvSpPr>
              <a:spLocks noChangeArrowheads="1"/>
            </p:cNvSpPr>
            <p:nvPr>
              <p:extLst>
                <p:ext uri="{386F3935-93C4-4BCD-93E2-E3B085C9AB24}">
                  <p16:designElem xmlns:p16="http://schemas.microsoft.com/office/powerpoint/2015/main" val="1"/>
                </p:ext>
              </p:extLst>
            </p:nvPr>
          </p:nvSpPr>
          <p:spPr bwMode="auto">
            <a:xfrm>
              <a:off x="133350" y="4662488"/>
              <a:ext cx="23813" cy="2181225"/>
            </a:xfrm>
            <a:prstGeom prst="rect">
              <a:avLst/>
            </a:pr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miter lim="800000"/>
                  <a:headEnd/>
                  <a:tailEnd/>
                </a14:hiddenLine>
              </a:ext>
            </a:extLst>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Tw Cen MT" panose="020B0602020104020603"/>
                <a:ea typeface="+mn-ea"/>
                <a:cs typeface="+mn-cs"/>
              </a:endParaRPr>
            </a:p>
          </p:txBody>
        </p:sp>
        <p:sp>
          <p:nvSpPr>
            <p:cNvPr id="28" name="Freeform 22">
              <a:extLst>
                <a:ext uri="{FF2B5EF4-FFF2-40B4-BE49-F238E27FC236}">
                  <a16:creationId xmlns:a16="http://schemas.microsoft.com/office/drawing/2014/main" id="{47FB2CCC-1230-494F-B2D1-F05E5B8EDF5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23837" y="5041900"/>
              <a:ext cx="369888" cy="1801813"/>
            </a:xfrm>
            <a:custGeom>
              <a:avLst/>
              <a:gdLst/>
              <a:ahLst/>
              <a:cxnLst/>
              <a:rect l="0" t="0" r="r" b="b"/>
              <a:pathLst>
                <a:path w="233" h="1135">
                  <a:moveTo>
                    <a:pt x="15" y="1135"/>
                  </a:moveTo>
                  <a:lnTo>
                    <a:pt x="0" y="1135"/>
                  </a:lnTo>
                  <a:lnTo>
                    <a:pt x="0" y="515"/>
                  </a:lnTo>
                  <a:lnTo>
                    <a:pt x="0" y="512"/>
                  </a:lnTo>
                  <a:lnTo>
                    <a:pt x="218" y="0"/>
                  </a:lnTo>
                  <a:lnTo>
                    <a:pt x="233" y="6"/>
                  </a:lnTo>
                  <a:lnTo>
                    <a:pt x="15" y="518"/>
                  </a:lnTo>
                  <a:lnTo>
                    <a:pt x="15" y="1135"/>
                  </a:lnTo>
                  <a:close/>
                </a:path>
              </a:pathLst>
            </a:cu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Tw Cen MT" panose="020B0602020104020603"/>
                <a:ea typeface="+mn-ea"/>
                <a:cs typeface="+mn-cs"/>
              </a:endParaRPr>
            </a:p>
          </p:txBody>
        </p:sp>
        <p:sp>
          <p:nvSpPr>
            <p:cNvPr id="29" name="Freeform 23">
              <a:extLst>
                <a:ext uri="{FF2B5EF4-FFF2-40B4-BE49-F238E27FC236}">
                  <a16:creationId xmlns:a16="http://schemas.microsoft.com/office/drawing/2014/main" id="{A5F44514-9274-47E3-9243-CA9356C166B5}"/>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52387"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Tw Cen MT" panose="020B0602020104020603"/>
                <a:ea typeface="+mn-ea"/>
                <a:cs typeface="+mn-cs"/>
              </a:endParaRPr>
            </a:p>
          </p:txBody>
        </p:sp>
        <p:sp>
          <p:nvSpPr>
            <p:cNvPr id="30" name="Freeform 24">
              <a:extLst>
                <a:ext uri="{FF2B5EF4-FFF2-40B4-BE49-F238E27FC236}">
                  <a16:creationId xmlns:a16="http://schemas.microsoft.com/office/drawing/2014/main" id="{D06192CD-AD86-4DCA-8B53-4ACCA46583A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5627688"/>
              <a:ext cx="85725" cy="1216025"/>
            </a:xfrm>
            <a:custGeom>
              <a:avLst/>
              <a:gdLst/>
              <a:ahLst/>
              <a:cxnLst/>
              <a:rect l="0" t="0" r="r" b="b"/>
              <a:pathLst>
                <a:path w="54" h="766">
                  <a:moveTo>
                    <a:pt x="54" y="766"/>
                  </a:moveTo>
                  <a:lnTo>
                    <a:pt x="36" y="766"/>
                  </a:lnTo>
                  <a:lnTo>
                    <a:pt x="36" y="149"/>
                  </a:lnTo>
                  <a:lnTo>
                    <a:pt x="0" y="3"/>
                  </a:lnTo>
                  <a:lnTo>
                    <a:pt x="18" y="0"/>
                  </a:lnTo>
                  <a:lnTo>
                    <a:pt x="54" y="146"/>
                  </a:lnTo>
                  <a:lnTo>
                    <a:pt x="54" y="766"/>
                  </a:lnTo>
                  <a:close/>
                </a:path>
              </a:pathLst>
            </a:cu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Tw Cen MT" panose="020B0602020104020603"/>
                <a:ea typeface="+mn-ea"/>
                <a:cs typeface="+mn-cs"/>
              </a:endParaRPr>
            </a:p>
          </p:txBody>
        </p:sp>
        <p:sp>
          <p:nvSpPr>
            <p:cNvPr id="31" name="Freeform 25">
              <a:extLst>
                <a:ext uri="{FF2B5EF4-FFF2-40B4-BE49-F238E27FC236}">
                  <a16:creationId xmlns:a16="http://schemas.microsoft.com/office/drawing/2014/main" id="{99E9203A-21E4-46D8-981A-4B28CA320A69}"/>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527050"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Tw Cen MT" panose="020B0602020104020603"/>
                <a:ea typeface="+mn-ea"/>
                <a:cs typeface="+mn-cs"/>
              </a:endParaRPr>
            </a:p>
          </p:txBody>
        </p:sp>
        <p:sp>
          <p:nvSpPr>
            <p:cNvPr id="32" name="Freeform 26">
              <a:extLst>
                <a:ext uri="{FF2B5EF4-FFF2-40B4-BE49-F238E27FC236}">
                  <a16:creationId xmlns:a16="http://schemas.microsoft.com/office/drawing/2014/main" id="{32FCE9B6-FB52-4045-8DCC-E5959B9A403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09562" y="5422900"/>
              <a:ext cx="374650" cy="1425575"/>
            </a:xfrm>
            <a:custGeom>
              <a:avLst/>
              <a:gdLst/>
              <a:ahLst/>
              <a:cxnLst/>
              <a:rect l="0" t="0" r="r" b="b"/>
              <a:pathLst>
                <a:path w="236" h="898">
                  <a:moveTo>
                    <a:pt x="18" y="898"/>
                  </a:moveTo>
                  <a:lnTo>
                    <a:pt x="0" y="898"/>
                  </a:lnTo>
                  <a:lnTo>
                    <a:pt x="0" y="515"/>
                  </a:lnTo>
                  <a:lnTo>
                    <a:pt x="3" y="512"/>
                  </a:lnTo>
                  <a:lnTo>
                    <a:pt x="221" y="0"/>
                  </a:lnTo>
                  <a:lnTo>
                    <a:pt x="236" y="6"/>
                  </a:lnTo>
                  <a:lnTo>
                    <a:pt x="18" y="518"/>
                  </a:lnTo>
                  <a:lnTo>
                    <a:pt x="18" y="898"/>
                  </a:lnTo>
                  <a:close/>
                </a:path>
              </a:pathLst>
            </a:cu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Tw Cen MT" panose="020B0602020104020603"/>
                <a:ea typeface="+mn-ea"/>
                <a:cs typeface="+mn-cs"/>
              </a:endParaRPr>
            </a:p>
          </p:txBody>
        </p:sp>
        <p:sp>
          <p:nvSpPr>
            <p:cNvPr id="33" name="Freeform 27">
              <a:extLst>
                <a:ext uri="{FF2B5EF4-FFF2-40B4-BE49-F238E27FC236}">
                  <a16:creationId xmlns:a16="http://schemas.microsoft.com/office/drawing/2014/main" id="{E4A7025C-CDE8-429A-BBB9-E7380C96238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69912"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Tw Cen MT" panose="020B0602020104020603"/>
                <a:ea typeface="+mn-ea"/>
                <a:cs typeface="+mn-cs"/>
              </a:endParaRPr>
            </a:p>
          </p:txBody>
        </p:sp>
        <p:sp>
          <p:nvSpPr>
            <p:cNvPr id="34" name="Freeform 28">
              <a:extLst>
                <a:ext uri="{FF2B5EF4-FFF2-40B4-BE49-F238E27FC236}">
                  <a16:creationId xmlns:a16="http://schemas.microsoft.com/office/drawing/2014/main" id="{A4EA0256-5DF5-437A-98A7-B79F3E6BB89A}"/>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612775"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Tw Cen MT" panose="020B0602020104020603"/>
                <a:ea typeface="+mn-ea"/>
                <a:cs typeface="+mn-cs"/>
              </a:endParaRPr>
            </a:p>
          </p:txBody>
        </p:sp>
        <p:sp>
          <p:nvSpPr>
            <p:cNvPr id="35" name="Freeform 29">
              <a:extLst>
                <a:ext uri="{FF2B5EF4-FFF2-40B4-BE49-F238E27FC236}">
                  <a16:creationId xmlns:a16="http://schemas.microsoft.com/office/drawing/2014/main" id="{90C9433D-9E1C-493B-BEBD-C3081FFA328F}"/>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612775"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Tw Cen MT" panose="020B0602020104020603"/>
                <a:ea typeface="+mn-ea"/>
                <a:cs typeface="+mn-cs"/>
              </a:endParaRPr>
            </a:p>
          </p:txBody>
        </p:sp>
        <p:sp>
          <p:nvSpPr>
            <p:cNvPr id="36" name="Freeform 30">
              <a:extLst>
                <a:ext uri="{FF2B5EF4-FFF2-40B4-BE49-F238E27FC236}">
                  <a16:creationId xmlns:a16="http://schemas.microsoft.com/office/drawing/2014/main" id="{352B39BB-F298-4285-A709-1FBA0CB722C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69925" y="6330950"/>
              <a:ext cx="417513" cy="517525"/>
            </a:xfrm>
            <a:custGeom>
              <a:avLst/>
              <a:gdLst/>
              <a:ahLst/>
              <a:cxnLst/>
              <a:rect l="0" t="0" r="r" b="b"/>
              <a:pathLst>
                <a:path w="263" h="326">
                  <a:moveTo>
                    <a:pt x="15" y="326"/>
                  </a:moveTo>
                  <a:lnTo>
                    <a:pt x="0" y="320"/>
                  </a:lnTo>
                  <a:lnTo>
                    <a:pt x="45" y="206"/>
                  </a:lnTo>
                  <a:lnTo>
                    <a:pt x="48" y="206"/>
                  </a:lnTo>
                  <a:lnTo>
                    <a:pt x="254" y="0"/>
                  </a:lnTo>
                  <a:lnTo>
                    <a:pt x="263" y="12"/>
                  </a:lnTo>
                  <a:lnTo>
                    <a:pt x="60" y="215"/>
                  </a:lnTo>
                  <a:lnTo>
                    <a:pt x="15" y="326"/>
                  </a:lnTo>
                  <a:close/>
                </a:path>
              </a:pathLst>
            </a:cu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Tw Cen MT" panose="020B0602020104020603"/>
                <a:ea typeface="+mn-ea"/>
                <a:cs typeface="+mn-cs"/>
              </a:endParaRPr>
            </a:p>
          </p:txBody>
        </p:sp>
        <p:sp>
          <p:nvSpPr>
            <p:cNvPr id="37" name="Freeform 31">
              <a:extLst>
                <a:ext uri="{FF2B5EF4-FFF2-40B4-BE49-F238E27FC236}">
                  <a16:creationId xmlns:a16="http://schemas.microsoft.com/office/drawing/2014/main" id="{31CAF2A0-CBA0-4E86-AA87-8750EC1AFB2E}"/>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1049337"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Tw Cen MT" panose="020B0602020104020603"/>
                <a:ea typeface="+mn-ea"/>
                <a:cs typeface="+mn-cs"/>
              </a:endParaRPr>
            </a:p>
          </p:txBody>
        </p:sp>
      </p:grpSp>
      <p:sp>
        <p:nvSpPr>
          <p:cNvPr id="2" name="Title 1"/>
          <p:cNvSpPr>
            <a:spLocks noGrp="1"/>
          </p:cNvSpPr>
          <p:nvPr>
            <p:ph type="title"/>
          </p:nvPr>
        </p:nvSpPr>
        <p:spPr>
          <a:xfrm>
            <a:off x="1019015" y="1093787"/>
            <a:ext cx="3059969" cy="4697413"/>
          </a:xfrm>
        </p:spPr>
        <p:txBody>
          <a:bodyPr>
            <a:normAutofit/>
          </a:bodyPr>
          <a:lstStyle/>
          <a:p>
            <a:r>
              <a:rPr lang="en-US" sz="2800"/>
              <a:t>Gender</a:t>
            </a:r>
          </a:p>
        </p:txBody>
      </p:sp>
      <p:sp useBgFill="1">
        <p:nvSpPr>
          <p:cNvPr id="55" name="Round Diagonal Corner Rectangle 7">
            <a:extLst>
              <a:ext uri="{FF2B5EF4-FFF2-40B4-BE49-F238E27FC236}">
                <a16:creationId xmlns:a16="http://schemas.microsoft.com/office/drawing/2014/main" id="{7D1C411D-0818-4640-8657-2AF78250C80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625084" y="0"/>
            <a:ext cx="7566916" cy="6848476"/>
          </a:xfrm>
          <a:prstGeom prst="round2DiagRect">
            <a:avLst>
              <a:gd name="adj1" fmla="val 0"/>
              <a:gd name="adj2" fmla="val 0"/>
            </a:avLst>
          </a:prstGeom>
          <a:ln w="19050" cap="sq">
            <a:noFill/>
            <a:miter lim="800000"/>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Tw Cen MT" panose="020B0602020104020603"/>
              <a:ea typeface="+mn-ea"/>
              <a:cs typeface="+mn-cs"/>
            </a:endParaRPr>
          </a:p>
        </p:txBody>
      </p:sp>
      <p:sp>
        <p:nvSpPr>
          <p:cNvPr id="3" name="Content Placeholder 2"/>
          <p:cNvSpPr>
            <a:spLocks noGrp="1"/>
          </p:cNvSpPr>
          <p:nvPr>
            <p:ph idx="1"/>
          </p:nvPr>
        </p:nvSpPr>
        <p:spPr>
          <a:xfrm>
            <a:off x="5215467" y="593271"/>
            <a:ext cx="5831944" cy="5628141"/>
          </a:xfrm>
        </p:spPr>
        <p:txBody>
          <a:bodyPr>
            <a:normAutofit/>
          </a:bodyPr>
          <a:lstStyle/>
          <a:p>
            <a:pPr marL="0">
              <a:spcBef>
                <a:spcPts val="0"/>
              </a:spcBef>
            </a:pPr>
            <a:r>
              <a:rPr lang="en-US" sz="1800" dirty="0">
                <a:effectLst/>
                <a:latin typeface="Calibri" panose="020F0502020204030204" pitchFamily="34" charset="0"/>
                <a:ea typeface="Calibri" panose="020F0502020204030204" pitchFamily="34" charset="0"/>
              </a:rPr>
              <a:t>Change fully implemented last year</a:t>
            </a:r>
          </a:p>
          <a:p>
            <a:pPr marL="457200" lvl="1">
              <a:spcBef>
                <a:spcPts val="0"/>
              </a:spcBef>
            </a:pPr>
            <a:r>
              <a:rPr lang="en-US" sz="1800" b="0" i="0" u="none" strike="noStrike" dirty="0">
                <a:effectLst/>
                <a:latin typeface="Calibri" panose="020F0502020204030204" pitchFamily="34" charset="0"/>
              </a:rPr>
              <a:t>Gender of the student      </a:t>
            </a:r>
            <a:br>
              <a:rPr lang="en-US" sz="1800" b="0" i="0" u="none" strike="noStrike" dirty="0">
                <a:effectLst/>
                <a:latin typeface="Calibri" panose="020F0502020204030204" pitchFamily="34" charset="0"/>
              </a:rPr>
            </a:br>
            <a:r>
              <a:rPr lang="en-US" sz="1800" b="0" i="0" u="none" strike="noStrike" dirty="0">
                <a:effectLst/>
                <a:latin typeface="Calibri" panose="020F0502020204030204" pitchFamily="34" charset="0"/>
              </a:rPr>
              <a:t>M = Male                              </a:t>
            </a:r>
            <a:br>
              <a:rPr lang="en-US" sz="1800" b="0" i="0" u="none" strike="noStrike" dirty="0">
                <a:effectLst/>
                <a:latin typeface="Calibri" panose="020F0502020204030204" pitchFamily="34" charset="0"/>
              </a:rPr>
            </a:br>
            <a:r>
              <a:rPr lang="en-US" sz="1800" b="0" i="0" u="none" strike="noStrike" dirty="0">
                <a:effectLst/>
                <a:latin typeface="Calibri" panose="020F0502020204030204" pitchFamily="34" charset="0"/>
              </a:rPr>
              <a:t>F = Female </a:t>
            </a:r>
            <a:br>
              <a:rPr lang="en-US" sz="1800" b="0" i="0" u="none" strike="noStrike" dirty="0">
                <a:effectLst/>
                <a:latin typeface="Calibri" panose="020F0502020204030204" pitchFamily="34" charset="0"/>
              </a:rPr>
            </a:br>
            <a:r>
              <a:rPr lang="en-US" sz="1800" b="0" i="0" u="none" strike="noStrike" dirty="0">
                <a:effectLst/>
                <a:latin typeface="Calibri" panose="020F0502020204030204" pitchFamily="34" charset="0"/>
              </a:rPr>
              <a:t>N = Unknown/Another Gender</a:t>
            </a:r>
            <a:br>
              <a:rPr lang="en-US" sz="1800" b="0" i="0" u="none" strike="noStrike" dirty="0">
                <a:effectLst/>
                <a:latin typeface="Calibri" panose="020F0502020204030204" pitchFamily="34" charset="0"/>
              </a:rPr>
            </a:br>
            <a:endParaRPr lang="en-US" sz="1800" b="0" i="0" u="none" strike="noStrike" dirty="0">
              <a:effectLst/>
              <a:latin typeface="Calibri" panose="020F0502020204030204" pitchFamily="34" charset="0"/>
            </a:endParaRPr>
          </a:p>
          <a:p>
            <a:pPr marL="0">
              <a:spcBef>
                <a:spcPts val="0"/>
              </a:spcBef>
            </a:pPr>
            <a:r>
              <a:rPr lang="en-US" sz="1800" dirty="0">
                <a:latin typeface="Calibri" panose="020F0502020204030204" pitchFamily="34" charset="0"/>
                <a:ea typeface="Calibri" panose="020F0502020204030204" pitchFamily="34" charset="0"/>
              </a:rPr>
              <a:t>IPEDS is implementing this change 2023-2024.</a:t>
            </a:r>
          </a:p>
          <a:p>
            <a:pPr algn="l"/>
            <a:r>
              <a:rPr lang="en-US" sz="1400" b="1" i="0" dirty="0">
                <a:effectLst/>
                <a:latin typeface="Arial" panose="020B0604020202020204" pitchFamily="34" charset="0"/>
              </a:rPr>
              <a:t>Gender Unknown or Another Gender than Provided Categories </a:t>
            </a:r>
            <a:br>
              <a:rPr lang="en-US" sz="1400" dirty="0"/>
            </a:br>
            <a:r>
              <a:rPr lang="en-US" sz="1400" b="0" i="0" dirty="0">
                <a:effectLst/>
                <a:latin typeface="Arial" panose="020B0604020202020204" pitchFamily="34" charset="0"/>
              </a:rPr>
              <a:t>The 'gender unknown' category is to report students for whom the institution does not know a gender.</a:t>
            </a:r>
          </a:p>
          <a:p>
            <a:pPr algn="l">
              <a:spcBef>
                <a:spcPts val="0"/>
              </a:spcBef>
              <a:spcAft>
                <a:spcPts val="0"/>
              </a:spcAft>
              <a:buFont typeface="Arial" panose="020B0604020202020204" pitchFamily="34" charset="0"/>
              <a:buChar char="•"/>
            </a:pPr>
            <a:r>
              <a:rPr lang="en-US" sz="1400" b="0" i="0" dirty="0">
                <a:effectLst/>
                <a:latin typeface="Arial" panose="020B0604020202020204" pitchFamily="34" charset="0"/>
              </a:rPr>
              <a:t>Institutions should not ask students who do not select a binary gender to allocate themselves to a binary gender category.</a:t>
            </a:r>
          </a:p>
          <a:p>
            <a:pPr marL="457200" lvl="1">
              <a:spcBef>
                <a:spcPts val="0"/>
              </a:spcBef>
            </a:pPr>
            <a:endParaRPr lang="en-US" sz="1400" dirty="0">
              <a:effectLst/>
              <a:latin typeface="Calibri" panose="020F0502020204030204" pitchFamily="34" charset="0"/>
              <a:ea typeface="Calibri" panose="020F0502020204030204" pitchFamily="34" charset="0"/>
            </a:endParaRPr>
          </a:p>
          <a:p>
            <a:pPr marL="0" marR="0" indent="0">
              <a:spcBef>
                <a:spcPts val="0"/>
              </a:spcBef>
              <a:spcAft>
                <a:spcPts val="0"/>
              </a:spcAft>
              <a:buNone/>
            </a:pPr>
            <a:endParaRPr lang="en-US" sz="1800" u="sng" dirty="0">
              <a:solidFill>
                <a:srgbClr val="0563C1"/>
              </a:solidFill>
              <a:latin typeface="Calibri" panose="020F0502020204030204" pitchFamily="34" charset="0"/>
              <a:ea typeface="Calibri" panose="020F0502020204030204" pitchFamily="34" charset="0"/>
            </a:endParaRPr>
          </a:p>
        </p:txBody>
      </p:sp>
    </p:spTree>
    <p:extLst>
      <p:ext uri="{BB962C8B-B14F-4D97-AF65-F5344CB8AC3E}">
        <p14:creationId xmlns:p14="http://schemas.microsoft.com/office/powerpoint/2010/main" val="361821849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ircuit">
  <a:themeElements>
    <a:clrScheme name="Circuit">
      <a:dk1>
        <a:sysClr val="windowText" lastClr="000000"/>
      </a:dk1>
      <a:lt1>
        <a:sysClr val="window" lastClr="FFFFFF"/>
      </a:lt1>
      <a:dk2>
        <a:srgbClr val="134770"/>
      </a:dk2>
      <a:lt2>
        <a:srgbClr val="82FFFF"/>
      </a:lt2>
      <a:accent1>
        <a:srgbClr val="9ACD4C"/>
      </a:accent1>
      <a:accent2>
        <a:srgbClr val="FAA93A"/>
      </a:accent2>
      <a:accent3>
        <a:srgbClr val="D35940"/>
      </a:accent3>
      <a:accent4>
        <a:srgbClr val="B258D3"/>
      </a:accent4>
      <a:accent5>
        <a:srgbClr val="63A0CC"/>
      </a:accent5>
      <a:accent6>
        <a:srgbClr val="8AC4A7"/>
      </a:accent6>
      <a:hlink>
        <a:srgbClr val="B8FA56"/>
      </a:hlink>
      <a:folHlink>
        <a:srgbClr val="7AF8CC"/>
      </a:folHlink>
    </a:clrScheme>
    <a:fontScheme name="Circuit">
      <a:majorFont>
        <a:latin typeface="Tw Cen MT" panose="020B0602020104020603"/>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w Cen MT" panose="020B06020201040206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ircuit">
      <a:fillStyleLst>
        <a:solidFill>
          <a:schemeClr val="phClr"/>
        </a:solidFill>
        <a:gradFill rotWithShape="1">
          <a:gsLst>
            <a:gs pos="0">
              <a:schemeClr val="phClr">
                <a:tint val="58000"/>
                <a:satMod val="108000"/>
                <a:lumMod val="110000"/>
              </a:schemeClr>
            </a:gs>
            <a:gs pos="100000">
              <a:schemeClr val="phClr">
                <a:tint val="81000"/>
                <a:satMod val="109000"/>
                <a:lumMod val="105000"/>
              </a:schemeClr>
            </a:gs>
          </a:gsLst>
          <a:lin ang="5040000" scaled="0"/>
        </a:gradFill>
        <a:gradFill rotWithShape="1">
          <a:gsLst>
            <a:gs pos="0">
              <a:schemeClr val="phClr">
                <a:tint val="94000"/>
                <a:satMod val="105000"/>
                <a:lumMod val="102000"/>
              </a:schemeClr>
            </a:gs>
            <a:gs pos="100000">
              <a:schemeClr val="phClr">
                <a:shade val="74000"/>
                <a:satMod val="128000"/>
                <a:lumMod val="10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98000"/>
                <a:hueMod val="94000"/>
                <a:satMod val="148000"/>
                <a:lumMod val="150000"/>
              </a:schemeClr>
            </a:gs>
            <a:gs pos="100000">
              <a:schemeClr val="phClr">
                <a:shade val="92000"/>
                <a:hueMod val="104000"/>
                <a:satMod val="140000"/>
                <a:lumMod val="68000"/>
              </a:schemeClr>
            </a:gs>
          </a:gsLst>
          <a:lin ang="5040000" scaled="0"/>
        </a:gradFill>
        <a:blipFill>
          <a:blip xmlns:r="http://schemas.openxmlformats.org/officeDocument/2006/relationships" r:embed="rId1">
            <a:duotone>
              <a:schemeClr val="phClr">
                <a:shade val="88000"/>
                <a:hueMod val="106000"/>
                <a:satMod val="140000"/>
                <a:lumMod val="54000"/>
              </a:schemeClr>
              <a:schemeClr val="phClr">
                <a:tint val="98000"/>
                <a:hueMod val="90000"/>
                <a:satMod val="150000"/>
                <a:lumMod val="160000"/>
              </a:schemeClr>
            </a:duotone>
          </a:blip>
          <a:stretch/>
        </a:blipFill>
      </a:bgFillStyleLst>
    </a:fmtScheme>
  </a:themeElements>
  <a:objectDefaults/>
  <a:extraClrSchemeLst/>
  <a:extLst>
    <a:ext uri="{05A4C25C-085E-4340-85A3-A5531E510DB2}">
      <thm15:themeFamily xmlns:thm15="http://schemas.microsoft.com/office/thememl/2012/main" name="Circuit" id="{0AC2F7E7-15F5-431C-B2A2-456FE929F56C}" vid="{0911B802-464C-4241-8DD9-B60FF88E379F}"/>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CB80A0723D5E3D4D97599898148D9F53" ma:contentTypeVersion="10" ma:contentTypeDescription="Create a new document." ma:contentTypeScope="" ma:versionID="d2f850d80e4942631140ac9caffcef66">
  <xsd:schema xmlns:xsd="http://www.w3.org/2001/XMLSchema" xmlns:xs="http://www.w3.org/2001/XMLSchema" xmlns:p="http://schemas.microsoft.com/office/2006/metadata/properties" xmlns:ns2="6b3d1d99-0ca3-435a-8ed1-c6e565ace79d" xmlns:ns3="af1c881f-349e-4d84-ac14-c54311926feb" targetNamespace="http://schemas.microsoft.com/office/2006/metadata/properties" ma:root="true" ma:fieldsID="e0a51b37882560630ec8dfc12f142b19" ns2:_="" ns3:_="">
    <xsd:import namespace="6b3d1d99-0ca3-435a-8ed1-c6e565ace79d"/>
    <xsd:import namespace="af1c881f-349e-4d84-ac14-c54311926feb"/>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element ref="ns3:MediaServiceAutoKeyPoints" minOccurs="0"/>
                <xsd:element ref="ns3:MediaServiceKeyPoints" minOccurs="0"/>
                <xsd:element ref="ns3:MediaServiceDateTaken" minOccurs="0"/>
                <xsd:element ref="ns3:MediaLengthInSeconds" minOccurs="0"/>
                <xsd:element ref="ns3:MediaServiceAutoTags" minOccurs="0"/>
                <xsd:element ref="ns3: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b3d1d99-0ca3-435a-8ed1-c6e565ace79d"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af1c881f-349e-4d84-ac14-c54311926feb" elementFormDefault="qualified">
    <xsd:import namespace="http://schemas.microsoft.com/office/2006/documentManagement/types"/>
    <xsd:import namespace="http://schemas.microsoft.com/office/infopath/2007/PartnerControls"/>
    <xsd:element name="MediaServiceMetadata" ma:index="10" nillable="true" ma:displayName="MediaServiceMetadata" ma:hidden="true" ma:internalName="MediaServiceMetadata" ma:readOnly="true">
      <xsd:simpleType>
        <xsd:restriction base="dms:Note"/>
      </xsd:simpleType>
    </xsd:element>
    <xsd:element name="MediaServiceFastMetadata" ma:index="11" nillable="true" ma:displayName="MediaServiceFastMetadata" ma:hidden="true" ma:internalName="MediaServiceFastMetadata" ma:readOnly="true">
      <xsd:simpleType>
        <xsd:restriction base="dms:Note"/>
      </xsd:simpleType>
    </xsd:element>
    <xsd:element name="MediaServiceAutoKeyPoints" ma:index="12" nillable="true" ma:displayName="MediaServiceAutoKeyPoints" ma:hidden="true" ma:internalName="MediaServiceAutoKeyPoints" ma:readOnly="true">
      <xsd:simpleType>
        <xsd:restriction base="dms:Note"/>
      </xsd:simpleType>
    </xsd:element>
    <xsd:element name="MediaServiceKeyPoints" ma:index="13" nillable="true" ma:displayName="KeyPoints" ma:internalName="MediaServiceKeyPoints" ma:readOnly="true">
      <xsd:simpleType>
        <xsd:restriction base="dms:Note">
          <xsd:maxLength value="255"/>
        </xsd:restriction>
      </xsd:simpleType>
    </xsd:element>
    <xsd:element name="MediaServiceDateTaken" ma:index="14" nillable="true" ma:displayName="MediaServiceDateTaken" ma:hidden="true" ma:internalName="MediaServiceDateTaken"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MediaServiceAutoTags" ma:index="16" nillable="true" ma:displayName="Tags" ma:internalName="MediaServiceAutoTags" ma:readOnly="true">
      <xsd:simpleType>
        <xsd:restriction base="dms:Text"/>
      </xsd:simpleType>
    </xsd:element>
    <xsd:element name="MediaServiceObjectDetectorVersions" ma:index="17" nillable="true" ma:displayName="MediaServiceObjectDetectorVersions" ma:hidden="true" ma:indexed="true" ma:internalName="MediaServiceObjectDetectorVersions"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SharedWithUsers xmlns="6b3d1d99-0ca3-435a-8ed1-c6e565ace79d">
      <UserInfo>
        <DisplayName>Hankins, Corey</DisplayName>
        <AccountId>12</AccountId>
        <AccountType/>
      </UserInfo>
      <UserInfo>
        <DisplayName>Lichtenberger, Eric</DisplayName>
        <AccountId>13</AccountId>
        <AccountType/>
      </UserInfo>
    </SharedWithUsers>
  </documentManagement>
</p:properties>
</file>

<file path=customXml/itemProps1.xml><?xml version="1.0" encoding="utf-8"?>
<ds:datastoreItem xmlns:ds="http://schemas.openxmlformats.org/officeDocument/2006/customXml" ds:itemID="{EE2D08B8-00E2-487E-AB97-E3FDAE3EE0EB}">
  <ds:schemaRefs>
    <ds:schemaRef ds:uri="http://schemas.microsoft.com/sharepoint/v3/contenttype/forms"/>
  </ds:schemaRefs>
</ds:datastoreItem>
</file>

<file path=customXml/itemProps2.xml><?xml version="1.0" encoding="utf-8"?>
<ds:datastoreItem xmlns:ds="http://schemas.openxmlformats.org/officeDocument/2006/customXml" ds:itemID="{F571B8EC-B28A-4203-901B-CAAB1887E639}">
  <ds:schemaRefs>
    <ds:schemaRef ds:uri="6b3d1d99-0ca3-435a-8ed1-c6e565ace79d"/>
    <ds:schemaRef ds:uri="af1c881f-349e-4d84-ac14-c54311926feb"/>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3.xml><?xml version="1.0" encoding="utf-8"?>
<ds:datastoreItem xmlns:ds="http://schemas.openxmlformats.org/officeDocument/2006/customXml" ds:itemID="{7602550D-7A33-4096-BF1D-1091A018126B}">
  <ds:schemaRefs>
    <ds:schemaRef ds:uri="6b3d1d99-0ca3-435a-8ed1-c6e565ace79d"/>
    <ds:schemaRef ds:uri="af1c881f-349e-4d84-ac14-c54311926feb"/>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otalTime>1325</TotalTime>
  <Words>617</Words>
  <Application>Microsoft Office PowerPoint</Application>
  <PresentationFormat>Widescreen</PresentationFormat>
  <Paragraphs>78</Paragraphs>
  <Slides>10</Slides>
  <Notes>1</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Circuit</vt:lpstr>
      <vt:lpstr>Illinois Higher Education Information System  </vt:lpstr>
      <vt:lpstr>IHEIS</vt:lpstr>
      <vt:lpstr>IHEIS</vt:lpstr>
      <vt:lpstr>Prison Location Information</vt:lpstr>
      <vt:lpstr>Prison Location Information</vt:lpstr>
      <vt:lpstr>Student Parent Data Collection Act</vt:lpstr>
      <vt:lpstr>Student Parent Data Collection Act</vt:lpstr>
      <vt:lpstr>Degree level error issue</vt:lpstr>
      <vt:lpstr>Gender</vt:lpstr>
      <vt:lpstr>Data Quality Dashboard Improvements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Illinois Higher Education Information System</dc:title>
  <dc:creator>Smalley, David</dc:creator>
  <cp:lastModifiedBy>Smalley, David</cp:lastModifiedBy>
  <cp:revision>4</cp:revision>
  <dcterms:created xsi:type="dcterms:W3CDTF">2020-10-22T15:05:08Z</dcterms:created>
  <dcterms:modified xsi:type="dcterms:W3CDTF">2025-09-02T19:34:34Z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0x010100CB80A0723D5E3D4D97599898148D9F53</vt:lpwstr>
  </property>
</Properties>
</file>