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1"/>
  </p:notesMasterIdLst>
  <p:sldIdLst>
    <p:sldId id="256" r:id="rId5"/>
    <p:sldId id="274" r:id="rId6"/>
    <p:sldId id="266" r:id="rId7"/>
    <p:sldId id="267" r:id="rId8"/>
    <p:sldId id="272" r:id="rId9"/>
    <p:sldId id="27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D11395-599A-4868-A027-DFC4A798336B}" v="93" dt="2025-12-17T14:52:30.934"/>
    <p1510:client id="{3A7142F0-271D-3754-754C-C4F8905475CB}" v="2" dt="2025-12-16T20:17:20.4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kins, Corey" userId="b49eba99-2e86-47ae-a2cf-70c9217660c4" providerId="ADAL" clId="{8FC6AE4C-CB08-431B-807A-D3EAA675F2FE}"/>
    <pc:docChg chg="undo custSel modSld">
      <pc:chgData name="Hankins, Corey" userId="b49eba99-2e86-47ae-a2cf-70c9217660c4" providerId="ADAL" clId="{8FC6AE4C-CB08-431B-807A-D3EAA675F2FE}" dt="2025-12-17T14:52:30.934" v="385" actId="114"/>
      <pc:docMkLst>
        <pc:docMk/>
      </pc:docMkLst>
      <pc:sldChg chg="modSp mod">
        <pc:chgData name="Hankins, Corey" userId="b49eba99-2e86-47ae-a2cf-70c9217660c4" providerId="ADAL" clId="{8FC6AE4C-CB08-431B-807A-D3EAA675F2FE}" dt="2025-12-16T19:43:25.204" v="70" actId="20577"/>
        <pc:sldMkLst>
          <pc:docMk/>
          <pc:sldMk cId="3910530234" sldId="256"/>
        </pc:sldMkLst>
        <pc:spChg chg="mod">
          <ac:chgData name="Hankins, Corey" userId="b49eba99-2e86-47ae-a2cf-70c9217660c4" providerId="ADAL" clId="{8FC6AE4C-CB08-431B-807A-D3EAA675F2FE}" dt="2025-12-16T19:43:25.204" v="70" actId="20577"/>
          <ac:spMkLst>
            <pc:docMk/>
            <pc:sldMk cId="3910530234" sldId="256"/>
            <ac:spMk id="3" creationId="{00000000-0000-0000-0000-000000000000}"/>
          </ac:spMkLst>
        </pc:spChg>
      </pc:sldChg>
      <pc:sldChg chg="modSp mod">
        <pc:chgData name="Hankins, Corey" userId="b49eba99-2e86-47ae-a2cf-70c9217660c4" providerId="ADAL" clId="{8FC6AE4C-CB08-431B-807A-D3EAA675F2FE}" dt="2025-12-17T14:52:30.934" v="385" actId="114"/>
        <pc:sldMkLst>
          <pc:docMk/>
          <pc:sldMk cId="289368561" sldId="266"/>
        </pc:sldMkLst>
        <pc:graphicFrameChg chg="mod modGraphic">
          <ac:chgData name="Hankins, Corey" userId="b49eba99-2e86-47ae-a2cf-70c9217660c4" providerId="ADAL" clId="{8FC6AE4C-CB08-431B-807A-D3EAA675F2FE}" dt="2025-12-17T14:52:30.934" v="385" actId="114"/>
          <ac:graphicFrameMkLst>
            <pc:docMk/>
            <pc:sldMk cId="289368561" sldId="266"/>
            <ac:graphicFrameMk id="5" creationId="{2F54EA9E-0930-4C58-BF7A-5E85DE5AE72E}"/>
          </ac:graphicFrameMkLst>
        </pc:graphicFrameChg>
      </pc:sldChg>
      <pc:sldChg chg="modSp mod">
        <pc:chgData name="Hankins, Corey" userId="b49eba99-2e86-47ae-a2cf-70c9217660c4" providerId="ADAL" clId="{8FC6AE4C-CB08-431B-807A-D3EAA675F2FE}" dt="2025-12-16T19:42:33.652" v="66" actId="20577"/>
        <pc:sldMkLst>
          <pc:docMk/>
          <pc:sldMk cId="261179240" sldId="267"/>
        </pc:sldMkLst>
        <pc:spChg chg="mod">
          <ac:chgData name="Hankins, Corey" userId="b49eba99-2e86-47ae-a2cf-70c9217660c4" providerId="ADAL" clId="{8FC6AE4C-CB08-431B-807A-D3EAA675F2FE}" dt="2025-12-16T19:42:33.652" v="66" actId="20577"/>
          <ac:spMkLst>
            <pc:docMk/>
            <pc:sldMk cId="261179240" sldId="267"/>
            <ac:spMk id="3" creationId="{00000000-0000-0000-0000-000000000000}"/>
          </ac:spMkLst>
        </pc:spChg>
      </pc:sldChg>
      <pc:sldChg chg="addSp delSp modSp mod">
        <pc:chgData name="Hankins, Corey" userId="b49eba99-2e86-47ae-a2cf-70c9217660c4" providerId="ADAL" clId="{8FC6AE4C-CB08-431B-807A-D3EAA675F2FE}" dt="2025-12-17T14:19:34.074" v="381" actId="20577"/>
        <pc:sldMkLst>
          <pc:docMk/>
          <pc:sldMk cId="2386739207" sldId="270"/>
        </pc:sldMkLst>
        <pc:spChg chg="mod">
          <ac:chgData name="Hankins, Corey" userId="b49eba99-2e86-47ae-a2cf-70c9217660c4" providerId="ADAL" clId="{8FC6AE4C-CB08-431B-807A-D3EAA675F2FE}" dt="2025-12-16T19:12:12.084" v="63" actId="20577"/>
          <ac:spMkLst>
            <pc:docMk/>
            <pc:sldMk cId="2386739207" sldId="270"/>
            <ac:spMk id="2" creationId="{00000000-0000-0000-0000-000000000000}"/>
          </ac:spMkLst>
        </pc:spChg>
        <pc:spChg chg="mod">
          <ac:chgData name="Hankins, Corey" userId="b49eba99-2e86-47ae-a2cf-70c9217660c4" providerId="ADAL" clId="{8FC6AE4C-CB08-431B-807A-D3EAA675F2FE}" dt="2025-12-17T14:15:29.492" v="208" actId="5793"/>
          <ac:spMkLst>
            <pc:docMk/>
            <pc:sldMk cId="2386739207" sldId="270"/>
            <ac:spMk id="3" creationId="{00000000-0000-0000-0000-000000000000}"/>
          </ac:spMkLst>
        </pc:spChg>
        <pc:spChg chg="add del mod">
          <ac:chgData name="Hankins, Corey" userId="b49eba99-2e86-47ae-a2cf-70c9217660c4" providerId="ADAL" clId="{8FC6AE4C-CB08-431B-807A-D3EAA675F2FE}" dt="2025-12-17T14:19:34.074" v="381" actId="20577"/>
          <ac:spMkLst>
            <pc:docMk/>
            <pc:sldMk cId="2386739207" sldId="270"/>
            <ac:spMk id="4" creationId="{F01FDDE0-A1F6-370A-B78E-31ABB4BE455E}"/>
          </ac:spMkLst>
        </pc:spChg>
      </pc:sldChg>
      <pc:sldChg chg="modSp mod">
        <pc:chgData name="Hankins, Corey" userId="b49eba99-2e86-47ae-a2cf-70c9217660c4" providerId="ADAL" clId="{8FC6AE4C-CB08-431B-807A-D3EAA675F2FE}" dt="2025-12-16T19:39:06.562" v="64" actId="207"/>
        <pc:sldMkLst>
          <pc:docMk/>
          <pc:sldMk cId="2916466040" sldId="272"/>
        </pc:sldMkLst>
        <pc:spChg chg="mod">
          <ac:chgData name="Hankins, Corey" userId="b49eba99-2e86-47ae-a2cf-70c9217660c4" providerId="ADAL" clId="{8FC6AE4C-CB08-431B-807A-D3EAA675F2FE}" dt="2025-12-16T19:39:06.562" v="64" actId="207"/>
          <ac:spMkLst>
            <pc:docMk/>
            <pc:sldMk cId="2916466040" sldId="272"/>
            <ac:spMk id="5" creationId="{4B509F4B-8A16-960A-4523-9C6C8B78062A}"/>
          </ac:spMkLst>
        </pc:spChg>
      </pc:sldChg>
      <pc:sldChg chg="modSp mod">
        <pc:chgData name="Hankins, Corey" userId="b49eba99-2e86-47ae-a2cf-70c9217660c4" providerId="ADAL" clId="{8FC6AE4C-CB08-431B-807A-D3EAA675F2FE}" dt="2025-12-17T14:13:05.589" v="153" actId="20577"/>
        <pc:sldMkLst>
          <pc:docMk/>
          <pc:sldMk cId="2669457457" sldId="274"/>
        </pc:sldMkLst>
        <pc:spChg chg="mod">
          <ac:chgData name="Hankins, Corey" userId="b49eba99-2e86-47ae-a2cf-70c9217660c4" providerId="ADAL" clId="{8FC6AE4C-CB08-431B-807A-D3EAA675F2FE}" dt="2025-12-17T14:13:05.589" v="153" actId="20577"/>
          <ac:spMkLst>
            <pc:docMk/>
            <pc:sldMk cId="2669457457" sldId="274"/>
            <ac:spMk id="3" creationId="{AEEE2474-D806-5B2F-7913-39C5DAE2E0C2}"/>
          </ac:spMkLst>
        </pc:spChg>
      </pc:sldChg>
    </pc:docChg>
  </pc:docChgLst>
  <pc:docChgLst>
    <pc:chgData name="McPherson, Kevin" userId="S::mcpherson@ibhe.org::bb5c7f60-d384-405d-b7ad-5322138252ae" providerId="AD" clId="Web-{3A7142F0-271D-3754-754C-C4F8905475CB}"/>
    <pc:docChg chg="addSld delSld">
      <pc:chgData name="McPherson, Kevin" userId="S::mcpherson@ibhe.org::bb5c7f60-d384-405d-b7ad-5322138252ae" providerId="AD" clId="Web-{3A7142F0-271D-3754-754C-C4F8905475CB}" dt="2025-12-16T20:17:20.411" v="1"/>
      <pc:docMkLst>
        <pc:docMk/>
      </pc:docMkLst>
      <pc:sldChg chg="new del">
        <pc:chgData name="McPherson, Kevin" userId="S::mcpherson@ibhe.org::bb5c7f60-d384-405d-b7ad-5322138252ae" providerId="AD" clId="Web-{3A7142F0-271D-3754-754C-C4F8905475CB}" dt="2025-12-16T20:17:20.411" v="1"/>
        <pc:sldMkLst>
          <pc:docMk/>
          <pc:sldMk cId="519515621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D350F-7547-40F0-81DD-B24AB716D292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AE61F6-3652-426C-A43E-505EC45D3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274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AE61F6-3652-426C-A43E-505EC45D39E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987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bhe.org/iheis.html" TargetMode="External"/><Relationship Id="rId2" Type="http://schemas.openxmlformats.org/officeDocument/2006/relationships/hyperlink" Target="mailto:Hankins@ibhe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9BE10567-6165-46A7-867D-4690A16B4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9" name="Rectangle 8">
              <a:extLst>
                <a:ext uri="{FF2B5EF4-FFF2-40B4-BE49-F238E27FC236}">
                  <a16:creationId xmlns:a16="http://schemas.microsoft.com/office/drawing/2014/main" id="{0F4DB1F4-429C-4C85-85D7-C4D81996D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159C0DA6-71D9-4C96-A774-7FADF5E0A4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:p14="http://schemas.microsoft.com/office/powerpoint/2010/main" xmlns:a16="http://schemas.microsoft.com/office/drawing/2014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Round Diagonal Corner Rectangle 7">
            <a:extLst>
              <a:ext uri="{FF2B5EF4-FFF2-40B4-BE49-F238E27FC236}">
                <a16:creationId xmlns:a16="http://schemas.microsoft.com/office/drawing/2014/main" id="{4B24F6DB-F114-44A7-BB56-D401884E4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82333" y="2235200"/>
            <a:ext cx="7027334" cy="2396067"/>
          </a:xfrm>
          <a:prstGeom prst="round2DiagRect">
            <a:avLst>
              <a:gd name="adj1" fmla="val 9246"/>
              <a:gd name="adj2" fmla="val 0"/>
            </a:avLst>
          </a:prstGeom>
          <a:solidFill>
            <a:srgbClr val="000000">
              <a:alpha val="80000"/>
            </a:srgbClr>
          </a:solidFill>
          <a:ln w="19050" cap="sq">
            <a:solidFill>
              <a:schemeClr val="tx2"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DB50ECD-225E-4F81-AF7B-706DD05F3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5895" y="2900097"/>
            <a:ext cx="10982062" cy="1211524"/>
            <a:chOff x="605895" y="2900097"/>
            <a:chExt cx="10982062" cy="1211524"/>
          </a:xfrm>
          <a:effectLst/>
        </p:grpSpPr>
        <p:sp>
          <p:nvSpPr>
            <p:cNvPr id="15" name="Freeform 32">
              <a:extLst>
                <a:ext uri="{FF2B5EF4-FFF2-40B4-BE49-F238E27FC236}">
                  <a16:creationId xmlns:a16="http://schemas.microsoft.com/office/drawing/2014/main" id="{CBC3B006-1357-4969-BC3D-CDD91E492B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9653587" y="3379784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33">
              <a:extLst>
                <a:ext uri="{FF2B5EF4-FFF2-40B4-BE49-F238E27FC236}">
                  <a16:creationId xmlns:a16="http://schemas.microsoft.com/office/drawing/2014/main" id="{0D6E4F1D-B331-41B5-90EF-2236C1EE1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0078244" y="3310728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34">
              <a:extLst>
                <a:ext uri="{FF2B5EF4-FFF2-40B4-BE49-F238E27FC236}">
                  <a16:creationId xmlns:a16="http://schemas.microsoft.com/office/drawing/2014/main" id="{54A60014-21DF-44E5-9137-433571885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1146631" y="3574253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37">
              <a:extLst>
                <a:ext uri="{FF2B5EF4-FFF2-40B4-BE49-F238E27FC236}">
                  <a16:creationId xmlns:a16="http://schemas.microsoft.com/office/drawing/2014/main" id="{40B768C0-B003-45F4-9A06-EA3509A90B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0230644" y="3034502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35">
              <a:extLst>
                <a:ext uri="{FF2B5EF4-FFF2-40B4-BE49-F238E27FC236}">
                  <a16:creationId xmlns:a16="http://schemas.microsoft.com/office/drawing/2014/main" id="{5E479182-2054-4AD9-823D-81CFAD7F2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034587" y="256275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36">
              <a:extLst>
                <a:ext uri="{FF2B5EF4-FFF2-40B4-BE49-F238E27FC236}">
                  <a16:creationId xmlns:a16="http://schemas.microsoft.com/office/drawing/2014/main" id="{A7D912CF-756A-41F1-8BF1-5BA7D1BD05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747375" y="3232679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38">
              <a:extLst>
                <a:ext uri="{FF2B5EF4-FFF2-40B4-BE49-F238E27FC236}">
                  <a16:creationId xmlns:a16="http://schemas.microsoft.com/office/drawing/2014/main" id="{734B6F35-2160-44B1-AB00-F628C84B14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9044" y="3095360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39">
              <a:extLst>
                <a:ext uri="{FF2B5EF4-FFF2-40B4-BE49-F238E27FC236}">
                  <a16:creationId xmlns:a16="http://schemas.microsoft.com/office/drawing/2014/main" id="{D8657E76-4F63-44FE-86C5-54CA174FC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353675" y="2153178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40">
              <a:extLst>
                <a:ext uri="{FF2B5EF4-FFF2-40B4-BE49-F238E27FC236}">
                  <a16:creationId xmlns:a16="http://schemas.microsoft.com/office/drawing/2014/main" id="{482CEB8C-90E5-4152-8B52-A2881B98A3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48850" y="330887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Rectangle 41">
              <a:extLst>
                <a:ext uri="{FF2B5EF4-FFF2-40B4-BE49-F238E27FC236}">
                  <a16:creationId xmlns:a16="http://schemas.microsoft.com/office/drawing/2014/main" id="{85010FC2-BC4C-4692-876D-7FE363BFC6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21056" y="3284272"/>
              <a:ext cx="23813" cy="252413"/>
            </a:xfrm>
            <a:prstGeom prst="rect">
              <a:avLst/>
            </a:pr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714C1223-2B78-4715-9ACB-079A60D16D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2122751" y="3532184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33">
              <a:extLst>
                <a:ext uri="{FF2B5EF4-FFF2-40B4-BE49-F238E27FC236}">
                  <a16:creationId xmlns:a16="http://schemas.microsoft.com/office/drawing/2014/main" id="{1D9109D3-C92A-410B-9B43-5F02B2D84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1958445" y="3463128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34">
              <a:extLst>
                <a:ext uri="{FF2B5EF4-FFF2-40B4-BE49-F238E27FC236}">
                  <a16:creationId xmlns:a16="http://schemas.microsoft.com/office/drawing/2014/main" id="{EF5B327A-A1AE-42F3-815E-84F4AA2948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858308" y="3726653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37">
              <a:extLst>
                <a:ext uri="{FF2B5EF4-FFF2-40B4-BE49-F238E27FC236}">
                  <a16:creationId xmlns:a16="http://schemas.microsoft.com/office/drawing/2014/main" id="{77738BDE-751F-4D4C-B4C4-C9DF3EA29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1658407" y="3186902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5">
              <a:extLst>
                <a:ext uri="{FF2B5EF4-FFF2-40B4-BE49-F238E27FC236}">
                  <a16:creationId xmlns:a16="http://schemas.microsoft.com/office/drawing/2014/main" id="{9C8C4AD6-72BF-490C-963C-97C7FD7E7E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860814" y="271515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6">
              <a:extLst>
                <a:ext uri="{FF2B5EF4-FFF2-40B4-BE49-F238E27FC236}">
                  <a16:creationId xmlns:a16="http://schemas.microsoft.com/office/drawing/2014/main" id="{94990E31-5AA8-4502-A963-CE1B539DA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289314" y="3385079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8">
              <a:extLst>
                <a:ext uri="{FF2B5EF4-FFF2-40B4-BE49-F238E27FC236}">
                  <a16:creationId xmlns:a16="http://schemas.microsoft.com/office/drawing/2014/main" id="{9E703E9D-ED76-449C-A8C0-7A1E24B8B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605895" y="3247760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9">
              <a:extLst>
                <a:ext uri="{FF2B5EF4-FFF2-40B4-BE49-F238E27FC236}">
                  <a16:creationId xmlns:a16="http://schemas.microsoft.com/office/drawing/2014/main" id="{C70A75E8-C815-4CCF-ABEE-83F19BFE05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532202" y="2305578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40">
              <a:extLst>
                <a:ext uri="{FF2B5EF4-FFF2-40B4-BE49-F238E27FC236}">
                  <a16:creationId xmlns:a16="http://schemas.microsoft.com/office/drawing/2014/main" id="{E15638E1-6A92-4D31-A034-853A65A75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2154501" y="346127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Rectangle 41">
              <a:extLst>
                <a:ext uri="{FF2B5EF4-FFF2-40B4-BE49-F238E27FC236}">
                  <a16:creationId xmlns:a16="http://schemas.microsoft.com/office/drawing/2014/main" id="{EA3E8D58-D52B-4300-8A50-5696430D1A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2448983" y="3436672"/>
              <a:ext cx="23813" cy="252413"/>
            </a:xfrm>
            <a:prstGeom prst="rect">
              <a:avLst/>
            </a:pr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2328334"/>
            <a:ext cx="6858000" cy="1367896"/>
          </a:xfrm>
        </p:spPr>
        <p:txBody>
          <a:bodyPr>
            <a:normAutofit/>
          </a:bodyPr>
          <a:lstStyle/>
          <a:p>
            <a:pPr algn="ctr"/>
            <a:r>
              <a:rPr lang="en-US" sz="4100">
                <a:solidFill>
                  <a:srgbClr val="FFFFFF"/>
                </a:solidFill>
              </a:rPr>
              <a:t>Illinois Higher Education Information System	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1" y="3602038"/>
            <a:ext cx="6857999" cy="95302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>
                <a:solidFill>
                  <a:schemeClr val="bg2"/>
                </a:solidFill>
              </a:rPr>
              <a:t> Annual IHEIS Webinar</a:t>
            </a:r>
          </a:p>
          <a:p>
            <a:pPr algn="ctr"/>
            <a:r>
              <a:rPr lang="en-US">
                <a:solidFill>
                  <a:schemeClr val="bg2"/>
                </a:solidFill>
              </a:rPr>
              <a:t>December 17, 2025</a:t>
            </a:r>
          </a:p>
        </p:txBody>
      </p:sp>
    </p:spTree>
    <p:extLst>
      <p:ext uri="{BB962C8B-B14F-4D97-AF65-F5344CB8AC3E}">
        <p14:creationId xmlns:p14="http://schemas.microsoft.com/office/powerpoint/2010/main" val="39105302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E9EEFF-3225-B0B1-F884-C5DA4A8F5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7">
            <a:extLst>
              <a:ext uri="{FF2B5EF4-FFF2-40B4-BE49-F238E27FC236}">
                <a16:creationId xmlns:a16="http://schemas.microsoft.com/office/drawing/2014/main" id="{5EF8C0B5-49F2-96BD-283A-468D533D16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grpSp>
        <p:nvGrpSpPr>
          <p:cNvPr id="54" name="Group 9">
            <a:extLst>
              <a:ext uri="{FF2B5EF4-FFF2-40B4-BE49-F238E27FC236}">
                <a16:creationId xmlns:a16="http://schemas.microsoft.com/office/drawing/2014/main" id="{955E95AB-953F-4203-9DA2-682977D184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20788" cy="6858001"/>
            <a:chOff x="-14288" y="0"/>
            <a:chExt cx="1220788" cy="6858001"/>
          </a:xfrm>
          <a:solidFill>
            <a:schemeClr val="bg2">
              <a:lumMod val="60000"/>
              <a:lumOff val="40000"/>
              <a:alpha val="60000"/>
            </a:schemeClr>
          </a:soli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48D56261-AFF9-831B-DDA5-3AE9F64DB8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10E4B1E-8818-0408-D9CF-5D871795C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24E42397-8431-E442-C7DC-DF6C7989B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60517162-F1FF-B334-A041-DF35DE08AF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9F21F82-D5A0-B6FC-4343-67A8CF70B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B690C95-1A17-7E33-BEC8-15563975FE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358F2080-412C-8A55-10DB-548ED2B404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031AB22-0834-C51D-7B38-997D45936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D681CD2C-0200-A0B7-203F-D8D65FA730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F29EF271-7BB6-558B-A2C6-39D1CD386B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4FF1C254-81D2-6045-C5BF-BB9A6E98D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C8E16BC8-F4B6-07B5-4A66-79C287607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02B45140-4904-1306-970C-460830B313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D87C2A24-18E4-5020-D709-90511A5BE7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B6DE26DB-F7EC-342C-7882-222354888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E82E316-CAE3-E40D-997E-708F3C0ADF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C62CA2E5-7868-F18B-455C-E56E9A134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44F7F6F7-A056-8F29-9989-C1B3D161A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C7CB4CD5-B8D9-376C-F853-FEF723B5F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FD17D724-17B7-EF8D-0393-1A06C54ACA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B214FB5-ED36-C2B2-C71F-3C6CA2315B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8D0054E2-C4E8-C586-06EA-E61ED0591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E670D14B-DAA3-0D69-1E9A-B5C1E205A8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6F92EAF3-E0B6-4E36-53C6-9DE784893F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686628DD-FED1-AEC6-69BC-BDBCFD59C2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6C049BB7-0627-9EEE-995D-05053BADF7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765D75EE-8DB8-6EF1-6A4F-2CE377962F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5C7EA1B-40FC-D5D6-A6EB-5443BE903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015" y="1093787"/>
            <a:ext cx="3059969" cy="4697413"/>
          </a:xfrm>
        </p:spPr>
        <p:txBody>
          <a:bodyPr>
            <a:normAutofit/>
          </a:bodyPr>
          <a:lstStyle/>
          <a:p>
            <a:r>
              <a:rPr lang="en-US" sz="2800"/>
              <a:t>(mostly) New faces</a:t>
            </a:r>
          </a:p>
        </p:txBody>
      </p:sp>
      <p:sp useBgFill="1">
        <p:nvSpPr>
          <p:cNvPr id="55" name="Round Diagonal Corner Rectangle 7">
            <a:extLst>
              <a:ext uri="{FF2B5EF4-FFF2-40B4-BE49-F238E27FC236}">
                <a16:creationId xmlns:a16="http://schemas.microsoft.com/office/drawing/2014/main" id="{F0DABB94-303E-7591-4C79-23CE909101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084" y="0"/>
            <a:ext cx="7566916" cy="6848476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noFill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E2474-D806-5B2F-7913-39C5DAE2E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5467" y="763481"/>
            <a:ext cx="5831944" cy="545793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114300"/>
            <a:r>
              <a:rPr lang="en-US" sz="2200" b="1">
                <a:solidFill>
                  <a:schemeClr val="tx2">
                    <a:lumMod val="75000"/>
                  </a:schemeClr>
                </a:solidFill>
              </a:rPr>
              <a:t>Meet the Research, Data and Analytics Team</a:t>
            </a:r>
          </a:p>
          <a:p>
            <a:pPr lvl="2"/>
            <a:r>
              <a:rPr lang="en-US" sz="2200"/>
              <a:t>TARA LAWLEY - Managing Director of Policy, Research, and Financial Analysis </a:t>
            </a:r>
          </a:p>
          <a:p>
            <a:pPr lvl="2"/>
            <a:r>
              <a:rPr lang="en-US" sz="2200"/>
              <a:t>KEVIN MCPHERSON- Director, Research, Analytics &amp; Data</a:t>
            </a:r>
          </a:p>
          <a:p>
            <a:pPr lvl="2"/>
            <a:r>
              <a:rPr lang="en-US" sz="2200"/>
              <a:t>KAREN BENAVENTE- Senior Associate Director, Accountability &amp; Research</a:t>
            </a:r>
          </a:p>
          <a:p>
            <a:pPr lvl="2"/>
            <a:r>
              <a:rPr lang="en-US" sz="2200"/>
              <a:t>KAYLA WILSON - Business Analyst</a:t>
            </a:r>
          </a:p>
          <a:p>
            <a:pPr lvl="2"/>
            <a:r>
              <a:rPr lang="en-US" sz="2200"/>
              <a:t>COREY HANKINS - Institutional Research Analyst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/>
              <a:t>	</a:t>
            </a:r>
          </a:p>
          <a:p>
            <a:pPr marL="0" indent="0">
              <a:lnSpc>
                <a:spcPct val="110000"/>
              </a:lnSpc>
              <a:buNone/>
            </a:pPr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2669457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7">
            <a:extLst>
              <a:ext uri="{FF2B5EF4-FFF2-40B4-BE49-F238E27FC236}">
                <a16:creationId xmlns:a16="http://schemas.microsoft.com/office/drawing/2014/main" id="{6BFC9644-673A-459F-B3C5-9310A4E50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9">
            <a:extLst>
              <a:ext uri="{FF2B5EF4-FFF2-40B4-BE49-F238E27FC236}">
                <a16:creationId xmlns:a16="http://schemas.microsoft.com/office/drawing/2014/main" id="{4ADB9295-9645-4BF2-ADFD-75800B7FA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20788" cy="6858001"/>
            <a:chOff x="-14288" y="0"/>
            <a:chExt cx="1220788" cy="6858001"/>
          </a:xfrm>
          <a:solidFill>
            <a:schemeClr val="bg2">
              <a:lumMod val="60000"/>
              <a:lumOff val="40000"/>
              <a:alpha val="60000"/>
            </a:schemeClr>
          </a:soli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95B061E9-E435-4E1B-B160-96584A116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CD7972E-7D38-40EE-A80B-E2A848811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524A3B55-746F-419F-8CFF-5F3A4BE143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9C63219B-AD72-4494-935E-F5C70DB549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15B41FD2-05E2-44E7-8760-09E65D1C60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E6D63D0-3347-4EE2-8F65-F1C32168F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538A46A3-DB16-45D5-B636-03EFE39FE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0B8A2B0E-823F-4BE8-9359-45143BB124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44516B3C-A8BE-46FC-B643-3DFEB7F28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59FD699C-3920-4E57-BE27-165A3F036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0FB0C02E-3F53-4889-8ADF-80DBC43F69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F8A0C89C-946F-4BCD-8A27-BB73E37FE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70C83EAF-4E92-4849-A240-B257871DC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320FD164-4D7A-469C-B3F4-B926BFACF5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6E14D9A-4E63-48FF-95C5-9E8DDFF86C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3DCD24F-3CA8-4404-B22C-E4C928995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8AD2E827-32A3-4BE4-9CC6-831562917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47FB2CCC-1230-494F-B2D1-F05E5B8ED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A5F44514-9274-47E3-9243-CA9356C16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D06192CD-AD86-4DCA-8B53-4ACCA4658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99E9203A-21E4-46D8-981A-4B28CA320A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32FCE9B6-FB52-4045-8DCC-E5959B9A4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E4A7025C-CDE8-429A-BBB9-E7380C962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A4EA0256-5DF5-437A-98A7-B79F3E6BB8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90C9433D-9E1C-493B-BEBD-C3081FFA32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352B39BB-F298-4285-A709-1FBA0CB72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31CAF2A0-CBA0-4E86-AA87-8750EC1AFB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015" y="1093787"/>
            <a:ext cx="3059969" cy="4697413"/>
          </a:xfrm>
        </p:spPr>
        <p:txBody>
          <a:bodyPr>
            <a:normAutofit/>
          </a:bodyPr>
          <a:lstStyle/>
          <a:p>
            <a:r>
              <a:rPr lang="en-US" sz="2800"/>
              <a:t>IHEIS Collection Schedule</a:t>
            </a:r>
          </a:p>
        </p:txBody>
      </p:sp>
      <p:sp useBgFill="1">
        <p:nvSpPr>
          <p:cNvPr id="55" name="Round Diagonal Corner Rectangle 7">
            <a:extLst>
              <a:ext uri="{FF2B5EF4-FFF2-40B4-BE49-F238E27FC236}">
                <a16:creationId xmlns:a16="http://schemas.microsoft.com/office/drawing/2014/main" id="{7D1C411D-0818-4640-8657-2AF78250C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084" y="0"/>
            <a:ext cx="7566916" cy="6848476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noFill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F54EA9E-0930-4C58-BF7A-5E85DE5AE7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630096"/>
              </p:ext>
            </p:extLst>
          </p:nvPr>
        </p:nvGraphicFramePr>
        <p:xfrm>
          <a:off x="5028309" y="406654"/>
          <a:ext cx="6847807" cy="5883404"/>
        </p:xfrm>
        <a:graphic>
          <a:graphicData uri="http://schemas.openxmlformats.org/drawingml/2006/table">
            <a:tbl>
              <a:tblPr/>
              <a:tblGrid>
                <a:gridCol w="2539075">
                  <a:extLst>
                    <a:ext uri="{9D8B030D-6E8A-4147-A177-3AD203B41FA5}">
                      <a16:colId xmlns:a16="http://schemas.microsoft.com/office/drawing/2014/main" val="2253282412"/>
                    </a:ext>
                  </a:extLst>
                </a:gridCol>
                <a:gridCol w="2154366">
                  <a:extLst>
                    <a:ext uri="{9D8B030D-6E8A-4147-A177-3AD203B41FA5}">
                      <a16:colId xmlns:a16="http://schemas.microsoft.com/office/drawing/2014/main" val="376396260"/>
                    </a:ext>
                  </a:extLst>
                </a:gridCol>
                <a:gridCol w="2154366">
                  <a:extLst>
                    <a:ext uri="{9D8B030D-6E8A-4147-A177-3AD203B41FA5}">
                      <a16:colId xmlns:a16="http://schemas.microsoft.com/office/drawing/2014/main" val="2107389071"/>
                    </a:ext>
                  </a:extLst>
                </a:gridCol>
              </a:tblGrid>
              <a:tr h="270432">
                <a:tc gridSpan="3"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2025-2026 Illinois Higher Education Information System</a:t>
                      </a:r>
                    </a:p>
                  </a:txBody>
                  <a:tcPr marL="21167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1A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31A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31A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112202"/>
                  </a:ext>
                </a:extLst>
              </a:tr>
              <a:tr h="500860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Data Collection</a:t>
                      </a:r>
                    </a:p>
                  </a:txBody>
                  <a:tcPr marL="232833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Open Date</a:t>
                      </a:r>
                    </a:p>
                  </a:txBody>
                  <a:tcPr marL="21167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Close Date</a:t>
                      </a:r>
                    </a:p>
                  </a:txBody>
                  <a:tcPr marL="21167" marR="190500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3252221"/>
                  </a:ext>
                </a:extLst>
              </a:tr>
              <a:tr h="891071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Fall Enrollment </a:t>
                      </a:r>
                    </a:p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Survey Pt I</a:t>
                      </a:r>
                    </a:p>
                  </a:txBody>
                  <a:tcPr marL="232833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Monday, September 8, 2025</a:t>
                      </a:r>
                    </a:p>
                  </a:txBody>
                  <a:tcPr marL="21167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Friday, October 31, 2025</a:t>
                      </a:r>
                    </a:p>
                  </a:txBody>
                  <a:tcPr marL="21167" marR="190500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6626025"/>
                  </a:ext>
                </a:extLst>
              </a:tr>
              <a:tr h="881349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Fall Enrollment AY 2025-2026</a:t>
                      </a:r>
                    </a:p>
                  </a:txBody>
                  <a:tcPr marL="232833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Monday, January 5, 2026 </a:t>
                      </a:r>
                      <a:r>
                        <a:rPr lang="en-US" i="1">
                          <a:solidFill>
                            <a:schemeClr val="tx2"/>
                          </a:solidFill>
                          <a:effectLst/>
                        </a:rPr>
                        <a:t>(tentative)</a:t>
                      </a:r>
                    </a:p>
                  </a:txBody>
                  <a:tcPr marL="21167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Friday, March 13, 2026</a:t>
                      </a:r>
                    </a:p>
                  </a:txBody>
                  <a:tcPr marL="21167" marR="190500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4540560"/>
                  </a:ext>
                </a:extLst>
              </a:tr>
              <a:tr h="50086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Spring Enrollment </a:t>
                      </a:r>
                      <a:r>
                        <a:rPr lang="en-US" sz="1800" b="0" i="0" u="none" strike="noStrike" noProof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AY 2025-2026 </a:t>
                      </a:r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(include Winter Term if on Trimesters or Quarters)</a:t>
                      </a:r>
                      <a:endParaRPr lang="en-US" sz="1800" b="0" i="0" u="none" strike="noStrike" noProof="0">
                        <a:effectLst/>
                        <a:latin typeface="Tw Cen MT"/>
                      </a:endParaRPr>
                    </a:p>
                  </a:txBody>
                  <a:tcPr marL="232833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Monday, May 11, 2026</a:t>
                      </a:r>
                    </a:p>
                  </a:txBody>
                  <a:tcPr marL="21167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Friday, August 21, 2026</a:t>
                      </a:r>
                    </a:p>
                  </a:txBody>
                  <a:tcPr marL="21167" marR="190500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7549287"/>
                  </a:ext>
                </a:extLst>
              </a:tr>
              <a:tr h="731288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Summer Enrollment </a:t>
                      </a:r>
                      <a:r>
                        <a:rPr lang="en-US" sz="1800" b="0" i="0" u="none" strike="noStrike" noProof="0">
                          <a:solidFill>
                            <a:srgbClr val="FFFFFF"/>
                          </a:solidFill>
                          <a:effectLst/>
                          <a:latin typeface="Tw Cen MT"/>
                        </a:rPr>
                        <a:t>AY 2025-2026</a:t>
                      </a:r>
                      <a:endParaRPr lang="en-US" sz="1800" b="0" i="0" u="none" strike="noStrike" noProof="0">
                        <a:effectLst/>
                        <a:latin typeface="Tw Cen MT"/>
                      </a:endParaRPr>
                    </a:p>
                  </a:txBody>
                  <a:tcPr marL="232833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Monday, July 6, 2026</a:t>
                      </a:r>
                    </a:p>
                  </a:txBody>
                  <a:tcPr marL="21167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Friday, October 2, 2026</a:t>
                      </a:r>
                    </a:p>
                  </a:txBody>
                  <a:tcPr marL="21167" marR="190500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6795964"/>
                  </a:ext>
                </a:extLst>
              </a:tr>
              <a:tr h="1422568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Graduation FY (July 1, 2025-June 30, 2026)</a:t>
                      </a:r>
                    </a:p>
                  </a:txBody>
                  <a:tcPr marL="232833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Monday, July 6, 2026</a:t>
                      </a:r>
                    </a:p>
                  </a:txBody>
                  <a:tcPr marL="21167" marR="21167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>
                          <a:solidFill>
                            <a:srgbClr val="FFFFFF"/>
                          </a:solidFill>
                          <a:effectLst/>
                        </a:rPr>
                        <a:t>Friday, October 2, 2026</a:t>
                      </a:r>
                    </a:p>
                  </a:txBody>
                  <a:tcPr marL="21167" marR="190500" marT="21167" marB="2116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572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368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7">
            <a:extLst>
              <a:ext uri="{FF2B5EF4-FFF2-40B4-BE49-F238E27FC236}">
                <a16:creationId xmlns:a16="http://schemas.microsoft.com/office/drawing/2014/main" id="{6BFC9644-673A-459F-B3C5-9310A4E50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grpSp>
        <p:nvGrpSpPr>
          <p:cNvPr id="54" name="Group 9">
            <a:extLst>
              <a:ext uri="{FF2B5EF4-FFF2-40B4-BE49-F238E27FC236}">
                <a16:creationId xmlns:a16="http://schemas.microsoft.com/office/drawing/2014/main" id="{4ADB9295-9645-4BF2-ADFD-75800B7FA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20788" cy="6858001"/>
            <a:chOff x="-14288" y="0"/>
            <a:chExt cx="1220788" cy="6858001"/>
          </a:xfrm>
          <a:solidFill>
            <a:schemeClr val="bg2">
              <a:lumMod val="60000"/>
              <a:lumOff val="40000"/>
              <a:alpha val="60000"/>
            </a:schemeClr>
          </a:soli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95B061E9-E435-4E1B-B160-96584A116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CD7972E-7D38-40EE-A80B-E2A848811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524A3B55-746F-419F-8CFF-5F3A4BE143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9C63219B-AD72-4494-935E-F5C70DB549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15B41FD2-05E2-44E7-8760-09E65D1C60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E6D63D0-3347-4EE2-8F65-F1C32168F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538A46A3-DB16-45D5-B636-03EFE39FE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0B8A2B0E-823F-4BE8-9359-45143BB124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44516B3C-A8BE-46FC-B643-3DFEB7F28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59FD699C-3920-4E57-BE27-165A3F036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0FB0C02E-3F53-4889-8ADF-80DBC43F69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F8A0C89C-946F-4BCD-8A27-BB73E37FE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70C83EAF-4E92-4849-A240-B257871DC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320FD164-4D7A-469C-B3F4-B926BFACF5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6E14D9A-4E63-48FF-95C5-9E8DDFF86C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3DCD24F-3CA8-4404-B22C-E4C928995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8AD2E827-32A3-4BE4-9CC6-831562917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47FB2CCC-1230-494F-B2D1-F05E5B8ED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A5F44514-9274-47E3-9243-CA9356C16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D06192CD-AD86-4DCA-8B53-4ACCA4658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99E9203A-21E4-46D8-981A-4B28CA320A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32FCE9B6-FB52-4045-8DCC-E5959B9A4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E4A7025C-CDE8-429A-BBB9-E7380C962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A4EA0256-5DF5-437A-98A7-B79F3E6BB8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90C9433D-9E1C-493B-BEBD-C3081FFA32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352B39BB-F298-4285-A709-1FBA0CB72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31CAF2A0-CBA0-4E86-AA87-8750EC1AFB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015" y="1093787"/>
            <a:ext cx="3059969" cy="4697413"/>
          </a:xfrm>
        </p:spPr>
        <p:txBody>
          <a:bodyPr>
            <a:normAutofit/>
          </a:bodyPr>
          <a:lstStyle/>
          <a:p>
            <a:r>
              <a:rPr lang="en-US" sz="2800"/>
              <a:t>Student Parent Question update</a:t>
            </a:r>
          </a:p>
        </p:txBody>
      </p:sp>
      <p:sp useBgFill="1">
        <p:nvSpPr>
          <p:cNvPr id="55" name="Round Diagonal Corner Rectangle 7">
            <a:extLst>
              <a:ext uri="{FF2B5EF4-FFF2-40B4-BE49-F238E27FC236}">
                <a16:creationId xmlns:a16="http://schemas.microsoft.com/office/drawing/2014/main" id="{7D1C411D-0818-4640-8657-2AF78250C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084" y="0"/>
            <a:ext cx="7566916" cy="6848476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noFill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5467" y="763481"/>
            <a:ext cx="5831944" cy="5457932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sz="2200" b="1">
                <a:solidFill>
                  <a:schemeClr val="tx2">
                    <a:lumMod val="75000"/>
                  </a:schemeClr>
                </a:solidFill>
              </a:rPr>
              <a:t>UPDATED Question: </a:t>
            </a:r>
            <a:r>
              <a:rPr lang="en-US" sz="2200" b="1" err="1">
                <a:solidFill>
                  <a:schemeClr val="tx2">
                    <a:lumMod val="75000"/>
                  </a:schemeClr>
                </a:solidFill>
              </a:rPr>
              <a:t>StudentParent</a:t>
            </a:r>
            <a:r>
              <a:rPr lang="en-US" sz="2200" b="1">
                <a:solidFill>
                  <a:schemeClr val="tx2">
                    <a:lumMod val="75000"/>
                  </a:schemeClr>
                </a:solidFill>
              </a:rPr>
              <a:t> (current question #102)</a:t>
            </a:r>
          </a:p>
          <a:p>
            <a:pPr lvl="1"/>
            <a:r>
              <a:rPr lang="en-US" sz="2200"/>
              <a:t>The Student has children or other people (excluding their spouse) who live with the student and receive more than half of their support from the student.</a:t>
            </a:r>
          </a:p>
          <a:p>
            <a:r>
              <a:rPr lang="en-US" sz="2600">
                <a:solidFill>
                  <a:schemeClr val="tx2"/>
                </a:solidFill>
              </a:rPr>
              <a:t> </a:t>
            </a:r>
            <a:r>
              <a:rPr lang="en-US" sz="2200" b="1">
                <a:solidFill>
                  <a:schemeClr val="tx2"/>
                </a:solidFill>
              </a:rPr>
              <a:t>Acceptable Responses</a:t>
            </a:r>
            <a:endParaRPr lang="en-US" sz="2000" b="1">
              <a:solidFill>
                <a:schemeClr val="tx2"/>
              </a:solidFill>
            </a:endParaRPr>
          </a:p>
          <a:p>
            <a:pPr lvl="2"/>
            <a:r>
              <a:rPr lang="en-US" sz="2200"/>
              <a:t>Y – Yes</a:t>
            </a:r>
          </a:p>
          <a:p>
            <a:pPr lvl="2"/>
            <a:r>
              <a:rPr lang="en-US" sz="2200"/>
              <a:t>N – No</a:t>
            </a:r>
          </a:p>
          <a:p>
            <a:pPr lvl="2"/>
            <a:r>
              <a:rPr lang="en-US" sz="2200"/>
              <a:t>Blank – Missing/Unknown</a:t>
            </a:r>
          </a:p>
          <a:p>
            <a:r>
              <a:rPr lang="en-US" sz="2200" b="1">
                <a:solidFill>
                  <a:schemeClr val="tx2">
                    <a:lumMod val="75000"/>
                  </a:schemeClr>
                </a:solidFill>
              </a:rPr>
              <a:t>FAFSA Question 5</a:t>
            </a:r>
          </a:p>
          <a:p>
            <a:r>
              <a:rPr lang="en-US" sz="2200" b="1">
                <a:solidFill>
                  <a:schemeClr val="tx2">
                    <a:lumMod val="75000"/>
                  </a:schemeClr>
                </a:solidFill>
              </a:rPr>
              <a:t>Required for Public Institutions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/>
              <a:t>	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endParaRPr lang="en-US"/>
          </a:p>
          <a:p>
            <a:pPr marL="0" indent="0">
              <a:lnSpc>
                <a:spcPct val="110000"/>
              </a:lnSpc>
              <a:buNone/>
            </a:pPr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261179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EAD5B4-7038-DBCB-7DC3-3DA82E6F53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7">
            <a:extLst>
              <a:ext uri="{FF2B5EF4-FFF2-40B4-BE49-F238E27FC236}">
                <a16:creationId xmlns:a16="http://schemas.microsoft.com/office/drawing/2014/main" id="{66368D14-1B3D-4622-7A22-C4D99D76D1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grpSp>
        <p:nvGrpSpPr>
          <p:cNvPr id="54" name="Group 9">
            <a:extLst>
              <a:ext uri="{FF2B5EF4-FFF2-40B4-BE49-F238E27FC236}">
                <a16:creationId xmlns:a16="http://schemas.microsoft.com/office/drawing/2014/main" id="{AF057CA7-2B43-3720-AB80-41765BE24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20788" cy="6858001"/>
            <a:chOff x="-14288" y="0"/>
            <a:chExt cx="1220788" cy="6858001"/>
          </a:xfrm>
          <a:solidFill>
            <a:schemeClr val="bg2">
              <a:lumMod val="60000"/>
              <a:lumOff val="40000"/>
              <a:alpha val="60000"/>
            </a:schemeClr>
          </a:soli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9F4B4068-C91E-81BA-558F-FDD7A8AAE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59E873F-41E1-02E9-E242-0A4CFFDCC4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3ABC64A3-EA22-B7C0-0DCF-478A685A1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59D1A8BD-B70D-17FF-B180-36788291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C7F89F93-14CF-934D-EF30-53BACE3EC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78E5D116-5795-D55D-BF43-C6B640AAAD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115CA2D6-930B-ECEC-9958-5BD611A23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C325766B-3156-77CC-EFF3-45CB22CEC1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1A003A85-7F16-3E39-7536-3853093DAD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57FA8231-778E-00FA-394B-2BB4ABFC19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8856653-B039-FE08-AD5C-0AFAA95C8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14AE4F4D-0791-D1E1-F22E-3B57FFCA04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D3EC1788-36D7-B5CD-37AE-A30FA4DAA5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C2BFFDE0-D5A0-3AB0-9894-628B6277F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67EFE37-25CC-6E64-4A47-CEE57E1C1C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1990B80E-A91F-862E-2425-4104D5379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BD0D36F1-2DAF-C951-78E5-EDF1C19AF1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37E0329-63D0-3CB8-21D5-AE4163B18E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D86B1AF0-BAB1-D1DA-D35B-C306CCA9F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F98CFB9-90C7-9336-65CF-E648F7F7E9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E49BE8CD-69D9-DD76-95BF-61FA74ABFC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491220A4-8101-EC54-A84C-69AE198934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E411BB46-4ACF-7788-B542-CE57400EE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AB52F87B-CB4F-DD46-2421-0BBF9CA9CE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2A15C7F9-4326-675D-CF38-1A9989A19F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541F3A5B-6E63-AFA5-30B9-A94373CB5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FA6FFDB9-AE37-6FFD-F637-9671123FA1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:p14="http://schemas.microsoft.com/office/powerpoint/2010/main" xmlns:a16="http://schemas.microsoft.com/office/drawing/2014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EC027E9-D74A-F057-2841-AA4A408DB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015" y="1093787"/>
            <a:ext cx="3059969" cy="4697413"/>
          </a:xfrm>
        </p:spPr>
        <p:txBody>
          <a:bodyPr>
            <a:normAutofit/>
          </a:bodyPr>
          <a:lstStyle/>
          <a:p>
            <a:r>
              <a:rPr lang="en-US" sz="2800"/>
              <a:t>Early Childhood Education Indicator</a:t>
            </a:r>
          </a:p>
        </p:txBody>
      </p:sp>
      <p:sp useBgFill="1">
        <p:nvSpPr>
          <p:cNvPr id="55" name="Round Diagonal Corner Rectangle 7">
            <a:extLst>
              <a:ext uri="{FF2B5EF4-FFF2-40B4-BE49-F238E27FC236}">
                <a16:creationId xmlns:a16="http://schemas.microsoft.com/office/drawing/2014/main" id="{3B26B2DF-7494-74AF-40BA-B75E55A700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084" y="0"/>
            <a:ext cx="7566916" cy="6848476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noFill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B509F4B-8A16-960A-4523-9C6C8B780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5112" y="186531"/>
            <a:ext cx="7132101" cy="6476662"/>
          </a:xfrm>
        </p:spPr>
        <p:txBody>
          <a:bodyPr/>
          <a:lstStyle/>
          <a:p>
            <a:r>
              <a:rPr lang="en-US" sz="2200" b="1">
                <a:solidFill>
                  <a:schemeClr val="tx2">
                    <a:lumMod val="75000"/>
                  </a:schemeClr>
                </a:solidFill>
              </a:rPr>
              <a:t>New Question: Early Childhood Education</a:t>
            </a:r>
          </a:p>
          <a:p>
            <a:pPr lvl="1"/>
            <a:r>
              <a:rPr lang="en-US" sz="2200"/>
              <a:t>Is this student enrolled in an academic program that will lead to a Professional Educator License (PEL) in Early Childhood Education</a:t>
            </a:r>
          </a:p>
          <a:p>
            <a:r>
              <a:rPr lang="en-US" sz="2600">
                <a:solidFill>
                  <a:schemeClr val="tx2"/>
                </a:solidFill>
              </a:rPr>
              <a:t> </a:t>
            </a:r>
            <a:r>
              <a:rPr lang="en-US" sz="2200" b="1">
                <a:solidFill>
                  <a:schemeClr val="tx2"/>
                </a:solidFill>
              </a:rPr>
              <a:t>Acceptable Responses</a:t>
            </a:r>
            <a:endParaRPr lang="en-US" sz="2000" b="1">
              <a:solidFill>
                <a:schemeClr val="tx2"/>
              </a:solidFill>
            </a:endParaRPr>
          </a:p>
          <a:p>
            <a:pPr lvl="2"/>
            <a:r>
              <a:rPr lang="en-US" sz="2200"/>
              <a:t>1 – Yes – ECE Major</a:t>
            </a:r>
          </a:p>
          <a:p>
            <a:pPr lvl="2"/>
            <a:r>
              <a:rPr lang="en-US" sz="2200"/>
              <a:t>2 – Yes – ECE Minor</a:t>
            </a:r>
          </a:p>
          <a:p>
            <a:pPr lvl="2"/>
            <a:r>
              <a:rPr lang="en-US" sz="2200"/>
              <a:t>9 – Not an ECE Student</a:t>
            </a:r>
          </a:p>
          <a:p>
            <a:r>
              <a:rPr lang="en-US" sz="2200" b="1">
                <a:solidFill>
                  <a:schemeClr val="tx2">
                    <a:lumMod val="75000"/>
                  </a:schemeClr>
                </a:solidFill>
              </a:rPr>
              <a:t>Required for ALL Institutions</a:t>
            </a:r>
          </a:p>
          <a:p>
            <a:r>
              <a:rPr lang="en-US" sz="2200" b="1">
                <a:solidFill>
                  <a:schemeClr val="tx2">
                    <a:lumMod val="75000"/>
                  </a:schemeClr>
                </a:solidFill>
              </a:rPr>
              <a:t>Helps with compliance and reporting requirements for ECACE Consortium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66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7">
            <a:extLst>
              <a:ext uri="{FF2B5EF4-FFF2-40B4-BE49-F238E27FC236}">
                <a16:creationId xmlns:a16="http://schemas.microsoft.com/office/drawing/2014/main" id="{6BFC9644-673A-459F-B3C5-9310A4E50E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grpSp>
        <p:nvGrpSpPr>
          <p:cNvPr id="54" name="Group 9">
            <a:extLst>
              <a:ext uri="{FF2B5EF4-FFF2-40B4-BE49-F238E27FC236}">
                <a16:creationId xmlns:a16="http://schemas.microsoft.com/office/drawing/2014/main" id="{4ADB9295-9645-4BF2-ADFD-75800B7FAD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4288" y="0"/>
            <a:ext cx="1220788" cy="6858001"/>
            <a:chOff x="-14288" y="0"/>
            <a:chExt cx="1220788" cy="6858001"/>
          </a:xfrm>
          <a:solidFill>
            <a:schemeClr val="bg2">
              <a:lumMod val="60000"/>
              <a:lumOff val="40000"/>
              <a:alpha val="60000"/>
            </a:schemeClr>
          </a:solidFill>
        </p:grpSpPr>
        <p:sp>
          <p:nvSpPr>
            <p:cNvPr id="11" name="Rectangle 5">
              <a:extLst>
                <a:ext uri="{FF2B5EF4-FFF2-40B4-BE49-F238E27FC236}">
                  <a16:creationId xmlns:a16="http://schemas.microsoft.com/office/drawing/2014/main" id="{95B061E9-E435-4E1B-B160-96584A1166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CD7972E-7D38-40EE-A80B-E2A848811E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524A3B55-746F-419F-8CFF-5F3A4BE143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9C63219B-AD72-4494-935E-F5C70DB549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15B41FD2-05E2-44E7-8760-09E65D1C60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E6D63D0-3347-4EE2-8F65-F1C32168FA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538A46A3-DB16-45D5-B636-03EFE39FE9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0B8A2B0E-823F-4BE8-9359-45143BB124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44516B3C-A8BE-46FC-B643-3DFEB7F283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59FD699C-3920-4E57-BE27-165A3F036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0FB0C02E-3F53-4889-8ADF-80DBC43F69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2" name="Line 16">
              <a:extLst>
                <a:ext uri="{FF2B5EF4-FFF2-40B4-BE49-F238E27FC236}">
                  <a16:creationId xmlns:a16="http://schemas.microsoft.com/office/drawing/2014/main" id="{F8A0C89C-946F-4BCD-8A27-BB73E37FE5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70C83EAF-4E92-4849-A240-B257871DC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320FD164-4D7A-469C-B3F4-B926BFACF5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F6E14D9A-4E63-48FF-95C5-9E8DDFF86C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3DCD24F-3CA8-4404-B22C-E4C928995F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7" name="Rectangle 21">
              <a:extLst>
                <a:ext uri="{FF2B5EF4-FFF2-40B4-BE49-F238E27FC236}">
                  <a16:creationId xmlns:a16="http://schemas.microsoft.com/office/drawing/2014/main" id="{8AD2E827-32A3-4BE4-9CC6-8315629177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47FB2CCC-1230-494F-B2D1-F05E5B8EDF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A5F44514-9274-47E3-9243-CA9356C16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D06192CD-AD86-4DCA-8B53-4ACCA46583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99E9203A-21E4-46D8-981A-4B28CA320A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32FCE9B6-FB52-4045-8DCC-E5959B9A4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3" name="Freeform 27">
              <a:extLst>
                <a:ext uri="{FF2B5EF4-FFF2-40B4-BE49-F238E27FC236}">
                  <a16:creationId xmlns:a16="http://schemas.microsoft.com/office/drawing/2014/main" id="{E4A7025C-CDE8-429A-BBB9-E7380C9623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4" name="Freeform 28">
              <a:extLst>
                <a:ext uri="{FF2B5EF4-FFF2-40B4-BE49-F238E27FC236}">
                  <a16:creationId xmlns:a16="http://schemas.microsoft.com/office/drawing/2014/main" id="{A4EA0256-5DF5-437A-98A7-B79F3E6BB8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5" name="Freeform 29">
              <a:extLst>
                <a:ext uri="{FF2B5EF4-FFF2-40B4-BE49-F238E27FC236}">
                  <a16:creationId xmlns:a16="http://schemas.microsoft.com/office/drawing/2014/main" id="{90C9433D-9E1C-493B-BEBD-C3081FFA32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6" name="Freeform 30">
              <a:extLst>
                <a:ext uri="{FF2B5EF4-FFF2-40B4-BE49-F238E27FC236}">
                  <a16:creationId xmlns:a16="http://schemas.microsoft.com/office/drawing/2014/main" id="{352B39BB-F298-4285-A709-1FBA0CB72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7" name="Freeform 31">
              <a:extLst>
                <a:ext uri="{FF2B5EF4-FFF2-40B4-BE49-F238E27FC236}">
                  <a16:creationId xmlns:a16="http://schemas.microsoft.com/office/drawing/2014/main" id="{31CAF2A0-CBA0-4E86-AA87-8750EC1AFB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6="http://schemas.microsoft.com/office/drawing/2014/main" xmlns:p14="http://schemas.microsoft.com/office/powerpoint/2010/main"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9015" y="1093787"/>
            <a:ext cx="3059969" cy="4697413"/>
          </a:xfrm>
        </p:spPr>
        <p:txBody>
          <a:bodyPr>
            <a:normAutofit/>
          </a:bodyPr>
          <a:lstStyle/>
          <a:p>
            <a:r>
              <a:rPr lang="en-US" sz="2800"/>
              <a:t>Questions/</a:t>
            </a:r>
            <a:br>
              <a:rPr lang="en-US" sz="2800"/>
            </a:br>
            <a:r>
              <a:rPr lang="en-US" sz="2800"/>
              <a:t>Discussion </a:t>
            </a:r>
          </a:p>
        </p:txBody>
      </p:sp>
      <p:sp useBgFill="1">
        <p:nvSpPr>
          <p:cNvPr id="55" name="Round Diagonal Corner Rectangle 7">
            <a:extLst>
              <a:ext uri="{FF2B5EF4-FFF2-40B4-BE49-F238E27FC236}">
                <a16:creationId xmlns:a16="http://schemas.microsoft.com/office/drawing/2014/main" id="{7D1C411D-0818-4640-8657-2AF78250C8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5084" y="0"/>
            <a:ext cx="7566916" cy="6848476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noFill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5467" y="763481"/>
            <a:ext cx="5831944" cy="545793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</a:pPr>
            <a:endParaRPr lang="en-US"/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endParaRPr lang="en-US"/>
          </a:p>
          <a:p>
            <a:pPr marL="0" indent="0">
              <a:lnSpc>
                <a:spcPct val="110000"/>
              </a:lnSpc>
              <a:buNone/>
            </a:pPr>
            <a:endParaRPr lang="en-US"/>
          </a:p>
          <a:p>
            <a:pPr>
              <a:lnSpc>
                <a:spcPct val="110000"/>
              </a:lnSpc>
            </a:pPr>
            <a:endParaRPr lang="en-US" sz="17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01FDDE0-A1F6-370A-B78E-31ABB4BE455E}"/>
              </a:ext>
            </a:extLst>
          </p:cNvPr>
          <p:cNvSpPr txBox="1"/>
          <p:nvPr/>
        </p:nvSpPr>
        <p:spPr>
          <a:xfrm>
            <a:off x="5257316" y="527050"/>
            <a:ext cx="6534468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CONTACT INFO: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Corey Hankins</a:t>
            </a:r>
          </a:p>
          <a:p>
            <a:r>
              <a:rPr lang="en-US">
                <a:hlinkClick r:id="rId2"/>
              </a:rPr>
              <a:t>Hankins@ibhe.org</a:t>
            </a:r>
            <a:endParaRPr lang="en-US"/>
          </a:p>
          <a:p>
            <a:r>
              <a:rPr lang="en-US"/>
              <a:t>217-866-1451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IHEIS Resource Page</a:t>
            </a:r>
          </a:p>
          <a:p>
            <a:r>
              <a:rPr lang="en-US">
                <a:hlinkClick r:id="rId3"/>
              </a:rPr>
              <a:t>https://www.ibhe.org/iheis.html</a:t>
            </a: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39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7A4BAF99C7644582E87235551C1362" ma:contentTypeVersion="10" ma:contentTypeDescription="Create a new document." ma:contentTypeScope="" ma:versionID="2d60a9c7f65c7d5c80643ed30a2f529c">
  <xsd:schema xmlns:xsd="http://www.w3.org/2001/XMLSchema" xmlns:xs="http://www.w3.org/2001/XMLSchema" xmlns:p="http://schemas.microsoft.com/office/2006/metadata/properties" xmlns:ns2="b10f5cc3-5549-4c51-b4a1-4902a7f8b64e" xmlns:ns3="249547f2-03de-4fd8-b546-b77a065a03e4" targetNamespace="http://schemas.microsoft.com/office/2006/metadata/properties" ma:root="true" ma:fieldsID="dd2c8c430d71045245182c54dc1523f8" ns2:_="" ns3:_="">
    <xsd:import namespace="b10f5cc3-5549-4c51-b4a1-4902a7f8b64e"/>
    <xsd:import namespace="249547f2-03de-4fd8-b546-b77a065a03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0f5cc3-5549-4c51-b4a1-4902a7f8b6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9547f2-03de-4fd8-b546-b77a065a03e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49547f2-03de-4fd8-b546-b77a065a03e4">
      <UserInfo>
        <DisplayName>Hankins, Corey</DisplayName>
        <AccountId>12</AccountId>
        <AccountType/>
      </UserInfo>
      <UserInfo>
        <DisplayName>Lichtenberger, Eric</DisplayName>
        <AccountId>13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7107BD1-6BEF-44F7-A196-626D9FD43CA4}">
  <ds:schemaRefs>
    <ds:schemaRef ds:uri="249547f2-03de-4fd8-b546-b77a065a03e4"/>
    <ds:schemaRef ds:uri="b10f5cc3-5549-4c51-b4a1-4902a7f8b64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7602550D-7A33-4096-BF1D-1091A018126B}">
  <ds:schemaRefs>
    <ds:schemaRef ds:uri="249547f2-03de-4fd8-b546-b77a065a03e4"/>
    <ds:schemaRef ds:uri="b10f5cc3-5549-4c51-b4a1-4902a7f8b64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E2D08B8-00E2-487E-AB97-E3FDAE3EE0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6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Circuit</vt:lpstr>
      <vt:lpstr>Illinois Higher Education Information System  </vt:lpstr>
      <vt:lpstr>(mostly) New faces</vt:lpstr>
      <vt:lpstr>IHEIS Collection Schedule</vt:lpstr>
      <vt:lpstr>Student Parent Question update</vt:lpstr>
      <vt:lpstr>Early Childhood Education Indicator</vt:lpstr>
      <vt:lpstr>Questions/ Discussion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Illinois Higher Education Information System</dc:title>
  <dc:creator>Smalley, David</dc:creator>
  <cp:revision>1</cp:revision>
  <dcterms:created xsi:type="dcterms:W3CDTF">2020-10-22T15:05:08Z</dcterms:created>
  <dcterms:modified xsi:type="dcterms:W3CDTF">2025-12-17T14:53:12Z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0x010100347A4BAF99C7644582E87235551C1362</vt:lpwstr>
  </property>
</Properties>
</file>