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sldIdLst>
    <p:sldId id="256" r:id="rId5"/>
    <p:sldId id="261" r:id="rId6"/>
    <p:sldId id="266" r:id="rId7"/>
    <p:sldId id="259" r:id="rId8"/>
    <p:sldId id="278" r:id="rId9"/>
    <p:sldId id="270" r:id="rId10"/>
    <p:sldId id="271" r:id="rId11"/>
    <p:sldId id="273" r:id="rId12"/>
    <p:sldId id="274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FF690E-2D05-41D3-8842-FF332E8D8792}" vWet="2" dt="2022-12-01T18:56:07.657"/>
    <p1510:client id="{F75106A1-FD1D-45D7-86AC-7E8E8DFD9103}" v="36" dt="2022-12-01T20:26:20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350F-7547-40F0-81DD-B24AB716D292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E61F6-3652-426C-A43E-505EC45D3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7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E61F6-3652-426C-A43E-505EC45D3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256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412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337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894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512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19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158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E61F6-3652-426C-A43E-505EC45D39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13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6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2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3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4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6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1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2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3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>
            <a:normAutofit/>
          </a:bodyPr>
          <a:lstStyle/>
          <a:p>
            <a:pPr algn="ctr"/>
            <a:r>
              <a:rPr lang="en-US" sz="4100">
                <a:solidFill>
                  <a:srgbClr val="FFFFFF"/>
                </a:solidFill>
              </a:rPr>
              <a:t>Illinois Higher Education Information System	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IHEIS Webinar</a:t>
            </a:r>
          </a:p>
          <a:p>
            <a:pPr algn="ctr"/>
            <a:r>
              <a:rPr lang="en-US" dirty="0">
                <a:solidFill>
                  <a:schemeClr val="bg2"/>
                </a:solidFill>
              </a:rPr>
              <a:t>November 1, 2022</a:t>
            </a:r>
          </a:p>
        </p:txBody>
      </p:sp>
    </p:spTree>
    <p:extLst>
      <p:ext uri="{BB962C8B-B14F-4D97-AF65-F5344CB8AC3E}">
        <p14:creationId xmlns:p14="http://schemas.microsoft.com/office/powerpoint/2010/main" val="3910530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US CENSUS Project</a:t>
            </a:r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Census Project Starting in 2023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There is still time to sign up for the Census Project.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Collection will be March 1-9, if you need to back fill.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Going forward we will use your IHEIS submissions for this project, you will need to make sure you have the </a:t>
            </a:r>
            <a:r>
              <a:rPr lang="en-US" sz="1800" dirty="0" err="1">
                <a:latin typeface="Calibri" panose="020F0502020204030204" pitchFamily="34" charset="0"/>
              </a:rPr>
              <a:t>UniqueID</a:t>
            </a:r>
            <a:r>
              <a:rPr lang="en-US" sz="1800" dirty="0">
                <a:latin typeface="Calibri" panose="020F0502020204030204" pitchFamily="34" charset="0"/>
              </a:rPr>
              <a:t> (SSN</a:t>
            </a:r>
            <a:r>
              <a:rPr lang="en-US" sz="1800">
                <a:latin typeface="Calibri" panose="020F0502020204030204" pitchFamily="34" charset="0"/>
              </a:rPr>
              <a:t>) included.</a:t>
            </a:r>
            <a:endParaRPr lang="en-US" dirty="0"/>
          </a:p>
          <a:p>
            <a:r>
              <a:rPr lang="en-US" sz="1800" dirty="0">
                <a:latin typeface="Calibri" panose="020F0502020204030204" pitchFamily="34" charset="0"/>
              </a:rPr>
              <a:t>MOU will be available to review soon.</a:t>
            </a:r>
          </a:p>
          <a:p>
            <a:r>
              <a:rPr lang="en-US" sz="1800" dirty="0">
                <a:latin typeface="Calibri" panose="020F0502020204030204" pitchFamily="34" charset="0"/>
              </a:rPr>
              <a:t>If you are interested, please contact me or Corey and we will send you all the file details  for the backfill.</a:t>
            </a:r>
          </a:p>
        </p:txBody>
      </p:sp>
    </p:spTree>
    <p:extLst>
      <p:ext uri="{BB962C8B-B14F-4D97-AF65-F5344CB8AC3E}">
        <p14:creationId xmlns:p14="http://schemas.microsoft.com/office/powerpoint/2010/main" val="1107438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US CENSUS Project</a:t>
            </a:r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 fontScale="62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900" b="1" i="1" u="none" strike="noStrike" baseline="0">
                <a:latin typeface="Calibri" panose="020F0502020204030204" pitchFamily="34" charset="0"/>
              </a:rPr>
              <a:t>What </a:t>
            </a:r>
            <a:r>
              <a:rPr lang="en-US" sz="1900" b="1" i="1" u="none" strike="noStrike" baseline="0" dirty="0">
                <a:latin typeface="Calibri" panose="020F0502020204030204" pitchFamily="34" charset="0"/>
              </a:rPr>
              <a:t>are my options for backfilling the earlier graduation cohorts? </a:t>
            </a:r>
            <a:endParaRPr lang="en-US" sz="19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900" b="1" i="0" u="none" strike="noStrike" baseline="0" dirty="0">
                <a:latin typeface="Calibri" panose="020F0502020204030204" pitchFamily="34" charset="0"/>
              </a:rPr>
              <a:t>Private Institutions </a:t>
            </a:r>
            <a:endParaRPr lang="en-US" sz="19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900" b="0" i="0" u="none" strike="noStrike" baseline="0" dirty="0">
                <a:latin typeface="Calibri" panose="020F0502020204030204" pitchFamily="34" charset="0"/>
              </a:rPr>
              <a:t>1) Provide nothing additional—You could do nothing and would be able to access earnings at 1-year for your undergraduate and graduate completers. As time passes, eventually, earnings outcomes at 5-years and 10-years post-graduation would be provided. </a:t>
            </a:r>
          </a:p>
          <a:p>
            <a:r>
              <a:rPr lang="en-US" sz="1900" b="0" i="0" u="none" strike="noStrike" baseline="0" dirty="0">
                <a:latin typeface="Calibri" panose="020F0502020204030204" pitchFamily="34" charset="0"/>
              </a:rPr>
              <a:t>2) Providing a half of an additional year—January 1, 2013 to June 30, 2013 graduates—would allow access to earnings information 5-years out with your undergraduate completers from 2013, 2014 and 2015 </a:t>
            </a:r>
          </a:p>
          <a:p>
            <a:r>
              <a:rPr lang="en-US" sz="1900" b="0" i="0" u="none" strike="noStrike" baseline="0" dirty="0">
                <a:latin typeface="Calibri" panose="020F0502020204030204" pitchFamily="34" charset="0"/>
              </a:rPr>
              <a:t>3) Providing January 1, 2006 to June 30, 2013 graduates—would allow you access to earnings at 5-years and 10-years out for both undergraduate and graduate completers. </a:t>
            </a:r>
          </a:p>
          <a:p>
            <a:r>
              <a:rPr lang="en-US" sz="1900" b="0" i="0" u="none" strike="noStrike" baseline="0" dirty="0">
                <a:latin typeface="Calibri" panose="020F0502020204030204" pitchFamily="34" charset="0"/>
              </a:rPr>
              <a:t>4) Providing January 1, 2001 to June 30, 2013 graduates—would allow you access to earnings at 5-years and 10-years out for both undergraduate and graduate completers for multiple cohorts. </a:t>
            </a:r>
          </a:p>
          <a:p>
            <a:endParaRPr lang="en-US" sz="19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900" b="1" i="0" u="none" strike="noStrike" baseline="0" dirty="0">
                <a:latin typeface="Calibri" panose="020F0502020204030204" pitchFamily="34" charset="0"/>
              </a:rPr>
              <a:t>Public Universities </a:t>
            </a:r>
            <a:endParaRPr lang="en-US" sz="19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900" b="0" i="0" u="none" strike="noStrike" baseline="0" dirty="0">
                <a:latin typeface="Calibri" panose="020F0502020204030204" pitchFamily="34" charset="0"/>
              </a:rPr>
              <a:t>1) Providing January 1, 2006 to June 30, 2013 graduates—would allow you access to earnings at 5-years and 10-years out for both undergraduate and graduate completers. </a:t>
            </a:r>
          </a:p>
          <a:p>
            <a:r>
              <a:rPr lang="en-US" sz="1900" b="0" i="0" u="none" strike="noStrike" baseline="0" dirty="0">
                <a:latin typeface="Calibri" panose="020F0502020204030204" pitchFamily="34" charset="0"/>
              </a:rPr>
              <a:t>2) Providing January 1, 2001 to June 30, 2013 graduates—would allow you access to earnings at 5-years and 10-years out for both undergraduate and graduate completers for multiple cohorts. </a:t>
            </a:r>
          </a:p>
        </p:txBody>
      </p:sp>
    </p:spTree>
    <p:extLst>
      <p:ext uri="{BB962C8B-B14F-4D97-AF65-F5344CB8AC3E}">
        <p14:creationId xmlns:p14="http://schemas.microsoft.com/office/powerpoint/2010/main" val="200744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IHEIS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54EA9E-0930-4C58-BF7A-5E85DE5AE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268868"/>
              </p:ext>
            </p:extLst>
          </p:nvPr>
        </p:nvGraphicFramePr>
        <p:xfrm>
          <a:off x="4706046" y="1420813"/>
          <a:ext cx="7262118" cy="2973274"/>
        </p:xfrm>
        <a:graphic>
          <a:graphicData uri="http://schemas.openxmlformats.org/drawingml/2006/table">
            <a:tbl>
              <a:tblPr/>
              <a:tblGrid>
                <a:gridCol w="2410850">
                  <a:extLst>
                    <a:ext uri="{9D8B030D-6E8A-4147-A177-3AD203B41FA5}">
                      <a16:colId xmlns:a16="http://schemas.microsoft.com/office/drawing/2014/main" val="2253282412"/>
                    </a:ext>
                  </a:extLst>
                </a:gridCol>
                <a:gridCol w="2363118">
                  <a:extLst>
                    <a:ext uri="{9D8B030D-6E8A-4147-A177-3AD203B41FA5}">
                      <a16:colId xmlns:a16="http://schemas.microsoft.com/office/drawing/2014/main" val="376396260"/>
                    </a:ext>
                  </a:extLst>
                </a:gridCol>
                <a:gridCol w="2488150">
                  <a:extLst>
                    <a:ext uri="{9D8B030D-6E8A-4147-A177-3AD203B41FA5}">
                      <a16:colId xmlns:a16="http://schemas.microsoft.com/office/drawing/2014/main" val="2107389071"/>
                    </a:ext>
                  </a:extLst>
                </a:gridCol>
              </a:tblGrid>
              <a:tr h="2704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Data Collection</a:t>
                      </a:r>
                    </a:p>
                  </a:txBody>
                  <a:tcPr marL="16072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Open Date</a:t>
                      </a:r>
                    </a:p>
                  </a:txBody>
                  <a:tcPr marL="1461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Close Date</a:t>
                      </a:r>
                    </a:p>
                  </a:txBody>
                  <a:tcPr marL="14611" marR="131499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12202"/>
                  </a:ext>
                </a:extLst>
              </a:tr>
              <a:tr h="50086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FES 1 Preliminary Fall Enrollment</a:t>
                      </a:r>
                    </a:p>
                  </a:txBody>
                  <a:tcPr marL="16072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 Tuesday, September 5, 2022</a:t>
                      </a:r>
                    </a:p>
                  </a:txBody>
                  <a:tcPr marL="1461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Friday, October 20, 2022</a:t>
                      </a:r>
                    </a:p>
                  </a:txBody>
                  <a:tcPr marL="14611" marR="131499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252221"/>
                  </a:ext>
                </a:extLst>
              </a:tr>
              <a:tr h="142256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FES 1 Public University Additional Preliminary questions</a:t>
                      </a:r>
                    </a:p>
                  </a:txBody>
                  <a:tcPr marL="16072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FFFFFF"/>
                          </a:solidFill>
                          <a:effectLst/>
                          <a:latin typeface="Tw Cen MT"/>
                        </a:rPr>
                        <a:t>Tuesday, September 5, 2022</a:t>
                      </a:r>
                    </a:p>
                  </a:txBody>
                  <a:tcPr marL="1461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FFFFFF"/>
                          </a:solidFill>
                          <a:effectLst/>
                          <a:latin typeface="Tw Cen MT"/>
                        </a:rPr>
                        <a:t>Friday, October 20, 2022</a:t>
                      </a:r>
                    </a:p>
                    <a:p>
                      <a:endParaRPr lang="en-US" sz="160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14611" marR="131499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540560"/>
                  </a:ext>
                </a:extLst>
              </a:tr>
              <a:tr h="50086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IBHE Program Inventory Updates for AY 2022-2023</a:t>
                      </a:r>
                    </a:p>
                  </a:txBody>
                  <a:tcPr marL="16072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September 1, 2021</a:t>
                      </a:r>
                    </a:p>
                  </a:txBody>
                  <a:tcPr marL="14611" marR="14611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FF"/>
                          </a:solidFill>
                          <a:effectLst/>
                        </a:rPr>
                        <a:t>Needs to be completed before CIP is submitted for enrollment or graduation.</a:t>
                      </a:r>
                    </a:p>
                  </a:txBody>
                  <a:tcPr marL="14611" marR="131499" marT="14611" marB="14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515966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901097BE-4DA5-42AF-9CFA-609A863FD6AA}"/>
              </a:ext>
            </a:extLst>
          </p:cNvPr>
          <p:cNvSpPr txBox="1"/>
          <p:nvPr/>
        </p:nvSpPr>
        <p:spPr>
          <a:xfrm>
            <a:off x="4929193" y="675372"/>
            <a:ext cx="6105124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  <a:latin typeface="Quicksand"/>
              </a:rPr>
              <a:t>2022-2023 </a:t>
            </a:r>
            <a:r>
              <a:rPr lang="en-US" b="1" i="0">
                <a:solidFill>
                  <a:srgbClr val="FFFFFF"/>
                </a:solidFill>
                <a:effectLst/>
                <a:latin typeface="Quicksand"/>
              </a:rPr>
              <a:t>Other Dat</a:t>
            </a:r>
            <a:r>
              <a:rPr lang="en-US" b="1">
                <a:solidFill>
                  <a:srgbClr val="FFFFFF"/>
                </a:solidFill>
                <a:latin typeface="Quicksand"/>
              </a:rPr>
              <a:t>a Collections By IBHE IM&amp;R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7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xmlns:p14="http://schemas.microsoft.com/office/powerpoint/2010/main" xmlns:a16="http://schemas.microsoft.com/office/drawing/2014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IHEIS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54EA9E-0930-4C58-BF7A-5E85DE5AE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078273"/>
              </p:ext>
            </p:extLst>
          </p:nvPr>
        </p:nvGraphicFramePr>
        <p:xfrm>
          <a:off x="5028309" y="406654"/>
          <a:ext cx="6847807" cy="5533552"/>
        </p:xfrm>
        <a:graphic>
          <a:graphicData uri="http://schemas.openxmlformats.org/drawingml/2006/table">
            <a:tbl>
              <a:tblPr/>
              <a:tblGrid>
                <a:gridCol w="2539075">
                  <a:extLst>
                    <a:ext uri="{9D8B030D-6E8A-4147-A177-3AD203B41FA5}">
                      <a16:colId xmlns:a16="http://schemas.microsoft.com/office/drawing/2014/main" val="2253282412"/>
                    </a:ext>
                  </a:extLst>
                </a:gridCol>
                <a:gridCol w="2154366">
                  <a:extLst>
                    <a:ext uri="{9D8B030D-6E8A-4147-A177-3AD203B41FA5}">
                      <a16:colId xmlns:a16="http://schemas.microsoft.com/office/drawing/2014/main" val="376396260"/>
                    </a:ext>
                  </a:extLst>
                </a:gridCol>
                <a:gridCol w="2154366">
                  <a:extLst>
                    <a:ext uri="{9D8B030D-6E8A-4147-A177-3AD203B41FA5}">
                      <a16:colId xmlns:a16="http://schemas.microsoft.com/office/drawing/2014/main" val="2107389071"/>
                    </a:ext>
                  </a:extLst>
                </a:gridCol>
              </a:tblGrid>
              <a:tr h="270432">
                <a:tc gridSpan="3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2022-2023 Illinois Higher Education Information System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12202"/>
                  </a:ext>
                </a:extLst>
              </a:tr>
              <a:tr h="50086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Data Collection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Open Date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Close Date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252221"/>
                  </a:ext>
                </a:extLst>
              </a:tr>
              <a:tr h="142256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Fall Enrollment AY 2022-2023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January 9, 2023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March 17, 2023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540560"/>
                  </a:ext>
                </a:extLst>
              </a:tr>
              <a:tr h="50086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Spring Enrollment </a:t>
                      </a:r>
                      <a:r>
                        <a:rPr lang="en-US" sz="1800" b="0" i="0" u="none" strike="noStrike" noProof="0">
                          <a:solidFill>
                            <a:srgbClr val="FFFFFF"/>
                          </a:solidFill>
                          <a:effectLst/>
                          <a:latin typeface="Tw Cen MT"/>
                        </a:rPr>
                        <a:t>AY 2022-2023 </a:t>
                      </a:r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(include Winter Term if on Trimesters or Quarters)</a:t>
                      </a:r>
                      <a:endParaRPr lang="en-US" sz="1800" b="0" i="0" u="none" strike="noStrike" noProof="0">
                        <a:effectLst/>
                        <a:latin typeface="Tw Cen MT"/>
                      </a:endParaRP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May 15, 2023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August 25, 2023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549287"/>
                  </a:ext>
                </a:extLst>
              </a:tr>
              <a:tr h="73128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Summer Enrollment </a:t>
                      </a:r>
                      <a:r>
                        <a:rPr lang="en-US" sz="1800" b="0" i="0" u="none" strike="noStrike" noProof="0">
                          <a:solidFill>
                            <a:srgbClr val="FFFFFF"/>
                          </a:solidFill>
                          <a:effectLst/>
                          <a:latin typeface="Tw Cen MT"/>
                        </a:rPr>
                        <a:t>AY 2022-2023</a:t>
                      </a:r>
                      <a:endParaRPr lang="en-US" sz="1800" b="0" i="0" u="none" strike="noStrike" noProof="0">
                        <a:effectLst/>
                        <a:latin typeface="Tw Cen MT"/>
                      </a:endParaRP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August 14, 2023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October 6, 2023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95964"/>
                  </a:ext>
                </a:extLst>
              </a:tr>
              <a:tr h="142256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Graduation FY (July 1 2022-June 30, 2023)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August 14, 2023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October 6, 2023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7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6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New Variables-</a:t>
            </a:r>
            <a:r>
              <a:rPr lang="en-US" dirty="0" err="1"/>
              <a:t>Loccation</a:t>
            </a:r>
            <a:endParaRPr lang="en-US" dirty="0"/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alibri" panose="020F0502020204030204" pitchFamily="34" charset="0"/>
              </a:rPr>
              <a:t>IBHE Region -Required Enrollment and Graduation 2022-23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 is needed to verify enrollments and degrees that your institution is approved for by IBHE.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Already exists in your IBHE Region Program Inventory, you need to use existing approved programs.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50% rule- If less than 50% of that program is in another IBHE Region you can have that program there. As soon as it becomes 50% or more, approval needs to be gotten from IBHE to operate in that IBHE Region.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1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New Gender Code</a:t>
            </a:r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Gender of the student      </a:t>
            </a:r>
          </a:p>
          <a:p>
            <a:pPr lvl="1"/>
            <a:r>
              <a:rPr lang="en-US" dirty="0"/>
              <a:t>M = Male                              </a:t>
            </a:r>
          </a:p>
          <a:p>
            <a:pPr lvl="1"/>
            <a:r>
              <a:rPr lang="en-US" dirty="0"/>
              <a:t>F = Female </a:t>
            </a:r>
          </a:p>
          <a:p>
            <a:pPr lvl="1"/>
            <a:r>
              <a:rPr lang="en-US" dirty="0"/>
              <a:t>N = Not known/Missing</a:t>
            </a:r>
          </a:p>
          <a:p>
            <a:pPr lvl="1"/>
            <a:r>
              <a:rPr lang="en-US" dirty="0"/>
              <a:t>X = Non-binary/Other gender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0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New Variables</a:t>
            </a:r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Education-Optional 2022-23,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Rq’d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2023-24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changes by HLC that only 1 course constitutes a distance ed course.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new responses From IPEDS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Enrolled exclusively in distance education courses	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Enrolled in at least one but not all distance education courses	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enrolled in any distance education courses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05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Guidance on FAFSA Use</a:t>
            </a:r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FAFSA Issues for Data Collection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An issue was brought up in the past several months whether institutions could submit student-level FAFSA data to the IHEIS.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We are working with IBHE legal counsel and the U.S. Dept of Ed Privacy Technical and Assistance Center (PTAC) to determine whether schools can use their FAFSA student-level data to report to IHEIS.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We will be releasing our findings and guidance in December.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The guidance is supporting the right of IBHE to collect FAFSA derived student level information from FAFSA.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0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New Variables - </a:t>
            </a:r>
            <a:r>
              <a:rPr lang="en-US" sz="36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Parent Student </a:t>
            </a:r>
            <a:endParaRPr lang="en-US" dirty="0"/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Parent Student is needed per a new statute for Public Universities.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Use The FAFSA question for Parent Student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now have or will you have children who will receive more than half of their support from you this semester?</a:t>
            </a: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 Y/N Not Reported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Universities Optional 2022-23,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Rq’d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2023-24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Marital Status: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 Currently Married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 Widowed/Divorced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3 Never Married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9 Not Reported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55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dirty="0"/>
              <a:t>New Variables -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Higher Ed in Prison </a:t>
            </a:r>
            <a:endParaRPr lang="en-US" dirty="0"/>
          </a:p>
        </p:txBody>
      </p:sp>
      <p:sp useBgFill="1">
        <p:nvSpPr>
          <p:cNvPr id="7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6" y="803936"/>
            <a:ext cx="6584647" cy="541747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Higher Ed in Prison HEP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Optional 2022-23,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Rq’d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2023-24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this student taking a higher education program at an Illinois Prison/Jail?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Y/N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Anyone can have a program at a prison/jail if they are already approved for that program. This can be anywhere in the state.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707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b3d1d99-0ca3-435a-8ed1-c6e565ace79d">
      <UserInfo>
        <DisplayName>Hankins, Corey</DisplayName>
        <AccountId>12</AccountId>
        <AccountType/>
      </UserInfo>
      <UserInfo>
        <DisplayName>Lichtenberger, Eric</DisplayName>
        <AccountId>13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80A0723D5E3D4D97599898148D9F53" ma:contentTypeVersion="9" ma:contentTypeDescription="Create a new document." ma:contentTypeScope="" ma:versionID="c6954046ab35541a28e4865b68feafc5">
  <xsd:schema xmlns:xsd="http://www.w3.org/2001/XMLSchema" xmlns:xs="http://www.w3.org/2001/XMLSchema" xmlns:p="http://schemas.microsoft.com/office/2006/metadata/properties" xmlns:ns2="6b3d1d99-0ca3-435a-8ed1-c6e565ace79d" xmlns:ns3="af1c881f-349e-4d84-ac14-c54311926feb" targetNamespace="http://schemas.microsoft.com/office/2006/metadata/properties" ma:root="true" ma:fieldsID="251e3e02f10ee83a2ba15c22228e752a" ns2:_="" ns3:_="">
    <xsd:import namespace="6b3d1d99-0ca3-435a-8ed1-c6e565ace79d"/>
    <xsd:import namespace="af1c881f-349e-4d84-ac14-c54311926f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d1d99-0ca3-435a-8ed1-c6e565ace7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1c881f-349e-4d84-ac14-c54311926f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02550D-7A33-4096-BF1D-1091A018126B}">
  <ds:schemaRefs>
    <ds:schemaRef ds:uri="http://schemas.microsoft.com/office/2006/documentManagement/types"/>
    <ds:schemaRef ds:uri="6b3d1d99-0ca3-435a-8ed1-c6e565ace79d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af1c881f-349e-4d84-ac14-c54311926fe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E2D08B8-00E2-487E-AB97-E3FDAE3EE0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133FDD-6013-4D10-A6DC-A86A9A53BC71}">
  <ds:schemaRefs>
    <ds:schemaRef ds:uri="6b3d1d99-0ca3-435a-8ed1-c6e565ace79d"/>
    <ds:schemaRef ds:uri="af1c881f-349e-4d84-ac14-c54311926f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923</Words>
  <Application>Microsoft Office PowerPoint</Application>
  <PresentationFormat>Widescreen</PresentationFormat>
  <Paragraphs>118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Quicksand</vt:lpstr>
      <vt:lpstr>Symbol</vt:lpstr>
      <vt:lpstr>Tw Cen MT</vt:lpstr>
      <vt:lpstr>Circuit</vt:lpstr>
      <vt:lpstr>Illinois Higher Education Information System  </vt:lpstr>
      <vt:lpstr>IHEIS</vt:lpstr>
      <vt:lpstr>IHEIS</vt:lpstr>
      <vt:lpstr>New Variables-Loccation</vt:lpstr>
      <vt:lpstr>New Gender Code</vt:lpstr>
      <vt:lpstr>New Variables</vt:lpstr>
      <vt:lpstr>Guidance on FAFSA Use</vt:lpstr>
      <vt:lpstr>New Variables - Parent Student </vt:lpstr>
      <vt:lpstr>New Variables - Higher Ed in Prison </vt:lpstr>
      <vt:lpstr>US CENSUS Project</vt:lpstr>
      <vt:lpstr>US CENSUS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Higher Education Information System</dc:title>
  <dc:creator>Smalley, David</dc:creator>
  <cp:lastModifiedBy>Smalley, David</cp:lastModifiedBy>
  <cp:revision>3</cp:revision>
  <dcterms:created xsi:type="dcterms:W3CDTF">2020-10-22T15:05:08Z</dcterms:created>
  <dcterms:modified xsi:type="dcterms:W3CDTF">2022-12-01T20:26:20Z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0x010100CB80A0723D5E3D4D97599898148D9F53</vt:lpwstr>
  </property>
</Properties>
</file>