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706" autoAdjust="0"/>
  </p:normalViewPr>
  <p:slideViewPr>
    <p:cSldViewPr>
      <p:cViewPr varScale="1">
        <p:scale>
          <a:sx n="118" d="100"/>
          <a:sy n="118" d="100"/>
        </p:scale>
        <p:origin x="26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Updating Higher Education Capital Planning &amp; Priority Setting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Nyle Robinson, Deputy Director for Fiscal Affairs &amp; Budgeting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Statutory Requirement &amp; Current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10515600" cy="4500563"/>
          </a:xfrm>
        </p:spPr>
        <p:txBody>
          <a:bodyPr>
            <a:normAutofit/>
          </a:bodyPr>
          <a:lstStyle/>
          <a:p>
            <a:r>
              <a:rPr lang="en-US" dirty="0" smtClean="0"/>
              <a:t>IBHE is statutorily required to recommend  a capital funding plan annually</a:t>
            </a:r>
          </a:p>
          <a:p>
            <a:r>
              <a:rPr lang="en-US" dirty="0" smtClean="0"/>
              <a:t>IBHE provides guidance on how it will collect and prioritize information on capital needs from universities &amp; community colleges</a:t>
            </a:r>
          </a:p>
          <a:p>
            <a:r>
              <a:rPr lang="en-US" dirty="0" smtClean="0"/>
              <a:t>The current “Higher Education Statewide Capital Policies &amp; Procedures” were approved on April 13, 2004</a:t>
            </a:r>
          </a:p>
          <a:p>
            <a:r>
              <a:rPr lang="en-US" dirty="0" smtClean="0"/>
              <a:t>Current policies &amp; procedures were developed based on a time when universities &amp; community colleges received regular annual capital funding </a:t>
            </a:r>
          </a:p>
          <a:p>
            <a:r>
              <a:rPr lang="en-US" dirty="0" smtClean="0"/>
              <a:t>A key principle is that </a:t>
            </a:r>
            <a:r>
              <a:rPr lang="en-US" dirty="0" smtClean="0"/>
              <a:t>projects will be prioritized &amp; once they are on the approved list they will move up the list as higher priority projects are funded</a:t>
            </a:r>
          </a:p>
          <a:p>
            <a:r>
              <a:rPr lang="en-US" dirty="0" smtClean="0"/>
              <a:t>Requests are divided into capital renewal &amp; regular capital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Capital Funding Since FY 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has been no regular annual capital funding for higher education &amp; only one major capital program, Illinois JobsNow! In FY 10</a:t>
            </a:r>
          </a:p>
          <a:p>
            <a:r>
              <a:rPr lang="en-US" dirty="0" smtClean="0"/>
              <a:t>Many Illinois JobsNow! Projects were never released &amp; remain uncompleted</a:t>
            </a:r>
          </a:p>
          <a:p>
            <a:r>
              <a:rPr lang="en-US" dirty="0"/>
              <a:t>With no funding projects remain stuck on the list for </a:t>
            </a:r>
            <a:r>
              <a:rPr lang="en-US" dirty="0" smtClean="0"/>
              <a:t>years</a:t>
            </a:r>
          </a:p>
          <a:p>
            <a:r>
              <a:rPr lang="en-US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HOWEVER, 	THE RECENTLY PASSED BUDGET WILL CLEAR THIS LIST OF PROJECTS ON-HOLD!  (If projects are funded and released.)</a:t>
            </a:r>
            <a:endParaRPr lang="en-US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/>
              <a:t>In a few cases universities have identified funding to complete high priority projects but existing policies are not clear on how to deal with such eventuality</a:t>
            </a:r>
          </a:p>
          <a:p>
            <a:r>
              <a:rPr lang="en-US" dirty="0" smtClean="0"/>
              <a:t>As time passes university priorities &amp; needs change but current policies &amp; practices do not make it easy to address changes within a static list</a:t>
            </a:r>
          </a:p>
        </p:txBody>
      </p:sp>
    </p:spTree>
    <p:extLst>
      <p:ext uri="{BB962C8B-B14F-4D97-AF65-F5344CB8AC3E}">
        <p14:creationId xmlns:p14="http://schemas.microsoft.com/office/powerpoint/2010/main" val="235389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Maintenance needs at community colleges and public universities doubled from $2.7B in FY 05 to $5.5B for FY 19</a:t>
            </a:r>
          </a:p>
          <a:p>
            <a:r>
              <a:rPr lang="en-US" dirty="0" smtClean="0"/>
              <a:t>With declining state operations $, colleges &amp; universities have had to increasingly draw on operations funding to cover emergencies &amp; unavoidable maintenance</a:t>
            </a:r>
          </a:p>
          <a:p>
            <a:r>
              <a:rPr lang="en-US" dirty="0" smtClean="0"/>
              <a:t>The budget impasse made it even harder for schools to respond</a:t>
            </a:r>
          </a:p>
          <a:p>
            <a:r>
              <a:rPr lang="en-US" dirty="0" smtClean="0"/>
              <a:t>In the FY 19 budget request IBHE acknowledged that the maintenance backlog had gotten so severe that there now are projects that constitute emergencies, i.e.; a threat to health &amp; safety or could threaten campus closure (such events have happened)</a:t>
            </a:r>
          </a:p>
          <a:p>
            <a:r>
              <a:rPr lang="en-US" dirty="0" smtClean="0"/>
              <a:t>The current process does not take into account problems getting to that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>
            <a:normAutofit/>
          </a:bodyPr>
          <a:lstStyle/>
          <a:p>
            <a:r>
              <a:rPr lang="en-US" dirty="0" smtClean="0"/>
              <a:t>FY 19 capital funding will clear the books of projects on-hold, </a:t>
            </a:r>
            <a:r>
              <a:rPr lang="en-US" b="1" u="sng" dirty="0" smtClean="0"/>
              <a:t>if they are released</a:t>
            </a:r>
          </a:p>
          <a:p>
            <a:r>
              <a:rPr lang="en-US" dirty="0" smtClean="0"/>
              <a:t>FY 19 capital renewal &amp; emergency funding should allow universities &amp; community colleges to address their most dire maintenance needs</a:t>
            </a:r>
          </a:p>
          <a:p>
            <a:r>
              <a:rPr lang="en-US" dirty="0" smtClean="0"/>
              <a:t>The maintenance backlog will remain large &amp; new emergencies will arise unless there is a return to regular funding for maintenance</a:t>
            </a:r>
          </a:p>
          <a:p>
            <a:r>
              <a:rPr lang="en-US" dirty="0" smtClean="0"/>
              <a:t>The list of needs for other projects to modernize campuses &amp; address shifting needs is also large</a:t>
            </a:r>
          </a:p>
          <a:p>
            <a:r>
              <a:rPr lang="en-US" dirty="0" smtClean="0"/>
              <a:t>Needs have grown unevenly between campuses during the drought in capital funding</a:t>
            </a:r>
          </a:p>
          <a:p>
            <a:r>
              <a:rPr lang="en-US" dirty="0" smtClean="0"/>
              <a:t>There still is the expectation for a larger capital bill as soon as next year</a:t>
            </a:r>
          </a:p>
          <a:p>
            <a:r>
              <a:rPr lang="en-US" dirty="0" smtClean="0"/>
              <a:t>A revised process &amp; prioritization is needed to better reflect overall needs &amp; to be more responsive to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Process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Promote return to universities ability to issue certificates of participation</a:t>
            </a:r>
          </a:p>
          <a:p>
            <a:r>
              <a:rPr lang="en-US" dirty="0" smtClean="0"/>
              <a:t>Update the </a:t>
            </a:r>
            <a:r>
              <a:rPr lang="en-US" i="1" dirty="0" smtClean="0"/>
              <a:t>Higher Education Statewide Capital Policies &amp; Priorities </a:t>
            </a:r>
            <a:r>
              <a:rPr lang="en-US" dirty="0" smtClean="0"/>
              <a:t>manual</a:t>
            </a:r>
          </a:p>
          <a:p>
            <a:r>
              <a:rPr lang="en-US" dirty="0" smtClean="0"/>
              <a:t>Include a means to account for the emergency &amp; health and safety needs within capital maintenance</a:t>
            </a:r>
          </a:p>
          <a:p>
            <a:r>
              <a:rPr lang="en-US" dirty="0" smtClean="0"/>
              <a:t>Include a more direct accounting for projects in process or on-hold</a:t>
            </a:r>
          </a:p>
          <a:p>
            <a:r>
              <a:rPr lang="en-US" dirty="0" smtClean="0"/>
              <a:t>Include a updated, empirical process for setting priorities</a:t>
            </a:r>
          </a:p>
          <a:p>
            <a:r>
              <a:rPr lang="en-US" dirty="0" smtClean="0"/>
              <a:t>Include a process for changing priorities annually as necessary</a:t>
            </a:r>
          </a:p>
          <a:p>
            <a:r>
              <a:rPr lang="en-US" dirty="0" smtClean="0"/>
              <a:t>Consider ways to garner more support for capital funding</a:t>
            </a:r>
          </a:p>
          <a:p>
            <a:r>
              <a:rPr lang="en-US" dirty="0" smtClean="0"/>
              <a:t>Start discussion with the University CFOs (July 31) then take the discussion to the Presidents &amp; Chancellors &amp;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5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system that is more in tune with current conditions</a:t>
            </a:r>
          </a:p>
          <a:p>
            <a:r>
              <a:rPr lang="en-US" dirty="0" smtClean="0"/>
              <a:t>Improve flexibility &amp; responsiveness to changes in conditions</a:t>
            </a:r>
          </a:p>
          <a:p>
            <a:r>
              <a:rPr lang="en-US" dirty="0" smtClean="0"/>
              <a:t>Increase the opportunities to market capital needs, both individually &amp; as a system</a:t>
            </a:r>
          </a:p>
          <a:p>
            <a:r>
              <a:rPr lang="en-US" dirty="0" smtClean="0"/>
              <a:t>Improve the FY 20 capital request</a:t>
            </a:r>
          </a:p>
          <a:p>
            <a:r>
              <a:rPr lang="en-US" dirty="0" smtClean="0"/>
              <a:t>Be better prepared whenever there is a significant, new capital funding program</a:t>
            </a:r>
          </a:p>
          <a:p>
            <a:r>
              <a:rPr lang="en-US" dirty="0" smtClean="0"/>
              <a:t>NOTE: Will need to work with CDB &amp; the Governor’s office in regards to the distribution of $75M in emergency funding</a:t>
            </a:r>
          </a:p>
        </p:txBody>
      </p:sp>
    </p:spTree>
    <p:extLst>
      <p:ext uri="{BB962C8B-B14F-4D97-AF65-F5344CB8AC3E}">
        <p14:creationId xmlns:p14="http://schemas.microsoft.com/office/powerpoint/2010/main" val="21589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4439</TotalTime>
  <Words>598</Words>
  <Application>Microsoft Office PowerPoint</Application>
  <PresentationFormat>Widescreen</PresentationFormat>
  <Paragraphs>47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Schoolbook</vt:lpstr>
      <vt:lpstr>CITY SKETCH 16X9</vt:lpstr>
      <vt:lpstr>Updating Higher Education Capital Planning &amp; Priority Setting</vt:lpstr>
      <vt:lpstr>Statutory Requirement &amp; Current Practice</vt:lpstr>
      <vt:lpstr>History of Capital Funding Since FY 04</vt:lpstr>
      <vt:lpstr>Growing Needs</vt:lpstr>
      <vt:lpstr>Current Situation</vt:lpstr>
      <vt:lpstr>Plan for Process Update</vt:lpstr>
      <vt:lpstr>Goals and Expectations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Updating Higher Education Capital Planning</dc:title>
  <dc:creator>Robinson, Nyle</dc:creator>
  <cp:lastModifiedBy>Robinson, Nyle</cp:lastModifiedBy>
  <cp:revision>18</cp:revision>
  <dcterms:created xsi:type="dcterms:W3CDTF">2018-05-29T18:33:56Z</dcterms:created>
  <dcterms:modified xsi:type="dcterms:W3CDTF">2018-06-01T20:33:24Z</dcterms:modified>
</cp:coreProperties>
</file>