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0" r:id="rId5"/>
    <p:sldId id="269" r:id="rId6"/>
    <p:sldId id="271" r:id="rId7"/>
    <p:sldId id="258" r:id="rId8"/>
    <p:sldId id="275" r:id="rId9"/>
    <p:sldId id="261" r:id="rId10"/>
    <p:sldId id="272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Annual</a:t>
            </a:r>
            <a:r>
              <a:rPr lang="en-US" sz="1600" b="1" baseline="0"/>
              <a:t> Higher Education Appropriation Fluctuations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'Raw and Adjusted Data'!$C$3</c:f>
              <c:strCache>
                <c:ptCount val="1"/>
                <c:pt idx="0">
                  <c:v>State Appropriations for Higher Education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'Raw and Adjusted Data'!$B$4:$B$22</c:f>
              <c:numCache>
                <c:formatCode>General</c:formatCode>
                <c:ptCount val="1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'Raw and Adjusted Data'!$C$4:$C$22</c:f>
              <c:numCache>
                <c:formatCode>"$"#,##0</c:formatCode>
                <c:ptCount val="19"/>
                <c:pt idx="0">
                  <c:v>2417.8294999999998</c:v>
                </c:pt>
                <c:pt idx="1">
                  <c:v>2260.4184</c:v>
                </c:pt>
                <c:pt idx="2">
                  <c:v>2107.8206000000005</c:v>
                </c:pt>
                <c:pt idx="3">
                  <c:v>2103.3086000000003</c:v>
                </c:pt>
                <c:pt idx="4">
                  <c:v>2106.4531999999999</c:v>
                </c:pt>
                <c:pt idx="5">
                  <c:v>2215.5403000000001</c:v>
                </c:pt>
                <c:pt idx="6">
                  <c:v>2200.15</c:v>
                </c:pt>
                <c:pt idx="7">
                  <c:v>2208.6664000000001</c:v>
                </c:pt>
                <c:pt idx="8">
                  <c:v>2219.9110999999998</c:v>
                </c:pt>
                <c:pt idx="9">
                  <c:v>2124.1325999999999</c:v>
                </c:pt>
                <c:pt idx="10">
                  <c:v>2141.7361999999998</c:v>
                </c:pt>
                <c:pt idx="11">
                  <c:v>1979.8099</c:v>
                </c:pt>
                <c:pt idx="12">
                  <c:v>1991.3098</c:v>
                </c:pt>
                <c:pt idx="13">
                  <c:v>1947.6398999999999</c:v>
                </c:pt>
                <c:pt idx="14">
                  <c:v>755.33709999999996</c:v>
                </c:pt>
                <c:pt idx="15">
                  <c:v>2022.2199000000001</c:v>
                </c:pt>
                <c:pt idx="16">
                  <c:v>1836.962</c:v>
                </c:pt>
                <c:pt idx="17">
                  <c:v>1895.2532000000001</c:v>
                </c:pt>
                <c:pt idx="18">
                  <c:v>2049.7269000000001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8806968"/>
        <c:axId val="388803048"/>
      </c:lineChart>
      <c:catAx>
        <c:axId val="388806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803048"/>
        <c:crosses val="autoZero"/>
        <c:auto val="1"/>
        <c:lblAlgn val="ctr"/>
        <c:lblOffset val="100"/>
        <c:tickLblSkip val="2"/>
        <c:noMultiLvlLbl val="0"/>
      </c:catAx>
      <c:valAx>
        <c:axId val="388803048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1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i="1"/>
                  <a:t>$ in Millions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1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806968"/>
        <c:crosses val="autoZero"/>
        <c:crossBetween val="between"/>
        <c:majorUnit val="2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5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6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1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0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5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8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3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3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8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6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6FE7-6FF5-47E0-9EF1-4CDA31352FF0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543D-A876-4F18-845B-05C265BF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79" y="75746"/>
            <a:ext cx="11935325" cy="288177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8275" y="3505786"/>
            <a:ext cx="9144000" cy="16557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FY20 General Assembly Appropriations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Alan Phillips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June 4, 2019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616116" y="5915526"/>
            <a:ext cx="10991850" cy="4491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77344" y="5955450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183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348913" y="242604"/>
            <a:ext cx="1523357" cy="8375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567988" y="6047204"/>
            <a:ext cx="10991850" cy="4491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29216" y="6087128"/>
            <a:ext cx="430622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98184" y="340216"/>
            <a:ext cx="9723019" cy="633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Higher Education Capital Appropriations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570879"/>
              </p:ext>
            </p:extLst>
          </p:nvPr>
        </p:nvGraphicFramePr>
        <p:xfrm>
          <a:off x="729352" y="1689484"/>
          <a:ext cx="10991851" cy="3348680"/>
        </p:xfrm>
        <a:graphic>
          <a:graphicData uri="http://schemas.openxmlformats.org/drawingml/2006/table">
            <a:tbl>
              <a:tblPr/>
              <a:tblGrid>
                <a:gridCol w="3025631"/>
                <a:gridCol w="1991555"/>
                <a:gridCol w="1991555"/>
                <a:gridCol w="1991555"/>
                <a:gridCol w="1991555"/>
              </a:tblGrid>
              <a:tr h="47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4,176,095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15,355,800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19,531,895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Colleges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265,772,958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479,201,400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744,974,358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Inflation and Cost Escalation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25,000,000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25,000,000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Capital Projects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75,000,000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38,000,000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113,000,000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Deferred Mantainence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160,612,496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40,000,000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200,612,496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Private Colleges &amp; Universities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6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           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</a:t>
                      </a:r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400,000,000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</a:t>
                      </a:r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400,000,000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53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Higher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1,035,286,878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2,169,824,200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3,205,111,078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885034" y="1350930"/>
            <a:ext cx="7394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sz="16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Reappropriation</a:t>
            </a:r>
            <a:r>
              <a:rPr lang="en-US" sz="1600" dirty="0" smtClean="0"/>
              <a:t> 	       </a:t>
            </a:r>
            <a:r>
              <a:rPr lang="en-US" sz="16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New </a:t>
            </a:r>
            <a:r>
              <a:rPr lang="en-US" sz="16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Appropriation</a:t>
            </a:r>
            <a:r>
              <a:rPr lang="en-US" sz="1600" dirty="0"/>
              <a:t> </a:t>
            </a:r>
            <a:r>
              <a:rPr lang="en-US" sz="1600" dirty="0" smtClean="0"/>
              <a:t>                    </a:t>
            </a:r>
            <a:r>
              <a:rPr lang="en-US" sz="16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Total</a:t>
            </a:r>
            <a:r>
              <a:rPr lang="en-US" sz="1600" dirty="0" smtClean="0"/>
              <a:t> </a:t>
            </a:r>
            <a:r>
              <a:rPr lang="en-US" sz="1600" dirty="0"/>
              <a:t>	 </a:t>
            </a:r>
            <a:r>
              <a:rPr lang="en-US" sz="1600" dirty="0" smtClean="0"/>
              <a:t>               </a:t>
            </a:r>
            <a:r>
              <a:rPr lang="en-US" sz="16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Projects</a:t>
            </a:r>
            <a:r>
              <a:rPr lang="en-US" sz="1600" u="sng" dirty="0" smtClean="0"/>
              <a:t> </a:t>
            </a:r>
            <a:endParaRPr 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2436690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235484" y="257331"/>
            <a:ext cx="1545240" cy="849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567988" y="6047204"/>
            <a:ext cx="10991850" cy="4491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29216" y="6087128"/>
            <a:ext cx="430622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54388" y="2752022"/>
            <a:ext cx="2281517" cy="550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42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949" y="283150"/>
            <a:ext cx="10515600" cy="621464"/>
          </a:xfrm>
        </p:spPr>
        <p:txBody>
          <a:bodyPr>
            <a:normAutofit/>
          </a:bodyPr>
          <a:lstStyle/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FY20 Higher Education Appropriations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4949" y="1105506"/>
            <a:ext cx="9410195" cy="4351338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good year for higher education funding.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Education funding was increased by $154M to $2.049B in FY20.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8.2% increase in Higher Education Operations and Grants Funding.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Colleges and Universities received a 4.8% increase in funding.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Colleges received a 12.3% increase in funding and Adult Education/CTE received a 3.7% increase in funding.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includes a $50M increase in MAP funding.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 High Program funding was increased by $10M for the second year of the program.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IMSA and SUCSS both received a 3% increase in funding.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IBHE funding was level except for a $1M increase in GYO funding.</a:t>
            </a: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604083" y="5890818"/>
            <a:ext cx="10991850" cy="449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65311" y="5930742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276726" y="200892"/>
            <a:ext cx="1429572" cy="785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447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949" y="283150"/>
            <a:ext cx="10515600" cy="621464"/>
          </a:xfrm>
        </p:spPr>
        <p:txBody>
          <a:bodyPr>
            <a:normAutofit/>
          </a:bodyPr>
          <a:lstStyle/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FY20 Higher Education Appropriations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4949" y="1222047"/>
            <a:ext cx="9410195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ICCB received $23.8M for a New Competitive Grant Program, and a $1M grant for a New Transitional Math Development Program.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of I received $250K for a New Pet Population Control Program.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ISAC received $750K for a New Golden Apple Accelerators Program and $150K for a New Exonerated Persons Grant Program.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604083" y="5890818"/>
            <a:ext cx="10991850" cy="449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65311" y="5930742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276726" y="200892"/>
            <a:ext cx="1429572" cy="785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838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949" y="283150"/>
            <a:ext cx="10515600" cy="621464"/>
          </a:xfrm>
        </p:spPr>
        <p:txBody>
          <a:bodyPr>
            <a:normAutofit/>
          </a:bodyPr>
          <a:lstStyle/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FY20 Higher Education Capital Appropriations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4949" y="1425131"/>
            <a:ext cx="9410195" cy="4351338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Universities received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504M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Capital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Reappropriations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1.6B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New Capital Appropriations for Capital Projects and Capital Renewal.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Colleges received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265M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Reappropriations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479M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New Capital Appropriations for Capital Projects and Capital Renewal.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IMSA Received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Reappropriations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15.3M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New Capital Appropriations.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an additional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261M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Reappropriated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Capital Renewal, Emergencies, and Cost Escalation, and an additional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Appropriated for Capital Renewal and Emergencies.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General Assembly also Appropriated $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Grants for Private Colleges and Universities for Capital Projects.</a:t>
            </a: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604083" y="5890818"/>
            <a:ext cx="10991850" cy="449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65311" y="5930742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276726" y="200892"/>
            <a:ext cx="1429572" cy="785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4846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819" y="328181"/>
            <a:ext cx="9723019" cy="633496"/>
          </a:xfrm>
        </p:spPr>
        <p:txBody>
          <a:bodyPr>
            <a:normAutofit/>
          </a:bodyPr>
          <a:lstStyle/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Education Operations And Grants General Funds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567988" y="6047204"/>
            <a:ext cx="10991850" cy="449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29216" y="6087128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240629" y="267202"/>
            <a:ext cx="1440951" cy="792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0660" y="1198096"/>
            <a:ext cx="3702422" cy="4351338"/>
          </a:xfrm>
        </p:spPr>
        <p:txBody>
          <a:bodyPr>
            <a:normAutofit/>
          </a:bodyPr>
          <a:lstStyle/>
          <a:p>
            <a:endParaRPr lang="en-US" sz="2000" b="1" dirty="0" smtClean="0"/>
          </a:p>
          <a:p>
            <a:r>
              <a:rPr lang="en-US" sz="2000" b="1" dirty="0"/>
              <a:t>Universities	</a:t>
            </a:r>
          </a:p>
          <a:p>
            <a:r>
              <a:rPr lang="en-US" sz="2000" b="1" dirty="0"/>
              <a:t>Community Colleges	</a:t>
            </a:r>
          </a:p>
          <a:p>
            <a:r>
              <a:rPr lang="en-US" sz="2000" b="1" dirty="0"/>
              <a:t>Adult </a:t>
            </a:r>
            <a:r>
              <a:rPr lang="en-US" sz="2000" b="1" dirty="0" smtClean="0"/>
              <a:t>Education - CTE</a:t>
            </a:r>
            <a:endParaRPr lang="en-US" sz="2000" b="1" dirty="0"/>
          </a:p>
          <a:p>
            <a:r>
              <a:rPr lang="en-US" sz="2000" b="1" dirty="0" smtClean="0"/>
              <a:t>ISAC</a:t>
            </a:r>
            <a:endParaRPr lang="en-US" sz="2000" b="1" dirty="0"/>
          </a:p>
          <a:p>
            <a:r>
              <a:rPr lang="en-US" sz="2000" b="1" dirty="0" smtClean="0"/>
              <a:t>IMSA</a:t>
            </a:r>
            <a:r>
              <a:rPr lang="en-US" sz="2000" b="1" dirty="0"/>
              <a:t>	</a:t>
            </a:r>
          </a:p>
          <a:p>
            <a:r>
              <a:rPr lang="en-US" sz="2000" b="1" dirty="0" smtClean="0"/>
              <a:t>SUCSS</a:t>
            </a:r>
            <a:r>
              <a:rPr lang="en-US" sz="2000" b="1" dirty="0"/>
              <a:t>	</a:t>
            </a:r>
          </a:p>
          <a:p>
            <a:r>
              <a:rPr lang="en-US" sz="2000" b="1" dirty="0"/>
              <a:t>Board of Higher Education </a:t>
            </a:r>
          </a:p>
          <a:p>
            <a:r>
              <a:rPr lang="en-US" sz="2000" b="1" u="sng" dirty="0"/>
              <a:t>IBHE Institutional </a:t>
            </a:r>
            <a:r>
              <a:rPr lang="en-US" sz="2000" b="1" u="sng" dirty="0" smtClean="0"/>
              <a:t>Grants</a:t>
            </a:r>
          </a:p>
          <a:p>
            <a:r>
              <a:rPr lang="en-US" sz="2000" b="1" dirty="0" smtClean="0"/>
              <a:t>Total</a:t>
            </a:r>
            <a:r>
              <a:rPr lang="en-US" sz="2000" b="1" dirty="0"/>
              <a:t>	</a:t>
            </a: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5659719" y="1198096"/>
            <a:ext cx="15912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u="sng" dirty="0" smtClean="0"/>
              <a:t>FY20 Approp</a:t>
            </a:r>
          </a:p>
          <a:p>
            <a:pPr marL="0" indent="0">
              <a:buNone/>
            </a:pPr>
            <a:r>
              <a:rPr lang="en-US" sz="2000" dirty="0" smtClean="0"/>
              <a:t>$1,157,861</a:t>
            </a:r>
          </a:p>
          <a:p>
            <a:pPr marL="0" indent="0">
              <a:buNone/>
            </a:pPr>
            <a:r>
              <a:rPr lang="en-US" sz="2000" dirty="0" smtClean="0"/>
              <a:t>$   302,986 </a:t>
            </a:r>
          </a:p>
          <a:p>
            <a:pPr marL="0" indent="0">
              <a:buNone/>
            </a:pPr>
            <a:r>
              <a:rPr lang="en-US" sz="2000" dirty="0" smtClean="0"/>
              <a:t>$     53,057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504,641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18,943 </a:t>
            </a:r>
          </a:p>
          <a:p>
            <a:pPr marL="0" indent="0">
              <a:buNone/>
            </a:pPr>
            <a:r>
              <a:rPr lang="en-US" sz="2000" dirty="0" smtClean="0"/>
              <a:t>$       1,114</a:t>
            </a:r>
          </a:p>
          <a:p>
            <a:pPr marL="0" indent="0">
              <a:buNone/>
            </a:pPr>
            <a:r>
              <a:rPr lang="en-US" sz="2000" dirty="0" smtClean="0"/>
              <a:t>$       2,805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$      </a:t>
            </a:r>
            <a:r>
              <a:rPr lang="en-US" sz="2000" u="sng" dirty="0" smtClean="0"/>
              <a:t>8,316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$</a:t>
            </a:r>
            <a:r>
              <a:rPr lang="en-US" sz="2000" dirty="0" smtClean="0"/>
              <a:t>2,049,726 </a:t>
            </a:r>
            <a:endParaRPr lang="en-US" sz="2000" dirty="0"/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7373474" y="1198096"/>
            <a:ext cx="1752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b="1" u="sng" dirty="0" smtClean="0"/>
              <a:t>Dollar Change</a:t>
            </a:r>
          </a:p>
          <a:p>
            <a:pPr marL="0" indent="0">
              <a:buNone/>
            </a:pPr>
            <a:r>
              <a:rPr lang="en-US" sz="2000" dirty="0" smtClean="0"/>
              <a:t>$   52,784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33,274</a:t>
            </a:r>
          </a:p>
          <a:p>
            <a:pPr marL="0" indent="0">
              <a:buNone/>
            </a:pPr>
            <a:r>
              <a:rPr lang="en-US" sz="2000" dirty="0" smtClean="0"/>
              <a:t>$     1,893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64,935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    552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      32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-  </a:t>
            </a:r>
          </a:p>
          <a:p>
            <a:pPr marL="0" indent="0">
              <a:buNone/>
            </a:pPr>
            <a:r>
              <a:rPr lang="en-US" sz="2000" u="sng" dirty="0" smtClean="0"/>
              <a:t>$     1,000</a:t>
            </a:r>
            <a:endParaRPr lang="en-US" sz="2000" u="sng" dirty="0"/>
          </a:p>
          <a:p>
            <a:pPr marL="0" indent="0">
              <a:buNone/>
            </a:pPr>
            <a:r>
              <a:rPr lang="en-US" sz="2000" dirty="0" smtClean="0"/>
              <a:t>$154,473</a:t>
            </a:r>
            <a:endParaRPr lang="en-US" sz="2000" dirty="0"/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8743580" y="1198096"/>
            <a:ext cx="15195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b="1" u="sng" dirty="0" smtClean="0"/>
              <a:t>% Change</a:t>
            </a:r>
          </a:p>
          <a:p>
            <a:pPr marL="0" indent="0" algn="r">
              <a:buNone/>
            </a:pPr>
            <a:r>
              <a:rPr lang="en-US" sz="2000" dirty="0" smtClean="0"/>
              <a:t>4.8%</a:t>
            </a:r>
            <a:endParaRPr lang="en-US" sz="2000" dirty="0"/>
          </a:p>
          <a:p>
            <a:pPr marL="0" indent="0" algn="r">
              <a:buNone/>
            </a:pPr>
            <a:r>
              <a:rPr lang="en-US" sz="2000" dirty="0"/>
              <a:t>12.3</a:t>
            </a:r>
            <a:r>
              <a:rPr lang="en-US" sz="2000" dirty="0" smtClean="0"/>
              <a:t>%</a:t>
            </a:r>
            <a:endParaRPr lang="en-US" sz="2000" dirty="0"/>
          </a:p>
          <a:p>
            <a:pPr marL="0" indent="0" algn="r">
              <a:buNone/>
            </a:pPr>
            <a:r>
              <a:rPr lang="en-US" sz="2000" dirty="0"/>
              <a:t>3.7</a:t>
            </a:r>
            <a:r>
              <a:rPr lang="en-US" sz="2000" dirty="0" smtClean="0"/>
              <a:t>%</a:t>
            </a:r>
            <a:endParaRPr lang="en-US" sz="2000" dirty="0"/>
          </a:p>
          <a:p>
            <a:pPr marL="0" indent="0" algn="r">
              <a:buNone/>
            </a:pPr>
            <a:r>
              <a:rPr lang="en-US" sz="2000" dirty="0"/>
              <a:t>14.8</a:t>
            </a:r>
            <a:r>
              <a:rPr lang="en-US" sz="2000" dirty="0" smtClean="0"/>
              <a:t>%</a:t>
            </a:r>
            <a:endParaRPr lang="en-US" sz="2000" dirty="0"/>
          </a:p>
          <a:p>
            <a:pPr marL="0" indent="0" algn="r">
              <a:buNone/>
            </a:pPr>
            <a:r>
              <a:rPr lang="en-US" sz="2000" dirty="0"/>
              <a:t>3.0</a:t>
            </a:r>
            <a:r>
              <a:rPr lang="en-US" sz="2000" dirty="0" smtClean="0"/>
              <a:t>%</a:t>
            </a:r>
            <a:endParaRPr lang="en-US" sz="2000" dirty="0"/>
          </a:p>
          <a:p>
            <a:pPr marL="0" indent="0" algn="r">
              <a:buNone/>
            </a:pPr>
            <a:r>
              <a:rPr lang="en-US" sz="2000" dirty="0"/>
              <a:t>3.0</a:t>
            </a:r>
            <a:r>
              <a:rPr lang="en-US" sz="2000" dirty="0" smtClean="0"/>
              <a:t>%</a:t>
            </a:r>
            <a:endParaRPr lang="en-US" sz="2000" dirty="0"/>
          </a:p>
          <a:p>
            <a:pPr marL="0" indent="0" algn="r">
              <a:buNone/>
            </a:pPr>
            <a:r>
              <a:rPr lang="en-US" sz="2000" dirty="0"/>
              <a:t>0.0</a:t>
            </a:r>
            <a:r>
              <a:rPr lang="en-US" sz="2000" dirty="0" smtClean="0"/>
              <a:t>%</a:t>
            </a:r>
            <a:endParaRPr lang="en-US" sz="2000" dirty="0"/>
          </a:p>
          <a:p>
            <a:pPr marL="0" indent="0" algn="r">
              <a:buNone/>
            </a:pPr>
            <a:r>
              <a:rPr lang="en-US" sz="2000" u="sng" dirty="0"/>
              <a:t>13.7</a:t>
            </a:r>
            <a:r>
              <a:rPr lang="en-US" sz="2000" u="sng" dirty="0" smtClean="0"/>
              <a:t>%</a:t>
            </a:r>
            <a:endParaRPr lang="en-US" sz="2000" u="sng" dirty="0"/>
          </a:p>
          <a:p>
            <a:pPr marL="0" indent="0" algn="r">
              <a:buNone/>
            </a:pPr>
            <a:r>
              <a:rPr lang="en-US" sz="2000" dirty="0"/>
              <a:t>8.2%</a:t>
            </a:r>
          </a:p>
        </p:txBody>
      </p:sp>
      <p:sp>
        <p:nvSpPr>
          <p:cNvPr id="14" name="Content Placeholder 8"/>
          <p:cNvSpPr txBox="1">
            <a:spLocks/>
          </p:cNvSpPr>
          <p:nvPr/>
        </p:nvSpPr>
        <p:spPr>
          <a:xfrm>
            <a:off x="3905626" y="1198096"/>
            <a:ext cx="15912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u="sng" dirty="0" smtClean="0"/>
              <a:t>FY19 Approp</a:t>
            </a:r>
          </a:p>
          <a:p>
            <a:pPr marL="0" indent="0">
              <a:buNone/>
            </a:pPr>
            <a:r>
              <a:rPr lang="en-US" sz="2000" dirty="0" smtClean="0"/>
              <a:t>$1,105,076</a:t>
            </a:r>
          </a:p>
          <a:p>
            <a:pPr marL="0" indent="0">
              <a:buNone/>
            </a:pPr>
            <a:r>
              <a:rPr lang="en-US" sz="2000" dirty="0" smtClean="0"/>
              <a:t>$   269,711 </a:t>
            </a:r>
          </a:p>
          <a:p>
            <a:pPr marL="0" indent="0">
              <a:buNone/>
            </a:pPr>
            <a:r>
              <a:rPr lang="en-US" sz="2000" dirty="0" smtClean="0"/>
              <a:t>$     51,163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439,705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18,391 </a:t>
            </a:r>
          </a:p>
          <a:p>
            <a:pPr marL="0" indent="0">
              <a:buNone/>
            </a:pPr>
            <a:r>
              <a:rPr lang="en-US" sz="2000" dirty="0" smtClean="0"/>
              <a:t>$       1,082</a:t>
            </a:r>
          </a:p>
          <a:p>
            <a:pPr marL="0" indent="0">
              <a:buNone/>
            </a:pPr>
            <a:r>
              <a:rPr lang="en-US" sz="2000" dirty="0" smtClean="0"/>
              <a:t>$       2,805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$      </a:t>
            </a:r>
            <a:r>
              <a:rPr lang="en-US" sz="2000" u="sng" dirty="0" smtClean="0"/>
              <a:t>7,316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$1,895,249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660" y="5549434"/>
            <a:ext cx="29103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(In Thousands of Dollars)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6746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819" y="328181"/>
            <a:ext cx="9723019" cy="633496"/>
          </a:xfrm>
        </p:spPr>
        <p:txBody>
          <a:bodyPr>
            <a:normAutofit/>
          </a:bodyPr>
          <a:lstStyle/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FY20 Public University Appropriations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567988" y="6047204"/>
            <a:ext cx="10991850" cy="449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29216" y="6087128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240629" y="267202"/>
            <a:ext cx="1440951" cy="792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0660" y="1198096"/>
            <a:ext cx="3702422" cy="4485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 smtClean="0"/>
              <a:t>University</a:t>
            </a:r>
          </a:p>
          <a:p>
            <a:r>
              <a:rPr lang="en-US" sz="2000" dirty="0" smtClean="0"/>
              <a:t>Chicago </a:t>
            </a:r>
            <a:r>
              <a:rPr lang="en-US" sz="2000" dirty="0"/>
              <a:t>State </a:t>
            </a:r>
            <a:r>
              <a:rPr lang="en-US" sz="2000" dirty="0" smtClean="0"/>
              <a:t>University</a:t>
            </a:r>
            <a:endParaRPr lang="en-US" sz="2000" dirty="0"/>
          </a:p>
          <a:p>
            <a:r>
              <a:rPr lang="en-US" sz="2000" dirty="0"/>
              <a:t>Eastern Illinois </a:t>
            </a:r>
            <a:r>
              <a:rPr lang="en-US" sz="2000" dirty="0" smtClean="0"/>
              <a:t>University</a:t>
            </a:r>
            <a:endParaRPr lang="en-US" sz="2000" dirty="0"/>
          </a:p>
          <a:p>
            <a:r>
              <a:rPr lang="en-US" sz="2000" dirty="0"/>
              <a:t>Governors State </a:t>
            </a:r>
            <a:r>
              <a:rPr lang="en-US" sz="2000" dirty="0" smtClean="0"/>
              <a:t>University</a:t>
            </a:r>
            <a:endParaRPr lang="en-US" sz="2000" dirty="0"/>
          </a:p>
          <a:p>
            <a:r>
              <a:rPr lang="en-US" sz="2000" dirty="0"/>
              <a:t>Illinois State University	</a:t>
            </a:r>
          </a:p>
          <a:p>
            <a:r>
              <a:rPr lang="en-US" sz="2000" dirty="0"/>
              <a:t>Northeastern Illinois </a:t>
            </a:r>
            <a:r>
              <a:rPr lang="en-US" sz="2000" dirty="0" smtClean="0"/>
              <a:t>University</a:t>
            </a:r>
            <a:endParaRPr lang="en-US" sz="2000" dirty="0"/>
          </a:p>
          <a:p>
            <a:r>
              <a:rPr lang="en-US" sz="2000" dirty="0"/>
              <a:t>Northern Illinois </a:t>
            </a:r>
            <a:r>
              <a:rPr lang="en-US" sz="2000" dirty="0" smtClean="0"/>
              <a:t>University</a:t>
            </a:r>
            <a:endParaRPr lang="en-US" sz="2000" dirty="0"/>
          </a:p>
          <a:p>
            <a:r>
              <a:rPr lang="en-US" sz="2000" dirty="0"/>
              <a:t>Southern Illinois </a:t>
            </a:r>
            <a:r>
              <a:rPr lang="en-US" sz="2000" dirty="0" smtClean="0"/>
              <a:t>University</a:t>
            </a:r>
          </a:p>
          <a:p>
            <a:r>
              <a:rPr lang="en-US" sz="2000" dirty="0" smtClean="0"/>
              <a:t>Western </a:t>
            </a:r>
            <a:r>
              <a:rPr lang="en-US" sz="2000" dirty="0"/>
              <a:t>Illinois </a:t>
            </a:r>
            <a:r>
              <a:rPr lang="en-US" sz="2000" dirty="0" smtClean="0"/>
              <a:t>University</a:t>
            </a:r>
            <a:endParaRPr lang="en-US" sz="2000" dirty="0"/>
          </a:p>
          <a:p>
            <a:r>
              <a:rPr lang="en-US" sz="2000" u="sng" dirty="0"/>
              <a:t>University of </a:t>
            </a:r>
            <a:r>
              <a:rPr lang="en-US" sz="2000" u="sng" dirty="0" smtClean="0"/>
              <a:t>Illinois</a:t>
            </a:r>
          </a:p>
          <a:p>
            <a:r>
              <a:rPr lang="en-US" sz="2000" b="1" dirty="0" smtClean="0"/>
              <a:t>Total</a:t>
            </a:r>
            <a:r>
              <a:rPr lang="en-US" sz="2000" dirty="0"/>
              <a:t>	</a:t>
            </a:r>
          </a:p>
        </p:txBody>
      </p:sp>
      <p:sp>
        <p:nvSpPr>
          <p:cNvPr id="8" name="Content Placeholder 8"/>
          <p:cNvSpPr txBox="1">
            <a:spLocks/>
          </p:cNvSpPr>
          <p:nvPr/>
        </p:nvSpPr>
        <p:spPr>
          <a:xfrm>
            <a:off x="3964646" y="1198095"/>
            <a:ext cx="1575542" cy="4587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u="sng" dirty="0" smtClean="0"/>
              <a:t>FY19 Approp</a:t>
            </a:r>
          </a:p>
          <a:p>
            <a:pPr marL="0" indent="0">
              <a:buNone/>
            </a:pPr>
            <a:r>
              <a:rPr lang="en-US" sz="2000" dirty="0"/>
              <a:t>$  </a:t>
            </a:r>
            <a:r>
              <a:rPr lang="en-US" sz="2000" dirty="0" smtClean="0"/>
              <a:t>   33,351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39,451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22,089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66,304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33,873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83,623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184,512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47,226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</a:t>
            </a:r>
            <a:r>
              <a:rPr lang="en-US" sz="2000" u="sng" dirty="0" smtClean="0"/>
              <a:t>594,644 </a:t>
            </a:r>
            <a:endParaRPr lang="en-US" sz="2000" u="sng" dirty="0"/>
          </a:p>
          <a:p>
            <a:pPr marL="0" indent="0">
              <a:buNone/>
            </a:pPr>
            <a:r>
              <a:rPr lang="en-US" sz="2000" dirty="0" smtClean="0"/>
              <a:t>$1,105,076 </a:t>
            </a:r>
            <a:endParaRPr lang="en-US" sz="2000" dirty="0"/>
          </a:p>
        </p:txBody>
      </p:sp>
      <p:sp>
        <p:nvSpPr>
          <p:cNvPr id="13" name="Content Placeholder 8"/>
          <p:cNvSpPr txBox="1">
            <a:spLocks/>
          </p:cNvSpPr>
          <p:nvPr/>
        </p:nvSpPr>
        <p:spPr>
          <a:xfrm>
            <a:off x="5695214" y="1210561"/>
            <a:ext cx="1575542" cy="4587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u="sng" dirty="0"/>
              <a:t>FY20 Approp</a:t>
            </a:r>
          </a:p>
          <a:p>
            <a:pPr marL="0" indent="0">
              <a:buNone/>
            </a:pPr>
            <a:r>
              <a:rPr lang="en-US" sz="2000" dirty="0" smtClean="0"/>
              <a:t>$     35,018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41,424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23,193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69,619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35,566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87,804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193,630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  49,588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$   </a:t>
            </a:r>
            <a:r>
              <a:rPr lang="en-US" sz="2000" u="sng" dirty="0" smtClean="0"/>
              <a:t>622,015</a:t>
            </a:r>
            <a:endParaRPr lang="en-US" sz="2000" u="sng" dirty="0"/>
          </a:p>
          <a:p>
            <a:pPr marL="0" indent="0">
              <a:buNone/>
            </a:pPr>
            <a:r>
              <a:rPr lang="en-US" sz="2000" dirty="0" smtClean="0"/>
              <a:t>$1,157,861</a:t>
            </a:r>
            <a:endParaRPr lang="en-US" sz="2000" dirty="0"/>
          </a:p>
        </p:txBody>
      </p:sp>
      <p:sp>
        <p:nvSpPr>
          <p:cNvPr id="14" name="Content Placeholder 8"/>
          <p:cNvSpPr txBox="1">
            <a:spLocks/>
          </p:cNvSpPr>
          <p:nvPr/>
        </p:nvSpPr>
        <p:spPr>
          <a:xfrm>
            <a:off x="7273762" y="1210561"/>
            <a:ext cx="1729428" cy="4587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u="sng" dirty="0" smtClean="0"/>
              <a:t>Dollar Change</a:t>
            </a:r>
            <a:endParaRPr lang="en-US" sz="2000" b="1" u="sng" dirty="0"/>
          </a:p>
          <a:p>
            <a:pPr marL="0" indent="0">
              <a:buNone/>
            </a:pPr>
            <a:r>
              <a:rPr lang="en-US" sz="2000" dirty="0" smtClean="0"/>
              <a:t>    $  1,667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$  1,972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$  1,104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$  3,315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$  1,693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$  4,181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$  9,118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$  2,361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u="sng" dirty="0" smtClean="0"/>
              <a:t>$27,370 </a:t>
            </a:r>
            <a:endParaRPr lang="en-US" sz="2000" u="sng" dirty="0"/>
          </a:p>
          <a:p>
            <a:pPr marL="0" indent="0">
              <a:buNone/>
            </a:pPr>
            <a:r>
              <a:rPr lang="en-US" sz="2000" dirty="0" smtClean="0"/>
              <a:t>    $52,784 </a:t>
            </a:r>
            <a:endParaRPr lang="en-US" sz="2000" dirty="0"/>
          </a:p>
        </p:txBody>
      </p:sp>
      <p:sp>
        <p:nvSpPr>
          <p:cNvPr id="15" name="Content Placeholder 8"/>
          <p:cNvSpPr txBox="1">
            <a:spLocks/>
          </p:cNvSpPr>
          <p:nvPr/>
        </p:nvSpPr>
        <p:spPr>
          <a:xfrm>
            <a:off x="9003190" y="1198095"/>
            <a:ext cx="1575542" cy="4587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u="sng" dirty="0"/>
              <a:t>FY20 Approp</a:t>
            </a:r>
          </a:p>
          <a:p>
            <a:pPr marL="0" indent="0">
              <a:buNone/>
            </a:pPr>
            <a:r>
              <a:rPr lang="en-US" sz="2000" dirty="0" smtClean="0"/>
              <a:t>    5.0</a:t>
            </a:r>
            <a:r>
              <a:rPr lang="en-US" sz="2000" dirty="0"/>
              <a:t>%</a:t>
            </a:r>
          </a:p>
          <a:p>
            <a:pPr marL="0" indent="0">
              <a:buNone/>
            </a:pPr>
            <a:r>
              <a:rPr lang="en-US" sz="2000" dirty="0" smtClean="0"/>
              <a:t>    5.0</a:t>
            </a:r>
            <a:r>
              <a:rPr lang="en-US" sz="2000" dirty="0"/>
              <a:t>%</a:t>
            </a:r>
          </a:p>
          <a:p>
            <a:pPr marL="0" indent="0">
              <a:buNone/>
            </a:pPr>
            <a:r>
              <a:rPr lang="en-US" sz="2000" dirty="0" smtClean="0"/>
              <a:t>    5.0</a:t>
            </a:r>
            <a:r>
              <a:rPr lang="en-US" sz="2000" dirty="0"/>
              <a:t>%</a:t>
            </a:r>
          </a:p>
          <a:p>
            <a:pPr marL="0" indent="0">
              <a:buNone/>
            </a:pPr>
            <a:r>
              <a:rPr lang="en-US" sz="2000" dirty="0" smtClean="0"/>
              <a:t>    5.0</a:t>
            </a:r>
            <a:r>
              <a:rPr lang="en-US" sz="2000" dirty="0"/>
              <a:t>%</a:t>
            </a:r>
          </a:p>
          <a:p>
            <a:pPr marL="0" indent="0">
              <a:buNone/>
            </a:pPr>
            <a:r>
              <a:rPr lang="en-US" sz="2000" dirty="0" smtClean="0"/>
              <a:t>    5.0</a:t>
            </a:r>
            <a:r>
              <a:rPr lang="en-US" sz="2000" dirty="0"/>
              <a:t>%</a:t>
            </a:r>
          </a:p>
          <a:p>
            <a:pPr marL="0" indent="0">
              <a:buNone/>
            </a:pPr>
            <a:r>
              <a:rPr lang="en-US" sz="2000" dirty="0" smtClean="0"/>
              <a:t>    5.0</a:t>
            </a:r>
            <a:r>
              <a:rPr lang="en-US" sz="2000" dirty="0"/>
              <a:t>%</a:t>
            </a:r>
          </a:p>
          <a:p>
            <a:pPr marL="0" indent="0">
              <a:buNone/>
            </a:pPr>
            <a:r>
              <a:rPr lang="en-US" sz="2000" dirty="0" smtClean="0"/>
              <a:t>    4.9</a:t>
            </a:r>
            <a:r>
              <a:rPr lang="en-US" sz="2000" dirty="0"/>
              <a:t>%</a:t>
            </a:r>
          </a:p>
          <a:p>
            <a:pPr marL="0" indent="0">
              <a:buNone/>
            </a:pPr>
            <a:r>
              <a:rPr lang="en-US" sz="2000" dirty="0" smtClean="0"/>
              <a:t>    5.0</a:t>
            </a:r>
            <a:r>
              <a:rPr lang="en-US" sz="2000" dirty="0"/>
              <a:t>%</a:t>
            </a:r>
          </a:p>
          <a:p>
            <a:pPr marL="0" indent="0">
              <a:buNone/>
            </a:pPr>
            <a:r>
              <a:rPr lang="en-US" sz="2000" u="sng" dirty="0" smtClean="0"/>
              <a:t>    4.6%</a:t>
            </a:r>
            <a:endParaRPr lang="en-US" sz="2000" u="sng" dirty="0"/>
          </a:p>
          <a:p>
            <a:pPr marL="0" indent="0">
              <a:buNone/>
            </a:pPr>
            <a:r>
              <a:rPr lang="en-US" sz="2000" dirty="0" smtClean="0"/>
              <a:t>    4.8</a:t>
            </a:r>
            <a:r>
              <a:rPr lang="en-US" sz="2000" dirty="0"/>
              <a:t>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7654" y="5639529"/>
            <a:ext cx="29103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(In Thousands of Dollars)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796509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819" y="328181"/>
            <a:ext cx="9723019" cy="633496"/>
          </a:xfrm>
        </p:spPr>
        <p:txBody>
          <a:bodyPr>
            <a:normAutofit/>
          </a:bodyPr>
          <a:lstStyle/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IBHE Institutional Grants/Special Initiatives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567988" y="6047204"/>
            <a:ext cx="10991850" cy="449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29216" y="6087128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240629" y="267202"/>
            <a:ext cx="1440951" cy="792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82139" y="1362635"/>
            <a:ext cx="10732708" cy="4448150"/>
          </a:xfrm>
        </p:spPr>
        <p:txBody>
          <a:bodyPr>
            <a:noAutofit/>
          </a:bodyPr>
          <a:lstStyle/>
          <a:p>
            <a:r>
              <a:rPr lang="en-US" sz="1600" dirty="0" smtClean="0"/>
              <a:t>Illinois Financial Assistance for Nonprofit Institutions			$     0  	Same as for FY19</a:t>
            </a:r>
          </a:p>
          <a:p>
            <a:r>
              <a:rPr lang="en-US" sz="1600" dirty="0" smtClean="0"/>
              <a:t>University </a:t>
            </a:r>
            <a:r>
              <a:rPr lang="en-US" sz="1600" dirty="0"/>
              <a:t>Center of Lake </a:t>
            </a:r>
            <a:r>
              <a:rPr lang="en-US" sz="1600" dirty="0" smtClean="0"/>
              <a:t>County				$1,056K	Same as for FY19</a:t>
            </a:r>
          </a:p>
          <a:p>
            <a:r>
              <a:rPr lang="en-US" sz="1600" dirty="0" smtClean="0"/>
              <a:t>Quad </a:t>
            </a:r>
            <a:r>
              <a:rPr lang="en-US" sz="1600" dirty="0"/>
              <a:t>Cities Graduate Study Center </a:t>
            </a:r>
            <a:r>
              <a:rPr lang="en-US" sz="1600" dirty="0" smtClean="0"/>
              <a:t>				$      74K	Same as for FY19</a:t>
            </a:r>
            <a:endParaRPr lang="en-US" sz="1600" dirty="0"/>
          </a:p>
          <a:p>
            <a:r>
              <a:rPr lang="en-US" sz="1600" dirty="0" smtClean="0"/>
              <a:t>MyCreditsTransfer 						$    183K	Same as for FY19</a:t>
            </a:r>
          </a:p>
          <a:p>
            <a:r>
              <a:rPr lang="en-US" sz="1600" dirty="0" smtClean="0"/>
              <a:t>Cooperative </a:t>
            </a:r>
            <a:r>
              <a:rPr lang="en-US" sz="1600" dirty="0"/>
              <a:t>Work Study Grants </a:t>
            </a:r>
            <a:r>
              <a:rPr lang="en-US" sz="1600" dirty="0" smtClean="0"/>
              <a:t>				$    981K	Same as for FY19</a:t>
            </a:r>
            <a:endParaRPr lang="en-US" sz="1600" dirty="0"/>
          </a:p>
          <a:p>
            <a:r>
              <a:rPr lang="en-US" sz="1600" dirty="0" smtClean="0"/>
              <a:t>Creating </a:t>
            </a:r>
            <a:r>
              <a:rPr lang="en-US" sz="1600" dirty="0"/>
              <a:t>Pathways and </a:t>
            </a:r>
            <a:r>
              <a:rPr lang="en-US" sz="1600" dirty="0" smtClean="0"/>
              <a:t>Access for Student </a:t>
            </a:r>
            <a:r>
              <a:rPr lang="en-US" sz="1600" dirty="0"/>
              <a:t>Success (CPASS) </a:t>
            </a:r>
            <a:r>
              <a:rPr lang="en-US" sz="1600" dirty="0" smtClean="0"/>
              <a:t>		$ 1,434K	Same as for FY19</a:t>
            </a:r>
            <a:endParaRPr lang="en-US" sz="1600" dirty="0"/>
          </a:p>
          <a:p>
            <a:r>
              <a:rPr lang="en-US" sz="1600" dirty="0" smtClean="0"/>
              <a:t>IMSA Fusion						$      96K	Same as for FY19</a:t>
            </a:r>
          </a:p>
          <a:p>
            <a:r>
              <a:rPr lang="en-US" sz="1600" dirty="0" smtClean="0"/>
              <a:t>Diversifying Faculty in Illinois (DFI) 				$ 1,457K	Same as for FY19</a:t>
            </a:r>
          </a:p>
          <a:p>
            <a:r>
              <a:rPr lang="en-US" sz="1600" dirty="0" smtClean="0"/>
              <a:t>Nursing </a:t>
            </a:r>
            <a:r>
              <a:rPr lang="en-US" sz="1600" dirty="0"/>
              <a:t>School Grants </a:t>
            </a:r>
            <a:r>
              <a:rPr lang="en-US" sz="1600" dirty="0" smtClean="0"/>
              <a:t>					$    374K	Same as for FY19		</a:t>
            </a:r>
            <a:endParaRPr lang="en-US" sz="1600" dirty="0"/>
          </a:p>
          <a:p>
            <a:r>
              <a:rPr lang="en-US" sz="1600" dirty="0" smtClean="0"/>
              <a:t>Nurse </a:t>
            </a:r>
            <a:r>
              <a:rPr lang="en-US" sz="1600" dirty="0"/>
              <a:t>Educator Fellowships </a:t>
            </a:r>
            <a:r>
              <a:rPr lang="en-US" sz="1600" dirty="0" smtClean="0"/>
              <a:t>					$    179K	Same as for FY19</a:t>
            </a:r>
            <a:endParaRPr lang="en-US" sz="1600" dirty="0"/>
          </a:p>
          <a:p>
            <a:r>
              <a:rPr lang="en-US" sz="1600" dirty="0" smtClean="0"/>
              <a:t>Washington </a:t>
            </a:r>
            <a:r>
              <a:rPr lang="en-US" sz="1600" dirty="0"/>
              <a:t>Center Internship Program </a:t>
            </a:r>
            <a:r>
              <a:rPr lang="en-US" sz="1600" dirty="0" smtClean="0"/>
              <a:t>				$     0	Same as for FY19</a:t>
            </a:r>
            <a:endParaRPr lang="en-US" sz="1600" dirty="0"/>
          </a:p>
          <a:p>
            <a:r>
              <a:rPr lang="en-US" sz="1600" dirty="0" smtClean="0"/>
              <a:t>NCLB </a:t>
            </a:r>
            <a:r>
              <a:rPr lang="en-US" sz="1600" dirty="0"/>
              <a:t>- Improving Teacher Quality State Grant Program (Federal) </a:t>
            </a:r>
            <a:r>
              <a:rPr lang="en-US" sz="1600" dirty="0" smtClean="0"/>
              <a:t>	$    5.5M	Same as for FY19</a:t>
            </a:r>
          </a:p>
          <a:p>
            <a:r>
              <a:rPr lang="en-US" sz="1600" dirty="0"/>
              <a:t>Grow Your Own Program (GYO)				</a:t>
            </a:r>
            <a:r>
              <a:rPr lang="en-US" sz="1600" dirty="0" smtClean="0"/>
              <a:t>$ 2,466K</a:t>
            </a:r>
            <a:r>
              <a:rPr lang="en-US" sz="1600" dirty="0"/>
              <a:t>	+$1M over the FY19 Appropriation</a:t>
            </a:r>
          </a:p>
          <a:p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947648" y="977490"/>
            <a:ext cx="2005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FY20 Funding Level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04669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819" y="328181"/>
            <a:ext cx="9723019" cy="633496"/>
          </a:xfrm>
        </p:spPr>
        <p:txBody>
          <a:bodyPr>
            <a:normAutofit/>
          </a:bodyPr>
          <a:lstStyle/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Education Funding 2007-2020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29216" y="6087128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240629" y="267202"/>
            <a:ext cx="1440951" cy="792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1681580" y="1542553"/>
          <a:ext cx="8400674" cy="447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0076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7298" t="20335" r="37399" b="22049"/>
          <a:stretch/>
        </p:blipFill>
        <p:spPr>
          <a:xfrm>
            <a:off x="348913" y="242604"/>
            <a:ext cx="1523357" cy="8375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85088"/>
          <a:stretch/>
        </p:blipFill>
        <p:spPr>
          <a:xfrm>
            <a:off x="567988" y="6047204"/>
            <a:ext cx="10991850" cy="4491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29216" y="6087128"/>
            <a:ext cx="300789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98184" y="340216"/>
            <a:ext cx="9723019" cy="633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University Capital Appropriations</a:t>
            </a:r>
            <a:endParaRPr lang="en-US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534049"/>
              </p:ext>
            </p:extLst>
          </p:nvPr>
        </p:nvGraphicFramePr>
        <p:xfrm>
          <a:off x="711981" y="1326773"/>
          <a:ext cx="10936945" cy="3926545"/>
        </p:xfrm>
        <a:graphic>
          <a:graphicData uri="http://schemas.openxmlformats.org/drawingml/2006/table">
            <a:tbl>
              <a:tblPr/>
              <a:tblGrid>
                <a:gridCol w="3010517"/>
                <a:gridCol w="1981607"/>
                <a:gridCol w="1981607"/>
                <a:gridCol w="1981607"/>
                <a:gridCol w="1981607"/>
              </a:tblGrid>
              <a:tr h="35427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Reappropriation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</a:t>
                      </a:r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Appropriation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Chicago State University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85,570,520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33,699,700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119,270,220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Eastern Illinois University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9,583,925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138,337,400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147,921,325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Governors State University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725,000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32,725,000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33,450,000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Illinois State University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65,885,000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129,613,700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195,498,700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Northeastern Illinois University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89,672,045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42,608,800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132,280,845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Northern Illinois University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10,665,600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129,925,800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140,591,400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Southern Illinois University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15,001,683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280,659,200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295,660,883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Illinois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128,936,556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686,266,200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815,202,756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Western Illinois University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</a:t>
                      </a:r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98,685,000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</a:t>
                      </a:r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123,431,200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</a:t>
                      </a:r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222,116,200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___5__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504,725,329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1,597,267,000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2,101,992,329 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507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5136</TotalTime>
  <Words>806</Words>
  <Application>Microsoft Office PowerPoint</Application>
  <PresentationFormat>Widescreen</PresentationFormat>
  <Paragraphs>258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FY20 Higher Education Appropriations</vt:lpstr>
      <vt:lpstr>FY20 Higher Education Appropriations</vt:lpstr>
      <vt:lpstr>FY20 Higher Education Capital Appropriations</vt:lpstr>
      <vt:lpstr>Higher Education Operations And Grants General Funds</vt:lpstr>
      <vt:lpstr>FY20 Public University Appropriations</vt:lpstr>
      <vt:lpstr>IBHE Institutional Grants/Special Initiatives</vt:lpstr>
      <vt:lpstr>Higher Education Funding 2007-2020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Long, Amanda</dc:creator>
  <cp:lastModifiedBy>Phillips, Alan</cp:lastModifiedBy>
  <cp:revision>82</cp:revision>
  <cp:lastPrinted>2019-06-03T01:29:55Z</cp:lastPrinted>
  <dcterms:created xsi:type="dcterms:W3CDTF">2019-05-21T19:29:31Z</dcterms:created>
  <dcterms:modified xsi:type="dcterms:W3CDTF">2019-06-05T13:03:34Z</dcterms:modified>
</cp:coreProperties>
</file>