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40" r:id="rId2"/>
    <p:sldId id="554" r:id="rId3"/>
    <p:sldId id="556" r:id="rId4"/>
    <p:sldId id="563" r:id="rId5"/>
    <p:sldId id="442" r:id="rId6"/>
    <p:sldId id="456" r:id="rId7"/>
    <p:sldId id="565" r:id="rId8"/>
    <p:sldId id="574" r:id="rId9"/>
    <p:sldId id="564" r:id="rId10"/>
    <p:sldId id="462" r:id="rId11"/>
    <p:sldId id="578" r:id="rId12"/>
    <p:sldId id="559" r:id="rId13"/>
    <p:sldId id="577" r:id="rId14"/>
    <p:sldId id="575" r:id="rId15"/>
    <p:sldId id="580" r:id="rId16"/>
    <p:sldId id="576" r:id="rId17"/>
    <p:sldId id="562" r:id="rId18"/>
    <p:sldId id="474" r:id="rId19"/>
    <p:sldId id="4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95" d="100"/>
          <a:sy n="95" d="100"/>
        </p:scale>
        <p:origin x="456" y="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3F970-5F56-478E-91AB-A9475589629C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FEACB-AE33-4DCA-B502-E695D1BCE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3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85DF0-C707-BF40-AE71-C7422B2DDE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612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202;g35ed75ccf_015:notes">
            <a:extLst>
              <a:ext uri="{FF2B5EF4-FFF2-40B4-BE49-F238E27FC236}">
                <a16:creationId xmlns="" xmlns:a16="http://schemas.microsoft.com/office/drawing/2014/main" id="{573A327F-FCF4-425B-AEAD-4F6C6DE5E5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376488" y="534988"/>
            <a:ext cx="4749800" cy="2671762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203;g35ed75ccf_015:notes">
            <a:extLst>
              <a:ext uri="{FF2B5EF4-FFF2-40B4-BE49-F238E27FC236}">
                <a16:creationId xmlns="" xmlns:a16="http://schemas.microsoft.com/office/drawing/2014/main" id="{FF14BDA9-9801-4A56-8C4A-3AE4AE5BF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48" y="3386085"/>
            <a:ext cx="7601091" cy="320693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32" tIns="94932" rIns="94932" bIns="9493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dirty="0"/>
              <a:t>Competition is broader than similar institutions</a:t>
            </a:r>
          </a:p>
          <a:p>
            <a:pPr marL="174708" indent="-17470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Other sectors or no college at all</a:t>
            </a:r>
          </a:p>
          <a:p>
            <a:pPr>
              <a:spcBef>
                <a:spcPct val="0"/>
              </a:spcBef>
              <a:defRPr/>
            </a:pPr>
            <a:r>
              <a:rPr lang="en-US" b="1" dirty="0"/>
              <a:t>Student population critical for access</a:t>
            </a:r>
          </a:p>
          <a:p>
            <a:pPr marL="174708" indent="-17470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Across sectors, the institutions with smallest gap serving fewer Latinx and Black students</a:t>
            </a:r>
          </a:p>
          <a:p>
            <a:pPr marL="174708" marR="0" lvl="0" indent="-17470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Not enough to look at outcomes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/>
              <a:t>Share outreach and access successes</a:t>
            </a:r>
            <a:endParaRPr lang="en-US" dirty="0"/>
          </a:p>
          <a:p>
            <a:pPr lvl="1"/>
            <a:r>
              <a:rPr lang="en-US" sz="2000" dirty="0"/>
              <a:t>Test-optional</a:t>
            </a:r>
          </a:p>
          <a:p>
            <a:pPr lvl="1"/>
            <a:r>
              <a:rPr lang="en-US" sz="2000" dirty="0"/>
              <a:t>Rural outreach</a:t>
            </a:r>
          </a:p>
          <a:p>
            <a:pPr lvl="1"/>
            <a:r>
              <a:rPr lang="en-US" sz="2000" dirty="0"/>
              <a:t>University-college partnerships</a:t>
            </a:r>
          </a:p>
          <a:p>
            <a:r>
              <a:rPr lang="en-US" sz="3600" b="1" dirty="0">
                <a:solidFill>
                  <a:prstClr val="white"/>
                </a:solidFill>
              </a:rPr>
              <a:t>Policy Considerations</a:t>
            </a:r>
          </a:p>
          <a:p>
            <a:r>
              <a:rPr lang="en-US" sz="3600" dirty="0"/>
              <a:t>Funding improves equity</a:t>
            </a:r>
          </a:p>
          <a:p>
            <a:r>
              <a:rPr lang="en-US" sz="3600" dirty="0"/>
              <a:t>Students go into college with more information</a:t>
            </a:r>
          </a:p>
          <a:p>
            <a:r>
              <a:rPr lang="en-US" sz="3600" dirty="0"/>
              <a:t>Clear pathways to success</a:t>
            </a:r>
          </a:p>
          <a:p>
            <a:pPr lvl="1"/>
            <a:endParaRPr lang="en-US" sz="2000" dirty="0"/>
          </a:p>
          <a:p>
            <a:pPr marL="174708" indent="-17470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74708" indent="-174708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9343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7063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For-profit sector most expensive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Higher net price for universities with few nearby options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Opportunity cost reflected in hours worked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85DF0-C707-BF40-AE71-C7422B2DDE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896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202;g35ed75ccf_015:notes">
            <a:extLst>
              <a:ext uri="{FF2B5EF4-FFF2-40B4-BE49-F238E27FC236}">
                <a16:creationId xmlns="" xmlns:a16="http://schemas.microsoft.com/office/drawing/2014/main" id="{573A327F-FCF4-425B-AEAD-4F6C6DE5E5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376488" y="534988"/>
            <a:ext cx="4749800" cy="2671762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203;g35ed75ccf_015:notes">
            <a:extLst>
              <a:ext uri="{FF2B5EF4-FFF2-40B4-BE49-F238E27FC236}">
                <a16:creationId xmlns="" xmlns:a16="http://schemas.microsoft.com/office/drawing/2014/main" id="{FF14BDA9-9801-4A56-8C4A-3AE4AE5BF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48" y="3386085"/>
            <a:ext cx="7601091" cy="320693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32" tIns="94932" rIns="94932" bIns="9493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dirty="0"/>
              <a:t>Discuss FF 2-fold potential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Cost affects access early in pipeline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Clear information on costs needs to get to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/>
              <a:t>Substantial reinvestment is needed</a:t>
            </a:r>
          </a:p>
          <a:p>
            <a:pPr lvl="1"/>
            <a:r>
              <a:rPr lang="en-US" sz="2100" dirty="0"/>
              <a:t>MAP</a:t>
            </a:r>
          </a:p>
          <a:p>
            <a:pPr lvl="1"/>
            <a:r>
              <a:rPr lang="en-US" sz="2100" dirty="0"/>
              <a:t>Appropriations</a:t>
            </a:r>
            <a:endParaRPr lang="en-US" sz="1200" dirty="0"/>
          </a:p>
          <a:p>
            <a:pPr marL="0" indent="0">
              <a:buFont typeface="+mj-lt"/>
              <a:buNone/>
            </a:pPr>
            <a:r>
              <a:rPr lang="en-US" sz="2400" b="1" dirty="0"/>
              <a:t>Reinvestment should also be targeted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Funding formula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Completion grants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/>
              <a:t>Reinvestment should also be targeted</a:t>
            </a:r>
          </a:p>
          <a:p>
            <a:r>
              <a:rPr lang="en-US" sz="2000" dirty="0"/>
              <a:t>Institutions serving under-represented students have resources</a:t>
            </a:r>
          </a:p>
          <a:p>
            <a:r>
              <a:rPr lang="en-US" sz="2000" dirty="0"/>
              <a:t>For-profit institutions not supplemented with state aid</a:t>
            </a:r>
          </a:p>
          <a:p>
            <a:r>
              <a:rPr lang="en-US" sz="2000" dirty="0"/>
              <a:t>Students have funds to complete</a:t>
            </a:r>
          </a:p>
          <a:p>
            <a:pPr marL="0" indent="0">
              <a:buFont typeface="+mj-lt"/>
              <a:buNone/>
            </a:pPr>
            <a:endParaRPr lang="en-US" sz="2100" dirty="0"/>
          </a:p>
          <a:p>
            <a:pPr>
              <a:spcBef>
                <a:spcPct val="0"/>
              </a:spcBef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378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Rural students and students at ed deserts have higher income despite people from rural areas having lower income</a:t>
            </a:r>
          </a:p>
          <a:p>
            <a:pPr defTabSz="931774">
              <a:defRPr/>
            </a:pPr>
            <a:r>
              <a:rPr lang="en-US" b="1" dirty="0"/>
              <a:t>Large racial wealth gaps affect college completion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Use IL’s asset poverty gaps too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Rural/urban income gaps affect access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Wealth gaps are reversed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But financial stability is an opportunity cost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85DF0-C707-BF40-AE71-C7422B2DDE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797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202;g35ed75ccf_015:notes">
            <a:extLst>
              <a:ext uri="{FF2B5EF4-FFF2-40B4-BE49-F238E27FC236}">
                <a16:creationId xmlns="" xmlns:a16="http://schemas.microsoft.com/office/drawing/2014/main" id="{573A327F-FCF4-425B-AEAD-4F6C6DE5E54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376488" y="534988"/>
            <a:ext cx="4749800" cy="2671762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203;g35ed75ccf_015:notes">
            <a:extLst>
              <a:ext uri="{FF2B5EF4-FFF2-40B4-BE49-F238E27FC236}">
                <a16:creationId xmlns="" xmlns:a16="http://schemas.microsoft.com/office/drawing/2014/main" id="{FF14BDA9-9801-4A56-8C4A-3AE4AE5BF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48" y="3386085"/>
            <a:ext cx="7601091" cy="320693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4932" tIns="94932" rIns="94932" bIns="9493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dirty="0"/>
              <a:t>Discuss FF 2-fold potential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Cost affects access early in pipeline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Clear information on costs needs to get to students</a:t>
            </a:r>
          </a:p>
          <a:p>
            <a:pPr marL="0" indent="0">
              <a:buFont typeface="+mj-lt"/>
              <a:buNone/>
            </a:pPr>
            <a:r>
              <a:rPr lang="en-US" sz="2400" b="1" dirty="0"/>
              <a:t>Reinvestment should also be targeted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Funding formula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Completion grants</a:t>
            </a:r>
          </a:p>
          <a:p>
            <a:pPr>
              <a:spcBef>
                <a:spcPct val="0"/>
              </a:spcBef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7938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Gaps between students of color and White students in degree payoffs</a:t>
            </a:r>
          </a:p>
          <a:p>
            <a:pPr lvl="1"/>
            <a:r>
              <a:rPr lang="en-US" sz="2600" dirty="0"/>
              <a:t>Income and employment</a:t>
            </a:r>
          </a:p>
          <a:p>
            <a:pPr lvl="1"/>
            <a:r>
              <a:rPr lang="en-US" sz="2600" dirty="0"/>
              <a:t>Debt repayment</a:t>
            </a:r>
          </a:p>
          <a:p>
            <a:pPr lvl="0"/>
            <a:endParaRPr lang="en-US" sz="26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/>
              <a:t>Inequitable: low-income areas’ population declining faster</a:t>
            </a:r>
          </a:p>
          <a:p>
            <a:pPr lvl="0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85DF0-C707-BF40-AE71-C7422B2DDE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139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Overall, idea that enrollment growth is tide that lifts all ships</a:t>
            </a:r>
          </a:p>
          <a:p>
            <a:r>
              <a:rPr lang="en-US" b="1" dirty="0"/>
              <a:t>More equitable access</a:t>
            </a:r>
          </a:p>
          <a:p>
            <a:r>
              <a:rPr lang="en-US" dirty="0"/>
              <a:t>Equity-based funding formula</a:t>
            </a:r>
          </a:p>
          <a:p>
            <a:r>
              <a:rPr lang="en-US" dirty="0"/>
              <a:t>Direct admissions</a:t>
            </a:r>
          </a:p>
          <a:p>
            <a:r>
              <a:rPr lang="en-US" dirty="0"/>
              <a:t>Developmental education improvement</a:t>
            </a:r>
          </a:p>
          <a:p>
            <a:r>
              <a:rPr lang="en-US" b="1" dirty="0"/>
              <a:t>Lower costs</a:t>
            </a:r>
          </a:p>
          <a:p>
            <a:r>
              <a:rPr lang="en-US" dirty="0"/>
              <a:t>Provide more funding to institutions</a:t>
            </a:r>
          </a:p>
          <a:p>
            <a:r>
              <a:rPr lang="en-US" dirty="0"/>
              <a:t>Phase-out MAP grants for for-profit institutions</a:t>
            </a:r>
          </a:p>
          <a:p>
            <a:r>
              <a:rPr lang="en-US" dirty="0"/>
              <a:t>Completion/re-engagement grants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85DF0-C707-BF40-AE71-C7422B2DDE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662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7257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1555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en-US" sz="2900" b="1" dirty="0">
                <a:solidFill>
                  <a:prstClr val="black"/>
                </a:solidFill>
              </a:rPr>
              <a:t>Focus</a:t>
            </a: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</a:rPr>
              <a:t>Outline the barriers that Illinois students of color and rural students face in terms of </a:t>
            </a:r>
            <a:r>
              <a:rPr lang="en-US" sz="2000" b="1" dirty="0">
                <a:solidFill>
                  <a:srgbClr val="005780"/>
                </a:solidFill>
              </a:rPr>
              <a:t>access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b="1" dirty="0">
                <a:solidFill>
                  <a:srgbClr val="005780"/>
                </a:solidFill>
              </a:rPr>
              <a:t>cost</a:t>
            </a:r>
            <a:r>
              <a:rPr lang="en-US" sz="2000" dirty="0">
                <a:solidFill>
                  <a:srgbClr val="005780"/>
                </a:solidFill>
              </a:rPr>
              <a:t>, and </a:t>
            </a:r>
            <a:r>
              <a:rPr lang="en-US" sz="2000" b="1" dirty="0">
                <a:solidFill>
                  <a:srgbClr val="005780"/>
                </a:solidFill>
              </a:rPr>
              <a:t>ability to pay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for college </a:t>
            </a:r>
            <a:endParaRPr lang="en-US" sz="2000" b="1" dirty="0">
              <a:solidFill>
                <a:prstClr val="black"/>
              </a:solidFill>
            </a:endParaRPr>
          </a:p>
          <a:p>
            <a:pPr algn="l">
              <a:defRPr/>
            </a:pPr>
            <a:r>
              <a:rPr lang="en-US" sz="2000" b="1" dirty="0">
                <a:solidFill>
                  <a:prstClr val="black"/>
                </a:solidFill>
              </a:rPr>
              <a:t>Reports</a:t>
            </a: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</a:rPr>
              <a:t>Three individual reports, focused on:</a:t>
            </a:r>
          </a:p>
          <a:p>
            <a:pPr marL="262061" indent="-26206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Black students</a:t>
            </a:r>
          </a:p>
          <a:p>
            <a:pPr marL="262061" indent="-26206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Latinx students</a:t>
            </a:r>
          </a:p>
          <a:p>
            <a:pPr marL="262061" indent="-26206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Rural students</a:t>
            </a:r>
          </a:p>
          <a:p>
            <a:pPr algn="l">
              <a:defRPr/>
            </a:pPr>
            <a:endParaRPr lang="en-US" sz="1600" b="1" dirty="0">
              <a:solidFill>
                <a:prstClr val="black"/>
              </a:solidFill>
            </a:endParaRPr>
          </a:p>
          <a:p>
            <a:pPr algn="l">
              <a:defRPr/>
            </a:pPr>
            <a:r>
              <a:rPr lang="en-US" sz="1600" b="1" dirty="0">
                <a:solidFill>
                  <a:prstClr val="black"/>
                </a:solidFill>
              </a:rPr>
              <a:t>Format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Web</a:t>
            </a:r>
          </a:p>
          <a:p>
            <a:pPr marL="262061" indent="-26206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Expandable, flowing format</a:t>
            </a:r>
          </a:p>
          <a:p>
            <a:pPr marL="262061" indent="-26206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Interactive data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Print</a:t>
            </a:r>
          </a:p>
          <a:p>
            <a:pPr marL="262061" indent="-26206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Individually printed with policy implications</a:t>
            </a:r>
          </a:p>
          <a:p>
            <a:endParaRPr lang="en-US" b="0" i="1" u="sng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85DF0-C707-BF40-AE71-C7422B2DDE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895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dirty="0"/>
              <a:t>Encourage audience to go to website and explore reports and interactive features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85DF0-C707-BF40-AE71-C7422B2DDE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41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98830">
              <a:defRPr/>
            </a:pPr>
            <a:r>
              <a:rPr lang="en-US" dirty="0"/>
              <a:t>High-level policy takeaway: billions in disinvestment has shifted costs to students, and this disproportionately hurts more vulnerable students in myriad ways</a:t>
            </a:r>
          </a:p>
          <a:p>
            <a:pPr marL="174708" indent="-174708" defTabSz="698830">
              <a:buFont typeface="Arial" panose="020B0604020202020204" pitchFamily="34" charset="0"/>
              <a:buChar char="•"/>
              <a:defRPr/>
            </a:pPr>
            <a:r>
              <a:rPr lang="en-US" dirty="0"/>
              <a:t>Some simple and expected, some more complex</a:t>
            </a:r>
          </a:p>
          <a:p>
            <a:pPr marL="640594" lvl="1" indent="-174708" defTabSz="698830">
              <a:buFont typeface="Arial" panose="020B0604020202020204" pitchFamily="34" charset="0"/>
              <a:buChar char="•"/>
              <a:defRPr/>
            </a:pPr>
            <a:r>
              <a:rPr lang="en-US" dirty="0"/>
              <a:t>All damaging to long-term equity and economic viability</a:t>
            </a:r>
          </a:p>
          <a:p>
            <a:pPr marL="465887" lvl="1" defTabSz="698830">
              <a:defRPr/>
            </a:pPr>
            <a:endParaRPr lang="en-US" dirty="0"/>
          </a:p>
          <a:p>
            <a:pPr defTabSz="698830">
              <a:defRPr/>
            </a:pPr>
            <a:r>
              <a:rPr lang="en-US" dirty="0"/>
              <a:t>Will go into more detail on three areas, these are meant as top-level findings</a:t>
            </a:r>
          </a:p>
          <a:p>
            <a:pPr marL="174708" indent="-174708" defTabSz="698830">
              <a:buFont typeface="Arial" panose="020B0604020202020204" pitchFamily="34" charset="0"/>
              <a:buChar char="•"/>
              <a:defRPr/>
            </a:pPr>
            <a:r>
              <a:rPr lang="en-US" dirty="0"/>
              <a:t>Will be important in sharing, press</a:t>
            </a:r>
          </a:p>
          <a:p>
            <a:pPr defTabSz="698830">
              <a:defRPr/>
            </a:pPr>
            <a:endParaRPr lang="en-US" dirty="0"/>
          </a:p>
          <a:p>
            <a:pPr defTabSz="698830">
              <a:defRPr/>
            </a:pPr>
            <a:r>
              <a:rPr lang="en-US" dirty="0"/>
              <a:t>Black students have particular access issues – the system that should encourage socioeconomic fluidity is limiting it</a:t>
            </a:r>
          </a:p>
          <a:p>
            <a:pPr marL="291179" indent="-291179" defTabSz="698830">
              <a:buFont typeface="Arial" panose="020B0604020202020204" pitchFamily="34" charset="0"/>
              <a:buChar char="•"/>
              <a:defRPr/>
            </a:pPr>
            <a:r>
              <a:rPr lang="en-US" dirty="0"/>
              <a:t>Under-represented at high payoff colleges</a:t>
            </a:r>
          </a:p>
          <a:p>
            <a:pPr marL="291179" indent="-291179" defTabSz="698830">
              <a:buFont typeface="Arial" panose="020B0604020202020204" pitchFamily="34" charset="0"/>
              <a:buChar char="•"/>
              <a:defRPr/>
            </a:pPr>
            <a:r>
              <a:rPr lang="en-US" dirty="0"/>
              <a:t>For-profit enrollment</a:t>
            </a:r>
          </a:p>
          <a:p>
            <a:pPr marL="291179" indent="-291179" defTabSz="698830">
              <a:buFont typeface="Arial" panose="020B0604020202020204" pitchFamily="34" charset="0"/>
              <a:buChar char="•"/>
              <a:defRPr/>
            </a:pPr>
            <a:r>
              <a:rPr lang="en-US" dirty="0"/>
              <a:t>This leads to borrowing with intergenerational effects on wealth, which prevent socioeconomic mobility </a:t>
            </a:r>
          </a:p>
          <a:p>
            <a:pPr marL="291179" indent="-291179" defTabSz="69883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defTabSz="698830">
              <a:defRPr/>
            </a:pPr>
            <a:r>
              <a:rPr lang="en-US" dirty="0"/>
              <a:t>Latinx students enrollment increasing</a:t>
            </a:r>
          </a:p>
          <a:p>
            <a:pPr defTabSz="698830">
              <a:defRPr/>
            </a:pPr>
            <a:r>
              <a:rPr lang="en-US" dirty="0"/>
              <a:t>• And not in 4-year institutions</a:t>
            </a:r>
          </a:p>
          <a:p>
            <a:pPr defTabSz="698830">
              <a:defRPr/>
            </a:pPr>
            <a:r>
              <a:rPr lang="en-US" dirty="0"/>
              <a:t>“Debt Aversion” appears to be true of IL students</a:t>
            </a:r>
          </a:p>
          <a:p>
            <a:pPr marL="291179" indent="-291179" defTabSz="698830">
              <a:buFont typeface="Arial" panose="020B0604020202020204" pitchFamily="34" charset="0"/>
              <a:buChar char="•"/>
              <a:defRPr/>
            </a:pPr>
            <a:r>
              <a:rPr lang="en-US" dirty="0"/>
              <a:t>But subpar outcomes help explain why</a:t>
            </a:r>
          </a:p>
          <a:p>
            <a:pPr defTabSz="698830">
              <a:defRPr/>
            </a:pPr>
            <a:endParaRPr lang="en-US" dirty="0"/>
          </a:p>
          <a:p>
            <a:pPr defTabSz="698830">
              <a:defRPr/>
            </a:pPr>
            <a:r>
              <a:rPr lang="en-US" dirty="0"/>
              <a:t>Rural students divided by ability to pay for 4-year</a:t>
            </a:r>
          </a:p>
          <a:p>
            <a:pPr defTabSz="698830">
              <a:defRPr/>
            </a:pPr>
            <a:r>
              <a:rPr lang="en-US" dirty="0"/>
              <a:t>• Those who can increasingly aren’t returning </a:t>
            </a:r>
          </a:p>
          <a:p>
            <a:pPr defTabSz="698830">
              <a:defRPr/>
            </a:pPr>
            <a:r>
              <a:rPr lang="en-US" dirty="0"/>
              <a:t>• Those who can’t less situated for future economy</a:t>
            </a:r>
            <a:endParaRPr lang="en-US" b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85DF0-C707-BF40-AE71-C7422B2DDE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344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="" xmlns:a16="http://schemas.microsoft.com/office/drawing/2014/main" id="{83935342-12FF-4816-A6DD-213715E25B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F770B3C3-F9CC-0343-BB7A-809987538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1879" indent="-241879" defTabSz="967518">
              <a:buFontTx/>
              <a:buAutoNum type="arabicPeriod"/>
              <a:defRPr/>
            </a:pPr>
            <a:r>
              <a:rPr lang="en-US" dirty="0">
                <a:latin typeface="Poppins Light"/>
                <a:ea typeface="Poppins Light"/>
                <a:cs typeface="Poppins Light"/>
                <a:sym typeface="Poppins Light"/>
              </a:rPr>
              <a:t>Access</a:t>
            </a:r>
          </a:p>
          <a:p>
            <a:pPr marL="707766" lvl="1" indent="-241879" defTabSz="967518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Poppins Light"/>
                <a:ea typeface="Poppins Light"/>
                <a:cs typeface="Poppins Light"/>
                <a:sym typeface="Poppins Light"/>
              </a:rPr>
              <a:t>Students pathways through college by and within sector and within institution</a:t>
            </a:r>
          </a:p>
          <a:p>
            <a:pPr marL="241879" indent="-241879" defTabSz="967518">
              <a:buFontTx/>
              <a:buAutoNum type="arabicPeriod"/>
              <a:defRPr/>
            </a:pPr>
            <a:r>
              <a:rPr lang="en-US" dirty="0">
                <a:latin typeface="Poppins Light"/>
                <a:ea typeface="Poppins Light"/>
                <a:cs typeface="Poppins Light"/>
                <a:sym typeface="Poppins Light"/>
              </a:rPr>
              <a:t>Cost</a:t>
            </a:r>
          </a:p>
          <a:p>
            <a:pPr marL="707766" lvl="1" indent="-241879" defTabSz="967518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Poppins Light"/>
                <a:ea typeface="Poppins Light"/>
                <a:cs typeface="Poppins Light"/>
                <a:sym typeface="Poppins Light"/>
              </a:rPr>
              <a:t>The price students pay by race and location</a:t>
            </a:r>
          </a:p>
          <a:p>
            <a:pPr marL="241879" indent="-241879" defTabSz="967518">
              <a:buFontTx/>
              <a:buAutoNum type="arabicPeriod"/>
              <a:defRPr/>
            </a:pPr>
            <a:r>
              <a:rPr lang="en-US" dirty="0">
                <a:latin typeface="Poppins Light"/>
                <a:ea typeface="Poppins Light"/>
                <a:cs typeface="Poppins Light"/>
                <a:sym typeface="Poppins Light"/>
              </a:rPr>
              <a:t>Ability to Pay</a:t>
            </a:r>
          </a:p>
          <a:p>
            <a:pPr marL="707766" lvl="1" indent="-241879" defTabSz="967518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Poppins Light"/>
                <a:ea typeface="Poppins Light"/>
                <a:cs typeface="Poppins Light"/>
                <a:sym typeface="Poppins Light"/>
              </a:rPr>
              <a:t>Gaps in wealth, income, borrowing, and state aid that affect persistence and completion</a:t>
            </a:r>
          </a:p>
          <a:p>
            <a:pPr marL="241879" indent="-241879" defTabSz="967518">
              <a:buFontTx/>
              <a:buAutoNum type="arabicPeriod"/>
              <a:defRPr/>
            </a:pPr>
            <a:r>
              <a:rPr lang="en-US" dirty="0">
                <a:latin typeface="Poppins Light"/>
                <a:ea typeface="Poppins Light"/>
                <a:cs typeface="Poppins Light"/>
                <a:sym typeface="Poppins Light"/>
              </a:rPr>
              <a:t>Payoffs</a:t>
            </a:r>
          </a:p>
          <a:p>
            <a:pPr marL="707766" lvl="1" indent="-241879" defTabSz="967518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Poppins Light"/>
                <a:ea typeface="Poppins Light"/>
                <a:cs typeface="Poppins Light"/>
                <a:sym typeface="Poppins Light"/>
              </a:rPr>
              <a:t>What graduates get from a degree</a:t>
            </a:r>
          </a:p>
          <a:p>
            <a:pPr marL="1173653" lvl="2" indent="-241879" defTabSz="967518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Poppins Light"/>
                <a:ea typeface="Poppins Light"/>
                <a:cs typeface="Poppins Light"/>
                <a:sym typeface="Poppins Light"/>
              </a:rPr>
              <a:t>Mostly directly affected by workforce policy, but can lower how much a student pays, which affects equation, and look toward debt forgiveness</a:t>
            </a:r>
          </a:p>
          <a:p>
            <a:pPr marL="241879" indent="-241879" defTabSz="967518">
              <a:buFontTx/>
              <a:buAutoNum type="arabicPeriod"/>
              <a:defRPr/>
            </a:pPr>
            <a:endParaRPr lang="en-US" dirty="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41879" indent="-241879" defTabSz="967518">
              <a:buFontTx/>
              <a:buAutoNum type="arabicPeriod"/>
              <a:defRPr/>
            </a:pPr>
            <a:endParaRPr lang="en-US" dirty="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41879" indent="-241879" defTabSz="967518">
              <a:buFontTx/>
              <a:buAutoNum type="arabicPeriod"/>
              <a:defRPr/>
            </a:pPr>
            <a:endParaRPr lang="en-US" dirty="0">
              <a:latin typeface="Poppins Light"/>
              <a:ea typeface="Poppins Light"/>
              <a:cs typeface="Poppins Light"/>
              <a:sym typeface="Poppins Light"/>
            </a:endParaRPr>
          </a:p>
          <a:p>
            <a:pPr marL="241879" indent="-241879" defTabSz="967518">
              <a:buFontTx/>
              <a:buAutoNum type="arabicPeriod"/>
              <a:defRPr/>
            </a:pPr>
            <a:endParaRPr lang="en-US" dirty="0">
              <a:latin typeface="Poppins Light"/>
              <a:ea typeface="Poppins Light"/>
              <a:cs typeface="Poppins Light"/>
              <a:sym typeface="Poppins Ligh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0484" name="Header Placeholder 3">
            <a:extLst>
              <a:ext uri="{FF2B5EF4-FFF2-40B4-BE49-F238E27FC236}">
                <a16:creationId xmlns="" xmlns:a16="http://schemas.microsoft.com/office/drawing/2014/main" id="{13D546D7-D34B-42B4-8B5C-8C5A88A492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9657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007" indent="-296033" defTabSz="9657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5747" indent="-236179" defTabSz="9657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1340" indent="-236179" defTabSz="9657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5315" indent="-236179" defTabSz="9657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1201" indent="-236179" defTabSz="9657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7088" indent="-236179" defTabSz="9657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2975" indent="-236179" defTabSz="9657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862" indent="-236179" defTabSz="9657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657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485" name="Slide Number Placeholder 4">
            <a:extLst>
              <a:ext uri="{FF2B5EF4-FFF2-40B4-BE49-F238E27FC236}">
                <a16:creationId xmlns="" xmlns:a16="http://schemas.microsoft.com/office/drawing/2014/main" id="{AC70E12A-08A1-4CBF-83DD-BB2531D8FD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657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0007" indent="-296033" defTabSz="9657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5747" indent="-236179" defTabSz="9657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1340" indent="-236179" defTabSz="9657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5315" indent="-236179" defTabSz="96574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01201" indent="-236179" defTabSz="9657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67088" indent="-236179" defTabSz="9657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2975" indent="-236179" defTabSz="9657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8862" indent="-236179" defTabSz="9657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657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6F322F-B946-4F13-90B3-9F4F4813C46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657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604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0048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and private colleges that have the highest completion rates and smallest gaps are not enrolling representative populations of Black and Latinx students</a:t>
            </a:r>
          </a:p>
          <a:p>
            <a:pPr defTabSz="931774">
              <a:defRPr/>
            </a:pPr>
            <a:r>
              <a:rPr lang="en-US" b="1" dirty="0"/>
              <a:t>Gaps in completion and transfer at community colleges</a:t>
            </a:r>
          </a:p>
          <a:p>
            <a:r>
              <a:rPr lang="en-US" b="1" dirty="0"/>
              <a:t>Dev 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Out of 100 Black students in community college, 71 are placed in remediation, and only 6 of those students graduate, compared to nearly half the placement rate and four times the graduation rate for White students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12,700 Black students in this pipeline, 65% as many as enrolled in all four year universities</a:t>
            </a:r>
          </a:p>
          <a:p>
            <a:r>
              <a:rPr lang="en-US" b="1" dirty="0"/>
              <a:t>Representative and non-representative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dirty="0"/>
              <a:t>Report looks at state’s population of Black 18-24 year-olds and looks at colleges and universities that are rep. vs. non-rep.</a:t>
            </a:r>
          </a:p>
          <a:p>
            <a:pPr lvl="1"/>
            <a:r>
              <a:rPr lang="en-US" b="0" dirty="0"/>
              <a:t>Completion rates for Black students and overall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4 of 12 representative universities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31% completion at representative, 40% at non-representative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4 of 62 representative private nonprofit colleges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dirty="0"/>
              <a:t>For-profit sector and measuring access by sector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endParaRPr lang="en-US" b="0" dirty="0"/>
          </a:p>
          <a:p>
            <a:r>
              <a:rPr lang="en-US" b="1" dirty="0"/>
              <a:t>Less measurable opportunities lost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Affordability affects opportunities to live on-campus, study abroad, take internships, and more</a:t>
            </a:r>
          </a:p>
          <a:p>
            <a:endParaRPr lang="en-US" b="1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dirty="0"/>
              <a:t>Talks with students, spoke of internships,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85DF0-C707-BF40-AE71-C7422B2DDE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545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Representative/non-representative analysis</a:t>
            </a:r>
          </a:p>
          <a:p>
            <a:r>
              <a:rPr lang="en-US" b="0" dirty="0"/>
              <a:t>Colleges with smaller completion gaps between Latinx and White students serving fewer Latinx students</a:t>
            </a:r>
          </a:p>
          <a:p>
            <a:r>
              <a:rPr lang="en-US" b="0" dirty="0"/>
              <a:t>The non-representative institutions are more selective</a:t>
            </a:r>
          </a:p>
          <a:p>
            <a:r>
              <a:rPr lang="en-US" b="1" dirty="0"/>
              <a:t>Private nonprofit an important sector </a:t>
            </a:r>
          </a:p>
          <a:p>
            <a:r>
              <a:rPr lang="en-US" sz="4400" dirty="0"/>
              <a:t>Latinx students express interest, enroll, and transfer to private nonprofit colleges at high rates</a:t>
            </a:r>
          </a:p>
          <a:p>
            <a:pPr lvl="1"/>
            <a:r>
              <a:rPr lang="en-US" sz="3300" dirty="0"/>
              <a:t>Completion rate gaps between 20 representative and 42 non-representative private colleges</a:t>
            </a:r>
            <a:endParaRPr lang="en-US" b="0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dirty="0"/>
              <a:t>24% share going to private non-profits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dirty="0" err="1"/>
              <a:t>Cappex</a:t>
            </a:r>
            <a:r>
              <a:rPr lang="en-US" b="0" dirty="0"/>
              <a:t> inquiries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dirty="0"/>
              <a:t>Community college transfers</a:t>
            </a:r>
          </a:p>
          <a:p>
            <a:pPr marL="174708" marR="0" lvl="0" indent="-17470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But there are completion rate gaps between 20 representative and 42 non-representative private colleges</a:t>
            </a:r>
          </a:p>
          <a:p>
            <a:pPr marL="174708" marR="0" lvl="0" indent="-17470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Latinx students express interest, enroll, and transfer to private nonprofit colleges at high rates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85DF0-C707-BF40-AE71-C7422B2DDE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289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/>
              <a:t>CCs complete more and transfer less</a:t>
            </a:r>
          </a:p>
          <a:p>
            <a:pPr lvl="1"/>
            <a:r>
              <a:rPr lang="en-US" dirty="0"/>
              <a:t>50% completion in rural counties compared to 26% in urban counties</a:t>
            </a:r>
          </a:p>
          <a:p>
            <a:pPr lvl="1"/>
            <a:r>
              <a:rPr lang="en-US" dirty="0"/>
              <a:t>But 33% less likely to transfer</a:t>
            </a:r>
          </a:p>
          <a:p>
            <a:pPr lvl="2"/>
            <a:r>
              <a:rPr lang="en-US" dirty="0"/>
              <a:t>Transfers are largely to public universities</a:t>
            </a:r>
          </a:p>
          <a:p>
            <a:pPr defTabSz="931774">
              <a:defRPr/>
            </a:pPr>
            <a:endParaRPr lang="en-US" b="1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0" dirty="0"/>
              <a:t>Transfers to public universities higher, for-profit 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A85DF0-C707-BF40-AE71-C7422B2DDE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46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D00B-D7D4-D04F-85EA-31FA0BECE06B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0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997F-F28C-614D-BC00-38A264EFDEF9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2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07B6-F610-5A40-BACB-15340F33FCA1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C08F-B107-3146-8C32-4F86A2313913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8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29766-87F8-7048-958D-5279A39E807D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0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A39-BD9B-D24E-A603-7321819A65F9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56B41-C075-474F-AB0B-F2BA3E0687C1}" type="datetime1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8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2E8F-AE59-E440-A123-56DF64455B15}" type="datetime1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0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D976A-A49A-FA44-AFB6-CEFC9F034F0E}" type="datetime1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50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BAB5-B84D-7945-B390-6587E78469D7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4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A21EA-F5E3-3F44-BDED-DB4533652FA6}" type="datetime1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6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D9E9A-8056-3A45-B5C1-00C69F6BB4B3}" type="datetime1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67537-B6A5-F543-ACA2-789EA2FE2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8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abrahamson@partnershpfc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4874" y="1506262"/>
            <a:ext cx="9219340" cy="283830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Trajan Pro 3" charset="0"/>
                <a:ea typeface="Trajan Pro 3" charset="0"/>
                <a:cs typeface="Trajan Pro 3" charset="0"/>
              </a:rPr>
              <a:t>Partnership for College Completion’s</a:t>
            </a:r>
            <a:br>
              <a:rPr lang="en-US" sz="4800" b="1" dirty="0">
                <a:latin typeface="Trajan Pro 3" charset="0"/>
                <a:ea typeface="Trajan Pro 3" charset="0"/>
                <a:cs typeface="Trajan Pro 3" charset="0"/>
              </a:rPr>
            </a:br>
            <a:r>
              <a:rPr lang="en-US" sz="4800" b="1" dirty="0">
                <a:latin typeface="Trajan Pro 3" charset="0"/>
                <a:ea typeface="Trajan Pro 3" charset="0"/>
                <a:cs typeface="Trajan Pro 3" charset="0"/>
              </a:rPr>
              <a:t>Affordability Study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844868" y="3908273"/>
            <a:ext cx="7815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/>
          <p:cNvSpPr txBox="1">
            <a:spLocks/>
          </p:cNvSpPr>
          <p:nvPr/>
        </p:nvSpPr>
        <p:spPr>
          <a:xfrm>
            <a:off x="1387724" y="4571737"/>
            <a:ext cx="7886700" cy="11251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61" y="869087"/>
            <a:ext cx="2970355" cy="52689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9A16BF1F-A676-4D04-AA67-4B1E2F1ACC10}"/>
              </a:ext>
            </a:extLst>
          </p:cNvPr>
          <p:cNvSpPr txBox="1">
            <a:spLocks/>
          </p:cNvSpPr>
          <p:nvPr/>
        </p:nvSpPr>
        <p:spPr>
          <a:xfrm>
            <a:off x="694874" y="4037131"/>
            <a:ext cx="7886700" cy="614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jan Pro 3" charset="0"/>
                <a:ea typeface="Trajan Pro 3" charset="0"/>
                <a:cs typeface="Trajan Pro 3" charset="0"/>
              </a:rPr>
              <a:t>Illinois Board of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22760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E56DBB7A-4B3E-4987-A1AC-C4C7227B0182}"/>
              </a:ext>
            </a:extLst>
          </p:cNvPr>
          <p:cNvSpPr/>
          <p:nvPr/>
        </p:nvSpPr>
        <p:spPr>
          <a:xfrm>
            <a:off x="6359924" y="-459671"/>
            <a:ext cx="5717777" cy="5899240"/>
          </a:xfrm>
          <a:prstGeom prst="ellipse">
            <a:avLst/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6" name="Google Shape;205;p20">
            <a:extLst>
              <a:ext uri="{FF2B5EF4-FFF2-40B4-BE49-F238E27FC236}">
                <a16:creationId xmlns="" xmlns:a16="http://schemas.microsoft.com/office/drawing/2014/main" id="{CCF812ED-CDC6-4B18-A77C-A1B2CC3349F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4299" y="29902"/>
            <a:ext cx="5268913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950" b="1" dirty="0">
                <a:solidFill>
                  <a:srgbClr val="2CABE1"/>
                </a:solidFill>
              </a:rPr>
              <a:t>Access </a:t>
            </a:r>
            <a:br>
              <a:rPr lang="en-US" altLang="en-US" sz="4950" b="1" dirty="0">
                <a:solidFill>
                  <a:srgbClr val="2CABE1"/>
                </a:solidFill>
              </a:rPr>
            </a:br>
            <a:endParaRPr lang="en-US" altLang="en-US" sz="4950" b="1" dirty="0">
              <a:solidFill>
                <a:srgbClr val="2CABE1"/>
              </a:solidFill>
            </a:endParaRPr>
          </a:p>
        </p:txBody>
      </p:sp>
      <p:sp>
        <p:nvSpPr>
          <p:cNvPr id="160" name="Freeform: Shape 159">
            <a:extLst>
              <a:ext uri="{FF2B5EF4-FFF2-40B4-BE49-F238E27FC236}">
                <a16:creationId xmlns=""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461523" y="856059"/>
            <a:ext cx="4206478" cy="4380310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9" name="Picture 6">
            <a:extLst>
              <a:ext uri="{FF2B5EF4-FFF2-40B4-BE49-F238E27FC236}">
                <a16:creationId xmlns="" xmlns:a16="http://schemas.microsoft.com/office/drawing/2014/main" id="{347FA1A1-3A36-4C8B-8DB8-44A7A18D9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671" y="1022748"/>
            <a:ext cx="3012281" cy="301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FE182727-06B0-4E13-932C-D9C0BB1C37D9}"/>
              </a:ext>
            </a:extLst>
          </p:cNvPr>
          <p:cNvSpPr txBox="1">
            <a:spLocks/>
          </p:cNvSpPr>
          <p:nvPr/>
        </p:nvSpPr>
        <p:spPr>
          <a:xfrm>
            <a:off x="133540" y="952879"/>
            <a:ext cx="6045433" cy="556640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Takeaways</a:t>
            </a:r>
          </a:p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population critical factor to measure access</a:t>
            </a:r>
          </a:p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outreach and access successes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 Considerations</a:t>
            </a:r>
          </a:p>
          <a:p>
            <a:pPr marL="742950" marR="0" lvl="0" indent="-74295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Equity-driven funding formula</a:t>
            </a:r>
          </a:p>
          <a:p>
            <a:pPr marL="742950" marR="0" lvl="0" indent="-74295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admissions</a:t>
            </a:r>
          </a:p>
          <a:p>
            <a:pPr marL="742950" marR="0" lvl="0" indent="-74295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Developmental education reform and transfer pathways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ctrTitle" idx="4294967295"/>
          </p:nvPr>
        </p:nvSpPr>
        <p:spPr>
          <a:xfrm>
            <a:off x="7075040" y="1200767"/>
            <a:ext cx="3783012" cy="3898900"/>
          </a:xfrm>
          <a:prstGeom prst="rect">
            <a:avLst/>
          </a:prstGeom>
        </p:spPr>
        <p:txBody>
          <a:bodyPr spcFirstLastPara="1" vert="horz" lIns="68580" tIns="34290" rIns="68580" bIns="34290" rtlCol="0" anchor="ctr" anchorCtr="0">
            <a:noAutofit/>
          </a:bodyPr>
          <a:lstStyle/>
          <a:p>
            <a:r>
              <a:rPr lang="en-US" sz="6000" b="1" dirty="0">
                <a:solidFill>
                  <a:srgbClr val="2CABE1"/>
                </a:solidFill>
              </a:rPr>
              <a:t>Cost, Ability to Pay, and Payoffs</a:t>
            </a:r>
            <a:br>
              <a:rPr lang="en-US" sz="6000" b="1" dirty="0">
                <a:solidFill>
                  <a:srgbClr val="2CABE1"/>
                </a:solidFill>
              </a:rPr>
            </a:br>
            <a:r>
              <a:rPr lang="en-US" sz="6000" b="1" dirty="0">
                <a:solidFill>
                  <a:srgbClr val="2CABE1"/>
                </a:solidFill>
              </a:rPr>
              <a:t/>
            </a:r>
            <a:br>
              <a:rPr lang="en-US" sz="6000" b="1" dirty="0">
                <a:solidFill>
                  <a:srgbClr val="2CABE1"/>
                </a:solidFill>
              </a:rPr>
            </a:br>
            <a:r>
              <a:rPr lang="en-US" sz="6000" b="1" dirty="0"/>
              <a:t>High-Level Findings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00255D5-1E98-43D5-80BD-7E7876FA8109}"/>
              </a:ext>
            </a:extLst>
          </p:cNvPr>
          <p:cNvSpPr/>
          <p:nvPr/>
        </p:nvSpPr>
        <p:spPr>
          <a:xfrm>
            <a:off x="-1462105" y="-2216455"/>
            <a:ext cx="7678711" cy="8170101"/>
          </a:xfrm>
          <a:prstGeom prst="ellipse">
            <a:avLst/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A1F31043-857D-BB49-A997-DD78262DB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42" y="597961"/>
            <a:ext cx="3309122" cy="32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9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02489E-D391-44A0-850C-B002BC28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1580"/>
            <a:ext cx="5800165" cy="87844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rajan Pro 3" panose="02020802050503020301" pitchFamily="18" charset="0"/>
              </a:rPr>
              <a:t>Disinvestment has led to high costs in 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7317C7-D797-4175-93AF-AACF41755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30" y="964706"/>
            <a:ext cx="7371742" cy="5257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/>
              <a:t>IL universities are costly after 17 years of disinvestment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50% higher net price than Midwest average</a:t>
            </a:r>
          </a:p>
          <a:p>
            <a:r>
              <a:rPr lang="en-US" sz="2700" dirty="0"/>
              <a:t>IL’s less costly 4-year colleges and universities are not racially representative</a:t>
            </a:r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r>
              <a:rPr lang="en-US" sz="2700" dirty="0"/>
              <a:t>Opportunity cost reflected in hours worked, distance traveled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907834F-407B-44D1-8B60-9D0C7FFBC6D9}"/>
              </a:ext>
            </a:extLst>
          </p:cNvPr>
          <p:cNvCxnSpPr>
            <a:cxnSpLocks/>
          </p:cNvCxnSpPr>
          <p:nvPr/>
        </p:nvCxnSpPr>
        <p:spPr>
          <a:xfrm>
            <a:off x="255426" y="880020"/>
            <a:ext cx="78580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59DD396C-0FFA-42AE-90C2-B8E1C989A2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41"/>
          <a:stretch/>
        </p:blipFill>
        <p:spPr>
          <a:xfrm>
            <a:off x="7663933" y="95886"/>
            <a:ext cx="4528067" cy="626125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7A2FB0-4CAA-4E4D-AB9E-00CE4F440A39}"/>
              </a:ext>
            </a:extLst>
          </p:cNvPr>
          <p:cNvSpPr/>
          <p:nvPr/>
        </p:nvSpPr>
        <p:spPr>
          <a:xfrm>
            <a:off x="0" y="790"/>
            <a:ext cx="1676400" cy="879231"/>
          </a:xfrm>
          <a:prstGeom prst="rect">
            <a:avLst/>
          </a:prstGeom>
          <a:solidFill>
            <a:srgbClr val="2F55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613D9DE-239A-494D-B9E4-2F0161F1D6E1}"/>
              </a:ext>
            </a:extLst>
          </p:cNvPr>
          <p:cNvSpPr/>
          <p:nvPr/>
        </p:nvSpPr>
        <p:spPr>
          <a:xfrm>
            <a:off x="8493611" y="3450431"/>
            <a:ext cx="311972" cy="34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048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E56DBB7A-4B3E-4987-A1AC-C4C7227B0182}"/>
              </a:ext>
            </a:extLst>
          </p:cNvPr>
          <p:cNvSpPr/>
          <p:nvPr/>
        </p:nvSpPr>
        <p:spPr>
          <a:xfrm>
            <a:off x="6359924" y="-459671"/>
            <a:ext cx="5717777" cy="5899240"/>
          </a:xfrm>
          <a:prstGeom prst="ellipse">
            <a:avLst/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6" name="Google Shape;205;p20">
            <a:extLst>
              <a:ext uri="{FF2B5EF4-FFF2-40B4-BE49-F238E27FC236}">
                <a16:creationId xmlns="" xmlns:a16="http://schemas.microsoft.com/office/drawing/2014/main" id="{CCF812ED-CDC6-4B18-A77C-A1B2CC3349F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6038"/>
            <a:ext cx="5268913" cy="1143000"/>
          </a:xfrm>
        </p:spPr>
        <p:txBody>
          <a:bodyPr/>
          <a:lstStyle/>
          <a:p>
            <a:pPr eaLnBrk="1" hangingPunct="1"/>
            <a:r>
              <a:rPr lang="en-US" altLang="en-US" sz="4950" b="1" dirty="0">
                <a:solidFill>
                  <a:srgbClr val="2CABE1"/>
                </a:solidFill>
              </a:rPr>
              <a:t>Cost</a:t>
            </a:r>
          </a:p>
        </p:txBody>
      </p:sp>
      <p:sp>
        <p:nvSpPr>
          <p:cNvPr id="160" name="Freeform: Shape 159">
            <a:extLst>
              <a:ext uri="{FF2B5EF4-FFF2-40B4-BE49-F238E27FC236}">
                <a16:creationId xmlns=""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461523" y="856059"/>
            <a:ext cx="4206478" cy="4380310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5941AE74-7CDC-42BE-B41E-87499AA47B9E}"/>
              </a:ext>
            </a:extLst>
          </p:cNvPr>
          <p:cNvSpPr txBox="1">
            <a:spLocks/>
          </p:cNvSpPr>
          <p:nvPr/>
        </p:nvSpPr>
        <p:spPr>
          <a:xfrm>
            <a:off x="114299" y="1167194"/>
            <a:ext cx="5981701" cy="524207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Takeaways</a:t>
            </a:r>
          </a:p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affects access early in pipeline</a:t>
            </a:r>
          </a:p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Substantial, targeted reinvestment is needed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 Considerations</a:t>
            </a:r>
          </a:p>
          <a:p>
            <a:pPr marL="742950" marR="0" lvl="0" indent="-74295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Equity-driven funding formula</a:t>
            </a:r>
          </a:p>
          <a:p>
            <a:pPr marL="742950" marR="0" lvl="0" indent="-74295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Eliminate MAP at for-profit colleges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596D9368-B1A1-4452-AA2F-398A6A29B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339" y="932566"/>
            <a:ext cx="3174946" cy="311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14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02489E-D391-44A0-850C-B002BC28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215" y="58458"/>
            <a:ext cx="6081485" cy="809945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rajan Pro 3" panose="02020802050503020301" pitchFamily="18" charset="0"/>
              </a:rPr>
              <a:t>Racial wealth gaps </a:t>
            </a:r>
            <a:br>
              <a:rPr lang="en-US" sz="2800" b="1" dirty="0">
                <a:latin typeface="Trajan Pro 3" panose="02020802050503020301" pitchFamily="18" charset="0"/>
              </a:rPr>
            </a:br>
            <a:r>
              <a:rPr lang="en-US" sz="2800" b="1" dirty="0">
                <a:latin typeface="Trajan Pro 3" panose="02020802050503020301" pitchFamily="18" charset="0"/>
              </a:rPr>
              <a:t>are significant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7317C7-D797-4175-93AF-AACF41755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48" y="963913"/>
            <a:ext cx="6882652" cy="5835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Illinois Black, Latinx, and rural students have less ability to pay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b="1" dirty="0"/>
              <a:t>Example: </a:t>
            </a:r>
            <a:r>
              <a:rPr lang="en-US" sz="2800" dirty="0"/>
              <a:t>Household wealth for families with $36k-$61k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Black households: $11,000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Latinx households: $8,600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/>
              <a:t>White households: $86,100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Rural/urban income gaps affect access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A044846-B299-4B51-9EE9-6CA8BE0E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D868EF3-CC21-43A7-ADEF-806B693CA3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9228" r="27169" b="12804"/>
          <a:stretch/>
        </p:blipFill>
        <p:spPr>
          <a:xfrm>
            <a:off x="7548335" y="225957"/>
            <a:ext cx="4643665" cy="66320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907834F-407B-44D1-8B60-9D0C7FFBC6D9}"/>
              </a:ext>
            </a:extLst>
          </p:cNvPr>
          <p:cNvCxnSpPr>
            <a:cxnSpLocks/>
          </p:cNvCxnSpPr>
          <p:nvPr/>
        </p:nvCxnSpPr>
        <p:spPr>
          <a:xfrm flipV="1">
            <a:off x="195555" y="868403"/>
            <a:ext cx="7246645" cy="1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D4115F9-8214-4BF9-82A9-A5EF5CE8B3C1}"/>
              </a:ext>
            </a:extLst>
          </p:cNvPr>
          <p:cNvSpPr/>
          <p:nvPr/>
        </p:nvSpPr>
        <p:spPr>
          <a:xfrm>
            <a:off x="-59872" y="-2"/>
            <a:ext cx="2627086" cy="879231"/>
          </a:xfrm>
          <a:prstGeom prst="rect">
            <a:avLst/>
          </a:prstGeom>
          <a:solidFill>
            <a:srgbClr val="8FAADC"/>
          </a:solidFill>
          <a:ln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Ability to Pay</a:t>
            </a:r>
          </a:p>
        </p:txBody>
      </p:sp>
    </p:spTree>
    <p:extLst>
      <p:ext uri="{BB962C8B-B14F-4D97-AF65-F5344CB8AC3E}">
        <p14:creationId xmlns:p14="http://schemas.microsoft.com/office/powerpoint/2010/main" val="4049189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E56DBB7A-4B3E-4987-A1AC-C4C7227B0182}"/>
              </a:ext>
            </a:extLst>
          </p:cNvPr>
          <p:cNvSpPr/>
          <p:nvPr/>
        </p:nvSpPr>
        <p:spPr>
          <a:xfrm>
            <a:off x="6359924" y="-459671"/>
            <a:ext cx="5717777" cy="5899240"/>
          </a:xfrm>
          <a:prstGeom prst="ellipse">
            <a:avLst/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6" name="Google Shape;205;p20">
            <a:extLst>
              <a:ext uri="{FF2B5EF4-FFF2-40B4-BE49-F238E27FC236}">
                <a16:creationId xmlns="" xmlns:a16="http://schemas.microsoft.com/office/drawing/2014/main" id="{CCF812ED-CDC6-4B18-A77C-A1B2CC3349F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-2" y="0"/>
            <a:ext cx="5268913" cy="952500"/>
          </a:xfrm>
        </p:spPr>
        <p:txBody>
          <a:bodyPr/>
          <a:lstStyle/>
          <a:p>
            <a:pPr eaLnBrk="1" hangingPunct="1"/>
            <a:r>
              <a:rPr lang="en-US" altLang="en-US" sz="4950" b="1" dirty="0">
                <a:solidFill>
                  <a:srgbClr val="2CABE1"/>
                </a:solidFill>
              </a:rPr>
              <a:t>Ability to Pay</a:t>
            </a:r>
          </a:p>
        </p:txBody>
      </p:sp>
      <p:sp>
        <p:nvSpPr>
          <p:cNvPr id="160" name="Freeform: Shape 159">
            <a:extLst>
              <a:ext uri="{FF2B5EF4-FFF2-40B4-BE49-F238E27FC236}">
                <a16:creationId xmlns=""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6461523" y="856059"/>
            <a:ext cx="4206478" cy="4380310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88BB4E7-8C62-4852-863A-4E8BC90FA907}"/>
              </a:ext>
            </a:extLst>
          </p:cNvPr>
          <p:cNvSpPr txBox="1">
            <a:spLocks/>
          </p:cNvSpPr>
          <p:nvPr/>
        </p:nvSpPr>
        <p:spPr>
          <a:xfrm>
            <a:off x="479975" y="1307320"/>
            <a:ext cx="4308961" cy="524207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Takeaways</a:t>
            </a:r>
          </a:p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Wealth and income gaps affect completion</a:t>
            </a:r>
          </a:p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Equity essential in reinvesting in students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 Considerations</a:t>
            </a:r>
          </a:p>
          <a:p>
            <a:pPr marL="742950" marR="0" lvl="0" indent="-74295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fund MAP grants</a:t>
            </a:r>
          </a:p>
          <a:p>
            <a:pPr marL="742950" marR="0" lvl="0" indent="-74295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Reform merit-based aid</a:t>
            </a:r>
          </a:p>
          <a:p>
            <a:pPr marL="742950" marR="0" lvl="0" indent="-74295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Completion and re-engagement grants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="" xmlns:a16="http://schemas.microsoft.com/office/drawing/2014/main" id="{B28EEDEA-6A96-49EC-9D63-D446ABE51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339" y="952500"/>
            <a:ext cx="3174946" cy="311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07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25568A-D2FA-4BC2-9D4C-20C4271FD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227" y="0"/>
            <a:ext cx="7886700" cy="799368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rajan Pro 3" panose="02020802050503020301" pitchFamily="18" charset="0"/>
              </a:rPr>
              <a:t>Racial and rural Payoff gaps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A95CC1D-9CF9-43D1-B0E8-368812B2F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110" y="914507"/>
            <a:ext cx="11069690" cy="2474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Gaps between students of color and White students in degree payoffs</a:t>
            </a:r>
          </a:p>
          <a:p>
            <a:pPr marL="0" indent="0">
              <a:buNone/>
            </a:pPr>
            <a:r>
              <a:rPr lang="en-US" dirty="0"/>
              <a:t>High costs exacerbate rural talent challenges</a:t>
            </a:r>
          </a:p>
          <a:p>
            <a:pPr lvl="1"/>
            <a:r>
              <a:rPr lang="en-US" sz="2600" dirty="0"/>
              <a:t>Degrees have higher payoffs in cities</a:t>
            </a:r>
          </a:p>
          <a:p>
            <a:pPr lvl="2"/>
            <a:r>
              <a:rPr lang="en-US" sz="2400" dirty="0"/>
              <a:t>Rural graduates moving to cities to repay debt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381B29A2-6AB5-4CAA-8FE9-6205AA28046E}"/>
              </a:ext>
            </a:extLst>
          </p:cNvPr>
          <p:cNvCxnSpPr>
            <a:cxnSpLocks/>
          </p:cNvCxnSpPr>
          <p:nvPr/>
        </p:nvCxnSpPr>
        <p:spPr>
          <a:xfrm>
            <a:off x="255427" y="841935"/>
            <a:ext cx="78435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E009A9D-AA25-40CB-9E20-9C4C7254389E}"/>
              </a:ext>
            </a:extLst>
          </p:cNvPr>
          <p:cNvSpPr/>
          <p:nvPr/>
        </p:nvSpPr>
        <p:spPr>
          <a:xfrm>
            <a:off x="0" y="-37295"/>
            <a:ext cx="1930400" cy="879231"/>
          </a:xfrm>
          <a:prstGeom prst="rect">
            <a:avLst/>
          </a:prstGeom>
          <a:solidFill>
            <a:srgbClr val="8FAADC"/>
          </a:solidFill>
          <a:ln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Payoffs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52EE04D-5098-4ACF-BFBF-7BE5414211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50" t="37333" r="17625" b="14550"/>
          <a:stretch/>
        </p:blipFill>
        <p:spPr>
          <a:xfrm>
            <a:off x="1333501" y="2704677"/>
            <a:ext cx="9804790" cy="41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22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02489E-D391-44A0-850C-B002BC28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281" y="51734"/>
            <a:ext cx="7163881" cy="111725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rajan Pro 3" panose="02020802050503020301" pitchFamily="18" charset="0"/>
              </a:rPr>
              <a:t>Vision for the Future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907834F-407B-44D1-8B60-9D0C7FFBC6D9}"/>
              </a:ext>
            </a:extLst>
          </p:cNvPr>
          <p:cNvCxnSpPr>
            <a:cxnSpLocks/>
          </p:cNvCxnSpPr>
          <p:nvPr/>
        </p:nvCxnSpPr>
        <p:spPr>
          <a:xfrm>
            <a:off x="2274281" y="820791"/>
            <a:ext cx="70712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6821319-30F4-47B3-9484-D96EE1A2AA00}"/>
              </a:ext>
            </a:extLst>
          </p:cNvPr>
          <p:cNvSpPr txBox="1">
            <a:spLocks/>
          </p:cNvSpPr>
          <p:nvPr/>
        </p:nvSpPr>
        <p:spPr>
          <a:xfrm>
            <a:off x="6392471" y="1972017"/>
            <a:ext cx="4495801" cy="2315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costs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Institutions serving under-represented students have resources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For-profit institutions not supplemented with state aid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have funds to complete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D58D5BE-14E6-42F9-91F3-3F124434537A}"/>
              </a:ext>
            </a:extLst>
          </p:cNvPr>
          <p:cNvSpPr/>
          <p:nvPr/>
        </p:nvSpPr>
        <p:spPr>
          <a:xfrm>
            <a:off x="749299" y="5161653"/>
            <a:ext cx="4495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ability to pay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 aid adequate and targeted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4133E37-49DD-4C95-8EF2-39619909DFE6}"/>
              </a:ext>
            </a:extLst>
          </p:cNvPr>
          <p:cNvSpPr/>
          <p:nvPr/>
        </p:nvSpPr>
        <p:spPr>
          <a:xfrm>
            <a:off x="6392472" y="5161654"/>
            <a:ext cx="4495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payoffs of a degree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Graduates not inequitably burdened with debt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9848C6E-B272-4D8F-8512-C133732A3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28" y="1020743"/>
            <a:ext cx="933486" cy="9334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2FD814B-E1E5-449E-8A0A-5DB05FC83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23" y="1067055"/>
            <a:ext cx="944240" cy="944240"/>
          </a:xfrm>
          <a:prstGeom prst="rect">
            <a:avLst/>
          </a:prstGeom>
        </p:spPr>
      </p:pic>
      <p:pic>
        <p:nvPicPr>
          <p:cNvPr id="11" name="Picture 2" descr="https://lh4.googleusercontent.com/RGMSFuhkhrUnzH6rHCDbqeXR2mTq1JNUtQAXm__WPjAQ3MwXo5phBszWD85jxiOoTPN_dRx3MpRa9LExUov2LZqrDV5ICQ7itzkrOjs296I69LOkEFXSsXApyfCpHlJxnwqFmLLr2y8">
            <a:extLst>
              <a:ext uri="{FF2B5EF4-FFF2-40B4-BE49-F238E27FC236}">
                <a16:creationId xmlns="" xmlns:a16="http://schemas.microsoft.com/office/drawing/2014/main" id="{3AF68D42-CF0A-44CA-ACDF-D6C37AFAC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648" y="4230673"/>
            <a:ext cx="933486" cy="91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B2E63E3-BADF-401E-9F7F-25B3F49EB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6470" y="4077847"/>
            <a:ext cx="1066019" cy="106601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31090E83-4FB7-4B22-8CEC-FBF197A7DEB3}"/>
              </a:ext>
            </a:extLst>
          </p:cNvPr>
          <p:cNvSpPr txBox="1">
            <a:spLocks/>
          </p:cNvSpPr>
          <p:nvPr/>
        </p:nvSpPr>
        <p:spPr>
          <a:xfrm>
            <a:off x="749299" y="2011295"/>
            <a:ext cx="4495801" cy="2123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equitable access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Funding improves equity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go into college with more information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pathways to success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17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="" xmlns:a16="http://schemas.microsoft.com/office/drawing/2014/main" id="{A04D8BAE-D717-4349-B8B7-04C06E53178E}"/>
              </a:ext>
            </a:extLst>
          </p:cNvPr>
          <p:cNvSpPr/>
          <p:nvPr/>
        </p:nvSpPr>
        <p:spPr>
          <a:xfrm>
            <a:off x="6359924" y="-459671"/>
            <a:ext cx="5717777" cy="5899240"/>
          </a:xfrm>
          <a:prstGeom prst="ellipse">
            <a:avLst/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Google Shape;205;p20"/>
          <p:cNvSpPr txBox="1">
            <a:spLocks noGrp="1"/>
          </p:cNvSpPr>
          <p:nvPr>
            <p:ph type="ctrTitle" idx="4294967295"/>
          </p:nvPr>
        </p:nvSpPr>
        <p:spPr>
          <a:xfrm>
            <a:off x="715564" y="1500731"/>
            <a:ext cx="5116513" cy="993775"/>
          </a:xfrm>
          <a:prstGeom prst="rect">
            <a:avLst/>
          </a:prstGeom>
        </p:spPr>
        <p:txBody>
          <a:bodyPr spcFirstLastPara="1" vert="horz" lIns="68580" tIns="34290" rIns="68580" bIns="34290" rtlCol="0" anchor="ctr" anchorCtr="0">
            <a:noAutofit/>
          </a:bodyPr>
          <a:lstStyle/>
          <a:p>
            <a:r>
              <a:rPr lang="en-US" sz="8000" dirty="0">
                <a:solidFill>
                  <a:srgbClr val="2CABE1"/>
                </a:solidFill>
              </a:rPr>
              <a:t>Any 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309442C-5499-41C2-9612-8728D234C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914" y="1126892"/>
            <a:ext cx="2955796" cy="29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31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="" xmlns:a16="http://schemas.microsoft.com/office/drawing/2014/main" id="{1B0A3342-48DA-464C-B6F0-E1E40373BCC3}"/>
              </a:ext>
            </a:extLst>
          </p:cNvPr>
          <p:cNvSpPr/>
          <p:nvPr/>
        </p:nvSpPr>
        <p:spPr>
          <a:xfrm>
            <a:off x="6359924" y="-459671"/>
            <a:ext cx="5717777" cy="5899240"/>
          </a:xfrm>
          <a:prstGeom prst="ellipse">
            <a:avLst/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Google Shape;205;p20"/>
          <p:cNvSpPr txBox="1">
            <a:spLocks noGrp="1"/>
          </p:cNvSpPr>
          <p:nvPr>
            <p:ph type="ctrTitle" idx="4294967295"/>
          </p:nvPr>
        </p:nvSpPr>
        <p:spPr>
          <a:xfrm>
            <a:off x="753664" y="1496173"/>
            <a:ext cx="5078413" cy="993775"/>
          </a:xfrm>
          <a:prstGeom prst="rect">
            <a:avLst/>
          </a:prstGeom>
        </p:spPr>
        <p:txBody>
          <a:bodyPr spcFirstLastPara="1" vert="horz" lIns="68580" tIns="34290" rIns="68580" bIns="34290" rtlCol="0" anchor="ctr" anchorCtr="0">
            <a:noAutofit/>
          </a:bodyPr>
          <a:lstStyle/>
          <a:p>
            <a:r>
              <a:rPr lang="en-US" sz="8000" b="1" dirty="0">
                <a:solidFill>
                  <a:srgbClr val="2CABE1"/>
                </a:solidFill>
              </a:rPr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C5BF99E-C90B-4479-9C08-688FFEDE4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240" y="1136377"/>
            <a:ext cx="2707143" cy="2707143"/>
          </a:xfrm>
          <a:prstGeom prst="rect">
            <a:avLst/>
          </a:prstGeom>
        </p:spPr>
      </p:pic>
      <p:sp>
        <p:nvSpPr>
          <p:cNvPr id="6" name="Google Shape;206;p20">
            <a:extLst>
              <a:ext uri="{FF2B5EF4-FFF2-40B4-BE49-F238E27FC236}">
                <a16:creationId xmlns="" xmlns:a16="http://schemas.microsoft.com/office/drawing/2014/main" id="{950E280D-FA4F-4AF3-9707-CDC13DAF0878}"/>
              </a:ext>
            </a:extLst>
          </p:cNvPr>
          <p:cNvSpPr txBox="1">
            <a:spLocks/>
          </p:cNvSpPr>
          <p:nvPr/>
        </p:nvSpPr>
        <p:spPr>
          <a:xfrm>
            <a:off x="906064" y="2608212"/>
            <a:ext cx="4656536" cy="25098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hesitate to email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mabrahamson@partnershipfcc.org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any suggestions, questions, or feedback.</a:t>
            </a:r>
          </a:p>
        </p:txBody>
      </p:sp>
    </p:spTree>
    <p:extLst>
      <p:ext uri="{BB962C8B-B14F-4D97-AF65-F5344CB8AC3E}">
        <p14:creationId xmlns:p14="http://schemas.microsoft.com/office/powerpoint/2010/main" val="2113689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 shot of a person&#10;&#10;Description automatically generated">
            <a:extLst>
              <a:ext uri="{FF2B5EF4-FFF2-40B4-BE49-F238E27FC236}">
                <a16:creationId xmlns="" xmlns:a16="http://schemas.microsoft.com/office/drawing/2014/main" id="{84BA755B-583A-4A55-8346-85116DDAD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116" y="1455952"/>
            <a:ext cx="3251235" cy="4207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0653C4-AC3C-684B-A3FA-A1DF6F73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44" y="491817"/>
            <a:ext cx="9342304" cy="467210"/>
          </a:xfrm>
        </p:spPr>
        <p:txBody>
          <a:bodyPr>
            <a:noAutofit/>
          </a:bodyPr>
          <a:lstStyle/>
          <a:p>
            <a:r>
              <a:rPr lang="en-US" sz="3200" b="1" i="1" dirty="0">
                <a:latin typeface="Trajan Pro 3" panose="02020802050503020301" pitchFamily="18" charset="0"/>
              </a:rPr>
              <a:t>Priced Out: On Illinois’ Disinvestment In Higher Education &amp; What Can Be Done About It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B04F708-E367-B343-BCC9-F1CDB6E2FF93}"/>
              </a:ext>
            </a:extLst>
          </p:cNvPr>
          <p:cNvCxnSpPr>
            <a:cxnSpLocks/>
          </p:cNvCxnSpPr>
          <p:nvPr/>
        </p:nvCxnSpPr>
        <p:spPr>
          <a:xfrm flipV="1">
            <a:off x="1284044" y="1308791"/>
            <a:ext cx="9058973" cy="19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F4497A0-0516-47A2-A32B-06968B2B5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415" y="1455953"/>
            <a:ext cx="3251235" cy="4207481"/>
          </a:xfrm>
          <a:prstGeom prst="rect">
            <a:avLst/>
          </a:prstGeom>
        </p:spPr>
      </p:pic>
      <p:pic>
        <p:nvPicPr>
          <p:cNvPr id="9" name="Picture 8" descr="A screen shot of a person&#10;&#10;Description automatically generated">
            <a:extLst>
              <a:ext uri="{FF2B5EF4-FFF2-40B4-BE49-F238E27FC236}">
                <a16:creationId xmlns="" xmlns:a16="http://schemas.microsoft.com/office/drawing/2014/main" id="{04CE525B-20FD-45C0-8A19-5487D734B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16" y="1455953"/>
            <a:ext cx="3251236" cy="42074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2ED5579-28F5-4453-9622-233386207A52}"/>
              </a:ext>
            </a:extLst>
          </p:cNvPr>
          <p:cNvSpPr txBox="1"/>
          <p:nvPr/>
        </p:nvSpPr>
        <p:spPr>
          <a:xfrm>
            <a:off x="856400" y="5687815"/>
            <a:ext cx="2458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Students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22nd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462A296-FBFC-4E25-A291-AB4C7B0D60EA}"/>
              </a:ext>
            </a:extLst>
          </p:cNvPr>
          <p:cNvSpPr txBox="1"/>
          <p:nvPr/>
        </p:nvSpPr>
        <p:spPr>
          <a:xfrm>
            <a:off x="7966998" y="5691805"/>
            <a:ext cx="2458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Rural Students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November 6th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07FA5C-CAC0-4BD6-9FAE-80BD34FFF8B2}"/>
              </a:ext>
            </a:extLst>
          </p:cNvPr>
          <p:cNvSpPr txBox="1"/>
          <p:nvPr/>
        </p:nvSpPr>
        <p:spPr>
          <a:xfrm>
            <a:off x="4411699" y="5695189"/>
            <a:ext cx="2458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Latinx Students Report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October 29th</a:t>
            </a:r>
          </a:p>
        </p:txBody>
      </p:sp>
    </p:spTree>
    <p:extLst>
      <p:ext uri="{BB962C8B-B14F-4D97-AF65-F5344CB8AC3E}">
        <p14:creationId xmlns:p14="http://schemas.microsoft.com/office/powerpoint/2010/main" val="50202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0653C4-AC3C-684B-A3FA-A1DF6F73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618" y="365248"/>
            <a:ext cx="7898078" cy="46721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Trajan Pro 3" panose="02020802050503020301" pitchFamily="18" charset="0"/>
              </a:rPr>
              <a:t>Website and interactive data features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B04F708-E367-B343-BCC9-F1CDB6E2FF93}"/>
              </a:ext>
            </a:extLst>
          </p:cNvPr>
          <p:cNvCxnSpPr>
            <a:cxnSpLocks/>
          </p:cNvCxnSpPr>
          <p:nvPr/>
        </p:nvCxnSpPr>
        <p:spPr>
          <a:xfrm>
            <a:off x="2053618" y="1132303"/>
            <a:ext cx="7576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0580A5AC-87FD-4AFC-95B7-C3564A6E8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74" y="1445564"/>
            <a:ext cx="10438652" cy="541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938CE86C-7F45-4CCD-85B5-D3F69C5A1851}"/>
              </a:ext>
            </a:extLst>
          </p:cNvPr>
          <p:cNvCxnSpPr>
            <a:cxnSpLocks/>
          </p:cNvCxnSpPr>
          <p:nvPr/>
        </p:nvCxnSpPr>
        <p:spPr>
          <a:xfrm>
            <a:off x="6179508" y="2839491"/>
            <a:ext cx="0" cy="1106527"/>
          </a:xfrm>
          <a:prstGeom prst="straightConnector1">
            <a:avLst/>
          </a:prstGeom>
          <a:ln w="76200">
            <a:solidFill>
              <a:srgbClr val="20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2167ED04-8196-474F-8202-44FAE7392CD9}"/>
              </a:ext>
            </a:extLst>
          </p:cNvPr>
          <p:cNvCxnSpPr>
            <a:cxnSpLocks/>
          </p:cNvCxnSpPr>
          <p:nvPr/>
        </p:nvCxnSpPr>
        <p:spPr>
          <a:xfrm>
            <a:off x="6825441" y="2972797"/>
            <a:ext cx="2548910" cy="951249"/>
          </a:xfrm>
          <a:prstGeom prst="straightConnector1">
            <a:avLst/>
          </a:prstGeom>
          <a:ln w="76200">
            <a:solidFill>
              <a:srgbClr val="20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CAEA5970-CF9C-45CC-A94A-29893711159E}"/>
              </a:ext>
            </a:extLst>
          </p:cNvPr>
          <p:cNvCxnSpPr/>
          <p:nvPr/>
        </p:nvCxnSpPr>
        <p:spPr>
          <a:xfrm flipH="1">
            <a:off x="3117773" y="2934223"/>
            <a:ext cx="2475525" cy="1058488"/>
          </a:xfrm>
          <a:prstGeom prst="straightConnector1">
            <a:avLst/>
          </a:prstGeom>
          <a:ln w="76200">
            <a:solidFill>
              <a:srgbClr val="20386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0653C4-AC3C-684B-A3FA-A1DF6F73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618" y="393196"/>
            <a:ext cx="7898078" cy="46721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Trajan Pro 3" panose="02020802050503020301" pitchFamily="18" charset="0"/>
              </a:rPr>
              <a:t>Affordability Study </a:t>
            </a:r>
            <a:br>
              <a:rPr lang="en-US" sz="4000" b="1" dirty="0">
                <a:latin typeface="Trajan Pro 3" panose="02020802050503020301" pitchFamily="18" charset="0"/>
              </a:rPr>
            </a:br>
            <a:r>
              <a:rPr lang="en-US" sz="4000" b="1" dirty="0">
                <a:latin typeface="Trajan Pro 3" panose="02020802050503020301" pitchFamily="18" charset="0"/>
              </a:rPr>
              <a:t>findings in brief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B04F708-E367-B343-BCC9-F1CDB6E2FF93}"/>
              </a:ext>
            </a:extLst>
          </p:cNvPr>
          <p:cNvCxnSpPr>
            <a:cxnSpLocks/>
          </p:cNvCxnSpPr>
          <p:nvPr/>
        </p:nvCxnSpPr>
        <p:spPr>
          <a:xfrm>
            <a:off x="2053618" y="1065637"/>
            <a:ext cx="7576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62D862B-ADB5-4C00-8229-D2C3B268D449}"/>
              </a:ext>
            </a:extLst>
          </p:cNvPr>
          <p:cNvSpPr/>
          <p:nvPr/>
        </p:nvSpPr>
        <p:spPr>
          <a:xfrm>
            <a:off x="2548186" y="2030694"/>
            <a:ext cx="6979504" cy="10626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50E967-DCB5-4D1A-B662-F5B8B873B9A4}"/>
              </a:ext>
            </a:extLst>
          </p:cNvPr>
          <p:cNvSpPr txBox="1"/>
          <p:nvPr/>
        </p:nvSpPr>
        <p:spPr>
          <a:xfrm>
            <a:off x="2545976" y="2287892"/>
            <a:ext cx="6979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 years of disinvestment has given Illinois affordability issues </a:t>
            </a:r>
          </a:p>
          <a:p>
            <a:pPr marL="214313" marR="0" lvl="0" indent="-214313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Disproportionately affected rural, Black, and Latinx students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7898D54-3854-4923-8760-13EE4006A5B5}"/>
              </a:ext>
            </a:extLst>
          </p:cNvPr>
          <p:cNvSpPr/>
          <p:nvPr/>
        </p:nvSpPr>
        <p:spPr>
          <a:xfrm>
            <a:off x="2548186" y="2023528"/>
            <a:ext cx="6979504" cy="26417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ajan Pro 3" panose="02020802050503020301" pitchFamily="18" charset="0"/>
                <a:ea typeface="+mn-ea"/>
                <a:cs typeface="+mn-cs"/>
              </a:rPr>
              <a:t>Policy</a:t>
            </a: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ajan Pro 3" panose="02020802050503020301" pitchFamily="18" charset="0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708AA501-4AEF-4696-A684-2303CF2A71DC}"/>
              </a:ext>
            </a:extLst>
          </p:cNvPr>
          <p:cNvSpPr/>
          <p:nvPr/>
        </p:nvSpPr>
        <p:spPr>
          <a:xfrm>
            <a:off x="4523488" y="4131546"/>
            <a:ext cx="3312041" cy="25106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Latinx Students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="" xmlns:a16="http://schemas.microsoft.com/office/drawing/2014/main" id="{AC587212-BC2A-4CEA-A54A-FC768BAAE7DB}"/>
              </a:ext>
            </a:extLst>
          </p:cNvPr>
          <p:cNvSpPr/>
          <p:nvPr/>
        </p:nvSpPr>
        <p:spPr>
          <a:xfrm rot="10800000">
            <a:off x="4532850" y="4625917"/>
            <a:ext cx="3312041" cy="2055528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E58C52B-8148-4D56-96C9-B12A17806599}"/>
              </a:ext>
            </a:extLst>
          </p:cNvPr>
          <p:cNvSpPr txBox="1"/>
          <p:nvPr/>
        </p:nvSpPr>
        <p:spPr>
          <a:xfrm>
            <a:off x="4532849" y="4659737"/>
            <a:ext cx="33026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Latinx four-year degree increases have not kept up with student growth, and debt aversion plays a role in access and outcomes</a:t>
            </a:r>
          </a:p>
        </p:txBody>
      </p:sp>
      <p:sp>
        <p:nvSpPr>
          <p:cNvPr id="25" name="Rectangle: Rounded Corners 16">
            <a:extLst>
              <a:ext uri="{FF2B5EF4-FFF2-40B4-BE49-F238E27FC236}">
                <a16:creationId xmlns="" xmlns:a16="http://schemas.microsoft.com/office/drawing/2014/main" id="{284EABE3-75AF-2340-B4E7-7F3E4FFB95FA}"/>
              </a:ext>
            </a:extLst>
          </p:cNvPr>
          <p:cNvSpPr/>
          <p:nvPr/>
        </p:nvSpPr>
        <p:spPr>
          <a:xfrm>
            <a:off x="620974" y="4131550"/>
            <a:ext cx="3312041" cy="25106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Students</a:t>
            </a:r>
          </a:p>
        </p:txBody>
      </p:sp>
      <p:sp>
        <p:nvSpPr>
          <p:cNvPr id="26" name="Rectangle: Top Corners Rounded 19">
            <a:extLst>
              <a:ext uri="{FF2B5EF4-FFF2-40B4-BE49-F238E27FC236}">
                <a16:creationId xmlns="" xmlns:a16="http://schemas.microsoft.com/office/drawing/2014/main" id="{EA9FB66E-B3B8-CB4A-8C31-37D3DEA6C69E}"/>
              </a:ext>
            </a:extLst>
          </p:cNvPr>
          <p:cNvSpPr/>
          <p:nvPr/>
        </p:nvSpPr>
        <p:spPr>
          <a:xfrm rot="10800000">
            <a:off x="626945" y="4639042"/>
            <a:ext cx="3312041" cy="2003202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16">
            <a:extLst>
              <a:ext uri="{FF2B5EF4-FFF2-40B4-BE49-F238E27FC236}">
                <a16:creationId xmlns="" xmlns:a16="http://schemas.microsoft.com/office/drawing/2014/main" id="{410FAAC6-4AA6-1A42-B534-321E9D8D9738}"/>
              </a:ext>
            </a:extLst>
          </p:cNvPr>
          <p:cNvSpPr/>
          <p:nvPr/>
        </p:nvSpPr>
        <p:spPr>
          <a:xfrm>
            <a:off x="8332884" y="4131550"/>
            <a:ext cx="3115823" cy="25106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Rural Students</a:t>
            </a:r>
          </a:p>
        </p:txBody>
      </p:sp>
      <p:sp>
        <p:nvSpPr>
          <p:cNvPr id="28" name="Rectangle: Top Corners Rounded 19">
            <a:extLst>
              <a:ext uri="{FF2B5EF4-FFF2-40B4-BE49-F238E27FC236}">
                <a16:creationId xmlns="" xmlns:a16="http://schemas.microsoft.com/office/drawing/2014/main" id="{E10880D3-9D30-4D42-B6E1-6C6E50007FE7}"/>
              </a:ext>
            </a:extLst>
          </p:cNvPr>
          <p:cNvSpPr/>
          <p:nvPr/>
        </p:nvSpPr>
        <p:spPr>
          <a:xfrm rot="10800000">
            <a:off x="8323522" y="4625916"/>
            <a:ext cx="3125182" cy="2016320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AC7DDBA-7C28-4ECC-B229-5B5373820532}"/>
              </a:ext>
            </a:extLst>
          </p:cNvPr>
          <p:cNvSpPr txBox="1"/>
          <p:nvPr/>
        </p:nvSpPr>
        <p:spPr>
          <a:xfrm>
            <a:off x="8420030" y="4680870"/>
            <a:ext cx="31158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Rural students are divided by ability to afford 4-year college, but those attending often can’t afford to return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830169D-0129-4103-888E-2AD97E22F3CC}"/>
              </a:ext>
            </a:extLst>
          </p:cNvPr>
          <p:cNvSpPr txBox="1"/>
          <p:nvPr/>
        </p:nvSpPr>
        <p:spPr>
          <a:xfrm>
            <a:off x="757539" y="4639042"/>
            <a:ext cx="30389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student enrollment is at crisis levels, and wealth gaps contribute to both access and debt issues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22C23B0-57C8-495E-8736-6C85C9F1F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640" y="1065449"/>
            <a:ext cx="818719" cy="93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="" xmlns:a16="http://schemas.microsoft.com/office/drawing/2014/main" id="{0825A709-9EA6-4DD9-8D2D-A8C9B054B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7808" y="177048"/>
            <a:ext cx="7886700" cy="9941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latin typeface="Trajan Pro 3" panose="02020802050503020301" pitchFamily="18" charset="0"/>
              </a:rPr>
              <a:t>Sections of each report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0B04F708-E367-B343-BCC9-F1CDB6E2FF93}"/>
              </a:ext>
            </a:extLst>
          </p:cNvPr>
          <p:cNvCxnSpPr>
            <a:cxnSpLocks/>
          </p:cNvCxnSpPr>
          <p:nvPr/>
        </p:nvCxnSpPr>
        <p:spPr>
          <a:xfrm>
            <a:off x="1862336" y="934285"/>
            <a:ext cx="7748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61" name="Google Shape;337;p30">
            <a:extLst>
              <a:ext uri="{FF2B5EF4-FFF2-40B4-BE49-F238E27FC236}">
                <a16:creationId xmlns="" xmlns:a16="http://schemas.microsoft.com/office/drawing/2014/main" id="{4EC7C00A-0F3D-47C4-886A-6546901A88D6}"/>
              </a:ext>
            </a:extLst>
          </p:cNvPr>
          <p:cNvGrpSpPr>
            <a:grpSpLocks/>
          </p:cNvGrpSpPr>
          <p:nvPr/>
        </p:nvGrpSpPr>
        <p:grpSpPr bwMode="auto">
          <a:xfrm rot="2700000">
            <a:off x="736678" y="922591"/>
            <a:ext cx="5797919" cy="2527634"/>
            <a:chOff x="549791" y="1378146"/>
            <a:chExt cx="5759433" cy="2399077"/>
          </a:xfrm>
        </p:grpSpPr>
        <p:sp>
          <p:nvSpPr>
            <p:cNvPr id="8" name="Google Shape;338;p30">
              <a:extLst>
                <a:ext uri="{FF2B5EF4-FFF2-40B4-BE49-F238E27FC236}">
                  <a16:creationId xmlns="" xmlns:a16="http://schemas.microsoft.com/office/drawing/2014/main" id="{8E245050-78B2-491C-877B-E5D549A6D2B1}"/>
                </a:ext>
              </a:extLst>
            </p:cNvPr>
            <p:cNvSpPr/>
            <p:nvPr/>
          </p:nvSpPr>
          <p:spPr>
            <a:xfrm rot="2700000">
              <a:off x="3012971" y="-1085034"/>
              <a:ext cx="833073" cy="5759433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19478" name="Google Shape;339;p30">
              <a:extLst>
                <a:ext uri="{FF2B5EF4-FFF2-40B4-BE49-F238E27FC236}">
                  <a16:creationId xmlns="" xmlns:a16="http://schemas.microsoft.com/office/drawing/2014/main" id="{AF771048-C43D-4BA2-9449-E2AE9D1B9D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9797">
              <a:off x="1334295" y="3067455"/>
              <a:ext cx="747762" cy="70976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1</a:t>
              </a:r>
            </a:p>
          </p:txBody>
        </p:sp>
        <p:sp>
          <p:nvSpPr>
            <p:cNvPr id="19479" name="Google Shape;340;p30">
              <a:extLst>
                <a:ext uri="{FF2B5EF4-FFF2-40B4-BE49-F238E27FC236}">
                  <a16:creationId xmlns="" xmlns:a16="http://schemas.microsoft.com/office/drawing/2014/main" id="{A836ABE5-A8D4-4462-B763-A16772723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1426262" y="1386028"/>
              <a:ext cx="4414589" cy="39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Access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298486F4-7F5F-476F-86F7-D3454C1C80A8}"/>
              </a:ext>
            </a:extLst>
          </p:cNvPr>
          <p:cNvCxnSpPr>
            <a:cxnSpLocks/>
          </p:cNvCxnSpPr>
          <p:nvPr/>
        </p:nvCxnSpPr>
        <p:spPr>
          <a:xfrm>
            <a:off x="-293783" y="5126728"/>
            <a:ext cx="12779566" cy="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1" name="Google Shape;337;p30">
            <a:extLst>
              <a:ext uri="{FF2B5EF4-FFF2-40B4-BE49-F238E27FC236}">
                <a16:creationId xmlns="" xmlns:a16="http://schemas.microsoft.com/office/drawing/2014/main" id="{1C5E06C9-DFCB-4264-896D-897316A8E904}"/>
              </a:ext>
            </a:extLst>
          </p:cNvPr>
          <p:cNvGrpSpPr>
            <a:grpSpLocks/>
          </p:cNvGrpSpPr>
          <p:nvPr/>
        </p:nvGrpSpPr>
        <p:grpSpPr bwMode="auto">
          <a:xfrm rot="2700000">
            <a:off x="2213798" y="2294739"/>
            <a:ext cx="5797919" cy="2527634"/>
            <a:chOff x="549791" y="1378146"/>
            <a:chExt cx="5759433" cy="2399077"/>
          </a:xfrm>
        </p:grpSpPr>
        <p:sp>
          <p:nvSpPr>
            <p:cNvPr id="32" name="Google Shape;338;p30">
              <a:extLst>
                <a:ext uri="{FF2B5EF4-FFF2-40B4-BE49-F238E27FC236}">
                  <a16:creationId xmlns="" xmlns:a16="http://schemas.microsoft.com/office/drawing/2014/main" id="{E91F608E-CC54-41C5-9C55-0B9D1FC81A52}"/>
                </a:ext>
              </a:extLst>
            </p:cNvPr>
            <p:cNvSpPr/>
            <p:nvPr/>
          </p:nvSpPr>
          <p:spPr>
            <a:xfrm rot="2700000">
              <a:off x="3012971" y="-1085034"/>
              <a:ext cx="833073" cy="5759433"/>
            </a:xfrm>
            <a:prstGeom prst="roundRect">
              <a:avLst>
                <a:gd name="adj" fmla="val 50000"/>
              </a:avLst>
            </a:prstGeom>
            <a:solidFill>
              <a:srgbClr val="2F5597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3" name="Google Shape;339;p30">
              <a:extLst>
                <a:ext uri="{FF2B5EF4-FFF2-40B4-BE49-F238E27FC236}">
                  <a16:creationId xmlns="" xmlns:a16="http://schemas.microsoft.com/office/drawing/2014/main" id="{794C42E7-C76A-45BC-9A5F-1CE9EA309C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9797">
              <a:off x="1334295" y="3067455"/>
              <a:ext cx="747762" cy="70976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2</a:t>
              </a:r>
            </a:p>
          </p:txBody>
        </p:sp>
        <p:sp>
          <p:nvSpPr>
            <p:cNvPr id="34" name="Google Shape;340;p30">
              <a:extLst>
                <a:ext uri="{FF2B5EF4-FFF2-40B4-BE49-F238E27FC236}">
                  <a16:creationId xmlns="" xmlns:a16="http://schemas.microsoft.com/office/drawing/2014/main" id="{733B8785-44AF-4948-9389-A9A55ECDC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1426262" y="1386028"/>
              <a:ext cx="4414589" cy="39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Cost</a:t>
              </a:r>
            </a:p>
          </p:txBody>
        </p:sp>
      </p:grpSp>
      <p:grpSp>
        <p:nvGrpSpPr>
          <p:cNvPr id="35" name="Google Shape;337;p30">
            <a:extLst>
              <a:ext uri="{FF2B5EF4-FFF2-40B4-BE49-F238E27FC236}">
                <a16:creationId xmlns="" xmlns:a16="http://schemas.microsoft.com/office/drawing/2014/main" id="{30E06928-EC06-4D99-81A7-68B3FAB69BA8}"/>
              </a:ext>
            </a:extLst>
          </p:cNvPr>
          <p:cNvGrpSpPr>
            <a:grpSpLocks/>
          </p:cNvGrpSpPr>
          <p:nvPr/>
        </p:nvGrpSpPr>
        <p:grpSpPr bwMode="auto">
          <a:xfrm rot="2700000">
            <a:off x="3720164" y="3648034"/>
            <a:ext cx="5797919" cy="2527634"/>
            <a:chOff x="549791" y="1378146"/>
            <a:chExt cx="5759433" cy="2399077"/>
          </a:xfrm>
        </p:grpSpPr>
        <p:sp>
          <p:nvSpPr>
            <p:cNvPr id="36" name="Google Shape;338;p30">
              <a:extLst>
                <a:ext uri="{FF2B5EF4-FFF2-40B4-BE49-F238E27FC236}">
                  <a16:creationId xmlns="" xmlns:a16="http://schemas.microsoft.com/office/drawing/2014/main" id="{30ADF2DD-5804-4C3C-B2AE-3F0096346FAF}"/>
                </a:ext>
              </a:extLst>
            </p:cNvPr>
            <p:cNvSpPr/>
            <p:nvPr/>
          </p:nvSpPr>
          <p:spPr>
            <a:xfrm rot="2700000">
              <a:off x="3012971" y="-1085034"/>
              <a:ext cx="833073" cy="5759433"/>
            </a:xfrm>
            <a:prstGeom prst="roundRect">
              <a:avLst>
                <a:gd name="adj" fmla="val 50000"/>
              </a:avLst>
            </a:prstGeom>
            <a:solidFill>
              <a:srgbClr val="8FAADC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37" name="Google Shape;339;p30">
              <a:extLst>
                <a:ext uri="{FF2B5EF4-FFF2-40B4-BE49-F238E27FC236}">
                  <a16:creationId xmlns="" xmlns:a16="http://schemas.microsoft.com/office/drawing/2014/main" id="{E6F63D78-F0A4-4C66-9183-1E1E9DDEC4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9797">
              <a:off x="1334295" y="3067455"/>
              <a:ext cx="747762" cy="70976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3</a:t>
              </a:r>
            </a:p>
          </p:txBody>
        </p:sp>
        <p:sp>
          <p:nvSpPr>
            <p:cNvPr id="38" name="Google Shape;340;p30">
              <a:extLst>
                <a:ext uri="{FF2B5EF4-FFF2-40B4-BE49-F238E27FC236}">
                  <a16:creationId xmlns="" xmlns:a16="http://schemas.microsoft.com/office/drawing/2014/main" id="{A900B47B-11C3-4698-B60E-D9451C04A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1426262" y="1386028"/>
              <a:ext cx="4414589" cy="39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Ability to Pay</a:t>
              </a:r>
            </a:p>
          </p:txBody>
        </p:sp>
      </p:grpSp>
      <p:grpSp>
        <p:nvGrpSpPr>
          <p:cNvPr id="39" name="Google Shape;337;p30">
            <a:extLst>
              <a:ext uri="{FF2B5EF4-FFF2-40B4-BE49-F238E27FC236}">
                <a16:creationId xmlns="" xmlns:a16="http://schemas.microsoft.com/office/drawing/2014/main" id="{0DFB7DE6-620E-4D14-9998-45673574DDCB}"/>
              </a:ext>
            </a:extLst>
          </p:cNvPr>
          <p:cNvGrpSpPr>
            <a:grpSpLocks/>
          </p:cNvGrpSpPr>
          <p:nvPr/>
        </p:nvGrpSpPr>
        <p:grpSpPr bwMode="auto">
          <a:xfrm rot="2700000">
            <a:off x="5740660" y="5417135"/>
            <a:ext cx="5797919" cy="2527634"/>
            <a:chOff x="549791" y="1378146"/>
            <a:chExt cx="5759433" cy="2399077"/>
          </a:xfrm>
        </p:grpSpPr>
        <p:sp>
          <p:nvSpPr>
            <p:cNvPr id="40" name="Google Shape;338;p30">
              <a:extLst>
                <a:ext uri="{FF2B5EF4-FFF2-40B4-BE49-F238E27FC236}">
                  <a16:creationId xmlns="" xmlns:a16="http://schemas.microsoft.com/office/drawing/2014/main" id="{7E5E7D04-E7C8-4C42-AA0F-172A7FD2BBA5}"/>
                </a:ext>
              </a:extLst>
            </p:cNvPr>
            <p:cNvSpPr/>
            <p:nvPr/>
          </p:nvSpPr>
          <p:spPr>
            <a:xfrm rot="2700000">
              <a:off x="3012971" y="-1085034"/>
              <a:ext cx="833073" cy="5759433"/>
            </a:xfrm>
            <a:prstGeom prst="roundRect">
              <a:avLst>
                <a:gd name="adj" fmla="val 50000"/>
              </a:avLst>
            </a:prstGeom>
            <a:solidFill>
              <a:srgbClr val="B4C7E7"/>
            </a:solidFill>
            <a:ln>
              <a:noFill/>
            </a:ln>
          </p:spPr>
          <p:txBody>
            <a:bodyPr spcFirstLastPara="1" lIns="68569" tIns="68569" rIns="68569" bIns="68569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  <p:sp>
          <p:nvSpPr>
            <p:cNvPr id="41" name="Google Shape;339;p30">
              <a:extLst>
                <a:ext uri="{FF2B5EF4-FFF2-40B4-BE49-F238E27FC236}">
                  <a16:creationId xmlns="" xmlns:a16="http://schemas.microsoft.com/office/drawing/2014/main" id="{CE2B6846-60FF-4970-A4D1-8E6D53A11F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9797">
              <a:off x="1334295" y="3067455"/>
              <a:ext cx="747762" cy="70976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4</a:t>
              </a:r>
            </a:p>
          </p:txBody>
        </p:sp>
        <p:sp>
          <p:nvSpPr>
            <p:cNvPr id="42" name="Google Shape;340;p30">
              <a:extLst>
                <a:ext uri="{FF2B5EF4-FFF2-40B4-BE49-F238E27FC236}">
                  <a16:creationId xmlns="" xmlns:a16="http://schemas.microsoft.com/office/drawing/2014/main" id="{2B046EA6-B470-4303-BC21-81EC4DC6E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700000">
              <a:off x="1426262" y="1386028"/>
              <a:ext cx="4414589" cy="39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9" tIns="68569" rIns="68569" bIns="68569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Poppins"/>
                  <a:cs typeface="Poppins"/>
                  <a:sym typeface="Poppins"/>
                </a:rPr>
                <a:t>Payoffs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ctrTitle" idx="4294967295"/>
          </p:nvPr>
        </p:nvSpPr>
        <p:spPr>
          <a:xfrm>
            <a:off x="6775374" y="1222931"/>
            <a:ext cx="4292906" cy="3898900"/>
          </a:xfrm>
          <a:prstGeom prst="rect">
            <a:avLst/>
          </a:prstGeom>
        </p:spPr>
        <p:txBody>
          <a:bodyPr spcFirstLastPara="1" vert="horz" lIns="68580" tIns="34290" rIns="68580" bIns="34290" rtlCol="0" anchor="ctr" anchorCtr="0">
            <a:normAutofit/>
          </a:bodyPr>
          <a:lstStyle/>
          <a:p>
            <a:r>
              <a:rPr lang="en-US" sz="6000" b="1" dirty="0">
                <a:solidFill>
                  <a:srgbClr val="2CABE1"/>
                </a:solidFill>
              </a:rPr>
              <a:t>Access</a:t>
            </a:r>
            <a:br>
              <a:rPr lang="en-US" sz="6000" b="1" dirty="0">
                <a:solidFill>
                  <a:srgbClr val="2CABE1"/>
                </a:solidFill>
              </a:rPr>
            </a:br>
            <a:r>
              <a:rPr lang="en-US" sz="6000" b="1" dirty="0">
                <a:solidFill>
                  <a:srgbClr val="2CABE1"/>
                </a:solidFill>
              </a:rPr>
              <a:t/>
            </a:r>
            <a:br>
              <a:rPr lang="en-US" sz="6000" b="1" dirty="0">
                <a:solidFill>
                  <a:srgbClr val="2CABE1"/>
                </a:solidFill>
              </a:rPr>
            </a:br>
            <a:r>
              <a:rPr lang="en-US" sz="6000" b="1" dirty="0"/>
              <a:t>High-Level Findings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00255D5-1E98-43D5-80BD-7E7876FA8109}"/>
              </a:ext>
            </a:extLst>
          </p:cNvPr>
          <p:cNvSpPr/>
          <p:nvPr/>
        </p:nvSpPr>
        <p:spPr>
          <a:xfrm>
            <a:off x="-1288610" y="-1894337"/>
            <a:ext cx="7678711" cy="8170101"/>
          </a:xfrm>
          <a:prstGeom prst="ellipse">
            <a:avLst/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BD9A1F1-DAAE-480B-B5F9-66340A877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298" y="1222931"/>
            <a:ext cx="3372969" cy="337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8C4A004-1DFE-442A-BF71-9EA38BA4F583}"/>
              </a:ext>
            </a:extLst>
          </p:cNvPr>
          <p:cNvSpPr/>
          <p:nvPr/>
        </p:nvSpPr>
        <p:spPr>
          <a:xfrm>
            <a:off x="0" y="1"/>
            <a:ext cx="1676400" cy="879231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F899A4D-ECBC-4A91-A560-607BB1CB7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63" t="17133" r="27500" b="7510"/>
          <a:stretch/>
        </p:blipFill>
        <p:spPr>
          <a:xfrm>
            <a:off x="0" y="904069"/>
            <a:ext cx="3210774" cy="59337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02489E-D391-44A0-850C-B002BC28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20223"/>
            <a:ext cx="7974173" cy="86362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rajan Pro 3" panose="02020802050503020301" pitchFamily="18" charset="0"/>
              </a:rPr>
              <a:t>Enrollment crisis for Black students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5379FC6F-4973-40BC-AFD8-5971F3EEE70A}"/>
              </a:ext>
            </a:extLst>
          </p:cNvPr>
          <p:cNvCxnSpPr>
            <a:cxnSpLocks/>
          </p:cNvCxnSpPr>
          <p:nvPr/>
        </p:nvCxnSpPr>
        <p:spPr>
          <a:xfrm>
            <a:off x="0" y="888462"/>
            <a:ext cx="7576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7635870B-DFEA-4F2D-88F7-D2A803B69978}"/>
              </a:ext>
            </a:extLst>
          </p:cNvPr>
          <p:cNvSpPr txBox="1">
            <a:spLocks/>
          </p:cNvSpPr>
          <p:nvPr/>
        </p:nvSpPr>
        <p:spPr>
          <a:xfrm>
            <a:off x="3532340" y="1058306"/>
            <a:ext cx="7010802" cy="550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Challenges by sector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Enrollment is declining for Black students: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11,700 fewer students from 2007-2017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Disproportionate Black student enrollment in for-profit colleges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Challenges within sector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Gaps in completion and transfer at community colleges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Universities receiving more resources have smaller completion gaps, but enroll fewer Black students</a:t>
            </a:r>
          </a:p>
        </p:txBody>
      </p:sp>
    </p:spTree>
    <p:extLst>
      <p:ext uri="{BB962C8B-B14F-4D97-AF65-F5344CB8AC3E}">
        <p14:creationId xmlns:p14="http://schemas.microsoft.com/office/powerpoint/2010/main" val="88964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="" xmlns:a16="http://schemas.microsoft.com/office/drawing/2014/main" id="{3FBEFC44-40AC-4A4C-B736-C4278D1D8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94"/>
          <a:stretch/>
        </p:blipFill>
        <p:spPr>
          <a:xfrm>
            <a:off x="5270160" y="950574"/>
            <a:ext cx="6899807" cy="565954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323853E9-AE40-4A1D-AFC8-4E6427D5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59" y="82674"/>
            <a:ext cx="6104690" cy="8679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Trajan Pro 3" panose="02020802050503020301" pitchFamily="18" charset="0"/>
              </a:rPr>
              <a:t>Latinx students More Likely to enroll in CCs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87FF89-9D47-488B-906B-E3B96C45A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0574"/>
            <a:ext cx="5523549" cy="5190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2007-2017: </a:t>
            </a:r>
            <a:r>
              <a:rPr lang="en-US" sz="2400" dirty="0"/>
              <a:t>80% growth in population and 4-year college enrollment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More than 2x growth in community college enrollment and degrees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Population outpacing bachelor’s degree completion by 40%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High levels of interest, enrollment, and transfer to private colleges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2D75C68-4821-4877-98FD-BB01E4B6160D}"/>
              </a:ext>
            </a:extLst>
          </p:cNvPr>
          <p:cNvCxnSpPr>
            <a:cxnSpLocks/>
          </p:cNvCxnSpPr>
          <p:nvPr/>
        </p:nvCxnSpPr>
        <p:spPr>
          <a:xfrm>
            <a:off x="0" y="879231"/>
            <a:ext cx="75764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3E71D3F-CC9E-44E9-821B-2A7677BAABFA}"/>
              </a:ext>
            </a:extLst>
          </p:cNvPr>
          <p:cNvSpPr/>
          <p:nvPr/>
        </p:nvSpPr>
        <p:spPr>
          <a:xfrm>
            <a:off x="0" y="1"/>
            <a:ext cx="1676400" cy="879231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333898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02489E-D391-44A0-850C-B002BC28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8413"/>
            <a:ext cx="7363418" cy="732907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rajan Pro 3" panose="02020802050503020301" pitchFamily="18" charset="0"/>
              </a:rPr>
              <a:t>Rural students largely attend Public Colleges and Universities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A044846-B299-4B51-9EE9-6CA8BE0E3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45EBDD9C-FE82-4DF7-A627-D2AF7F3A2D7A}"/>
              </a:ext>
            </a:extLst>
          </p:cNvPr>
          <p:cNvCxnSpPr>
            <a:cxnSpLocks/>
          </p:cNvCxnSpPr>
          <p:nvPr/>
        </p:nvCxnSpPr>
        <p:spPr>
          <a:xfrm>
            <a:off x="0" y="871319"/>
            <a:ext cx="817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5F477E-CA45-4303-8EA0-0BE84B3EE420}"/>
              </a:ext>
            </a:extLst>
          </p:cNvPr>
          <p:cNvSpPr/>
          <p:nvPr/>
        </p:nvSpPr>
        <p:spPr>
          <a:xfrm>
            <a:off x="0" y="-7911"/>
            <a:ext cx="1676400" cy="879231"/>
          </a:xfrm>
          <a:prstGeom prst="rect">
            <a:avLst/>
          </a:prstGeom>
          <a:solidFill>
            <a:srgbClr val="203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5FF1F4C4-8DF7-4BCD-80C0-B1CC1113B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91" t="15001" r="1657" b="7542"/>
          <a:stretch/>
        </p:blipFill>
        <p:spPr>
          <a:xfrm>
            <a:off x="8582025" y="1113487"/>
            <a:ext cx="3373764" cy="4065499"/>
          </a:xfrm>
          <a:prstGeom prst="rect">
            <a:avLst/>
          </a:prstGeom>
          <a:ln w="28575">
            <a:solidFill>
              <a:srgbClr val="203864"/>
            </a:solidFill>
          </a:ln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66995DFB-15E4-49CA-8483-A3157A1B8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83" t="15608" r="56868" b="6545"/>
          <a:stretch/>
        </p:blipFill>
        <p:spPr>
          <a:xfrm>
            <a:off x="5162783" y="1134644"/>
            <a:ext cx="3276780" cy="4059000"/>
          </a:xfrm>
          <a:prstGeom prst="rect">
            <a:avLst/>
          </a:prstGeom>
          <a:ln w="28575">
            <a:solidFill>
              <a:srgbClr val="203864"/>
            </a:solidFill>
          </a:ln>
        </p:spPr>
      </p:pic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E30500A8-22DE-4B54-A955-A98D2766D113}"/>
              </a:ext>
            </a:extLst>
          </p:cNvPr>
          <p:cNvSpPr txBox="1">
            <a:spLocks/>
          </p:cNvSpPr>
          <p:nvPr/>
        </p:nvSpPr>
        <p:spPr>
          <a:xfrm>
            <a:off x="5162783" y="5178986"/>
            <a:ext cx="3276780" cy="349125"/>
          </a:xfrm>
          <a:prstGeom prst="rect">
            <a:avLst/>
          </a:prstGeom>
          <a:ln w="28575">
            <a:solidFill>
              <a:srgbClr val="203864"/>
            </a:solidFill>
          </a:ln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 Degree Enrollment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AA1D59B6-231F-477C-A230-67346D989495}"/>
              </a:ext>
            </a:extLst>
          </p:cNvPr>
          <p:cNvSpPr txBox="1">
            <a:spLocks/>
          </p:cNvSpPr>
          <p:nvPr/>
        </p:nvSpPr>
        <p:spPr>
          <a:xfrm>
            <a:off x="8582025" y="5193646"/>
            <a:ext cx="3373764" cy="334466"/>
          </a:xfrm>
          <a:prstGeom prst="rect">
            <a:avLst/>
          </a:prstGeom>
          <a:ln w="28575">
            <a:solidFill>
              <a:srgbClr val="203864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Bachelor’s Degree Attainment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1BCF025E-D478-42B3-AF66-2439AC9E0371}"/>
              </a:ext>
            </a:extLst>
          </p:cNvPr>
          <p:cNvSpPr txBox="1">
            <a:spLocks/>
          </p:cNvSpPr>
          <p:nvPr/>
        </p:nvSpPr>
        <p:spPr>
          <a:xfrm>
            <a:off x="0" y="1085854"/>
            <a:ext cx="4952177" cy="5551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bachelor’s attainment rates, higher associate attainment rates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Rural CC students complete at higher rates, transfer at lower rates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 finds larger gaps by race and income for universities serving areas with few broad-access options</a:t>
            </a:r>
          </a:p>
        </p:txBody>
      </p:sp>
    </p:spTree>
    <p:extLst>
      <p:ext uri="{BB962C8B-B14F-4D97-AF65-F5344CB8AC3E}">
        <p14:creationId xmlns:p14="http://schemas.microsoft.com/office/powerpoint/2010/main" val="19996387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1499</Words>
  <Application>Microsoft Office PowerPoint</Application>
  <PresentationFormat>Widescreen</PresentationFormat>
  <Paragraphs>275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Poppins</vt:lpstr>
      <vt:lpstr>Poppins Light</vt:lpstr>
      <vt:lpstr>Trajan Pro 3</vt:lpstr>
      <vt:lpstr>Wingdings</vt:lpstr>
      <vt:lpstr>1_Office Theme</vt:lpstr>
      <vt:lpstr>Partnership for College Completion’s Affordability Study</vt:lpstr>
      <vt:lpstr>Priced Out: On Illinois’ Disinvestment In Higher Education &amp; What Can Be Done About It</vt:lpstr>
      <vt:lpstr>Website and interactive data features</vt:lpstr>
      <vt:lpstr>Affordability Study  findings in brief</vt:lpstr>
      <vt:lpstr>Sections of each report</vt:lpstr>
      <vt:lpstr>Access  High-Level Findings</vt:lpstr>
      <vt:lpstr>Enrollment crisis for Black students</vt:lpstr>
      <vt:lpstr>Latinx students More Likely to enroll in CCs</vt:lpstr>
      <vt:lpstr>Rural students largely attend Public Colleges and Universities</vt:lpstr>
      <vt:lpstr>Access  </vt:lpstr>
      <vt:lpstr>Cost, Ability to Pay, and Payoffs  High-Level Findings</vt:lpstr>
      <vt:lpstr>Disinvestment has led to high costs in IL</vt:lpstr>
      <vt:lpstr>Cost</vt:lpstr>
      <vt:lpstr>Racial wealth gaps  are significant</vt:lpstr>
      <vt:lpstr>Ability to Pay</vt:lpstr>
      <vt:lpstr>Racial and rural Payoff gaps</vt:lpstr>
      <vt:lpstr>Vision for the Future</vt:lpstr>
      <vt:lpstr>Any Questions?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</dc:title>
  <dc:creator>mabra</dc:creator>
  <cp:lastModifiedBy>Chase, Emily</cp:lastModifiedBy>
  <cp:revision>4</cp:revision>
  <dcterms:created xsi:type="dcterms:W3CDTF">2019-11-21T20:49:03Z</dcterms:created>
  <dcterms:modified xsi:type="dcterms:W3CDTF">2019-12-03T21:19:31Z</dcterms:modified>
</cp:coreProperties>
</file>