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5"/>
  </p:notesMasterIdLst>
  <p:handoutMasterIdLst>
    <p:handoutMasterId r:id="rId36"/>
  </p:handoutMasterIdLst>
  <p:sldIdLst>
    <p:sldId id="278" r:id="rId6"/>
    <p:sldId id="279" r:id="rId7"/>
    <p:sldId id="283" r:id="rId8"/>
    <p:sldId id="282" r:id="rId9"/>
    <p:sldId id="284" r:id="rId10"/>
    <p:sldId id="286" r:id="rId11"/>
    <p:sldId id="294" r:id="rId12"/>
    <p:sldId id="285" r:id="rId13"/>
    <p:sldId id="287" r:id="rId14"/>
    <p:sldId id="293" r:id="rId15"/>
    <p:sldId id="292" r:id="rId16"/>
    <p:sldId id="291" r:id="rId17"/>
    <p:sldId id="290" r:id="rId18"/>
    <p:sldId id="289" r:id="rId19"/>
    <p:sldId id="288" r:id="rId20"/>
    <p:sldId id="304" r:id="rId21"/>
    <p:sldId id="303" r:id="rId22"/>
    <p:sldId id="302" r:id="rId23"/>
    <p:sldId id="301" r:id="rId24"/>
    <p:sldId id="300" r:id="rId25"/>
    <p:sldId id="305" r:id="rId26"/>
    <p:sldId id="306" r:id="rId27"/>
    <p:sldId id="313" r:id="rId28"/>
    <p:sldId id="312" r:id="rId29"/>
    <p:sldId id="311" r:id="rId30"/>
    <p:sldId id="310" r:id="rId31"/>
    <p:sldId id="309" r:id="rId32"/>
    <p:sldId id="307"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00"/>
    <a:srgbClr val="004D5C"/>
    <a:srgbClr val="0F9545"/>
    <a:srgbClr val="006F7E"/>
    <a:srgbClr val="8EE537"/>
    <a:srgbClr val="47515D"/>
    <a:srgbClr val="F3E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7" autoAdjust="0"/>
    <p:restoredTop sz="94667" autoAdjust="0"/>
  </p:normalViewPr>
  <p:slideViewPr>
    <p:cSldViewPr snapToGrid="0">
      <p:cViewPr varScale="1">
        <p:scale>
          <a:sx n="90" d="100"/>
          <a:sy n="90" d="100"/>
        </p:scale>
        <p:origin x="666" y="84"/>
      </p:cViewPr>
      <p:guideLst>
        <p:guide orient="horz" pos="2160"/>
        <p:guide pos="3840"/>
      </p:guideLst>
    </p:cSldViewPr>
  </p:slideViewPr>
  <p:notesTextViewPr>
    <p:cViewPr>
      <p:scale>
        <a:sx n="1" d="1"/>
        <a:sy n="1" d="1"/>
      </p:scale>
      <p:origin x="0" y="0"/>
    </p:cViewPr>
  </p:notesTextViewPr>
  <p:notesViewPr>
    <p:cSldViewPr snapToGrid="0">
      <p:cViewPr varScale="1">
        <p:scale>
          <a:sx n="73" d="100"/>
          <a:sy n="73" d="100"/>
        </p:scale>
        <p:origin x="3330" y="4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oleObject" Target="file:///C:\Users\Robinson\AppData\Local\Microsoft\Windows\INetCache\Content.Outlook\HHWJ09BZ\Figure%2010%20-%20K-12%20vs.%20Higher%20Ed%20(003).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en-US" b="1"/>
              <a:t>Illinois Public University Appropriations History</a:t>
            </a:r>
          </a:p>
          <a:p>
            <a:pPr>
              <a:defRPr b="1"/>
            </a:pPr>
            <a:r>
              <a:rPr lang="en-US" b="1"/>
              <a:t>Adjusted for Mandates and Inflation (CPI-U)</a:t>
            </a:r>
          </a:p>
        </c:rich>
      </c:tx>
      <c:layout>
        <c:manualLayout>
          <c:xMode val="edge"/>
          <c:yMode val="edge"/>
          <c:x val="0.33888604724409449"/>
          <c:y val="2.6474417970480963E-2"/>
        </c:manualLayout>
      </c:layout>
      <c:overlay val="0"/>
      <c:spPr>
        <a:noFill/>
        <a:ln w="25400">
          <a:noFill/>
        </a:ln>
      </c:spPr>
    </c:title>
    <c:autoTitleDeleted val="0"/>
    <c:plotArea>
      <c:layout>
        <c:manualLayout>
          <c:layoutTarget val="inner"/>
          <c:xMode val="edge"/>
          <c:yMode val="edge"/>
          <c:x val="0.11614732685601044"/>
          <c:y val="0.19750418521628463"/>
          <c:w val="0.85966766148029594"/>
          <c:h val="0.62713287599613432"/>
        </c:manualLayout>
      </c:layout>
      <c:barChart>
        <c:barDir val="col"/>
        <c:grouping val="clustered"/>
        <c:varyColors val="0"/>
        <c:ser>
          <c:idx val="0"/>
          <c:order val="0"/>
          <c:tx>
            <c:v>Appropriation</c:v>
          </c:tx>
          <c:spPr>
            <a:solidFill>
              <a:srgbClr val="004D5C"/>
            </a:solidFill>
            <a:ln w="28575" cap="rnd">
              <a:noFill/>
              <a:round/>
            </a:ln>
            <a:effectLst/>
          </c:spPr>
          <c:invertIfNegative val="0"/>
          <c:cat>
            <c:numRef>
              <c:f>'Inflat Adj PU Approp'!$A$6:$A$24</c:f>
              <c:numCache>
                <c:formatCode>0</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'Inflat Adj PU Approp'!$B$6:$B$24</c:f>
              <c:numCache>
                <c:formatCode>_("$"* #,##0_);_("$"* \(#,##0\);_("$"* "-"??_);_(@_)</c:formatCode>
                <c:ptCount val="19"/>
                <c:pt idx="0">
                  <c:v>1502910.9</c:v>
                </c:pt>
                <c:pt idx="1">
                  <c:v>1411720.3</c:v>
                </c:pt>
                <c:pt idx="2">
                  <c:v>1303764.8</c:v>
                </c:pt>
                <c:pt idx="3">
                  <c:v>1304875.3999999999</c:v>
                </c:pt>
                <c:pt idx="4">
                  <c:v>1306876.3999999999</c:v>
                </c:pt>
                <c:pt idx="5">
                  <c:v>1333530.6000000001</c:v>
                </c:pt>
                <c:pt idx="6">
                  <c:v>1357067.3</c:v>
                </c:pt>
                <c:pt idx="7">
                  <c:v>1393838.6</c:v>
                </c:pt>
                <c:pt idx="8">
                  <c:v>1394438.6</c:v>
                </c:pt>
                <c:pt idx="9">
                  <c:v>1308901</c:v>
                </c:pt>
                <c:pt idx="10">
                  <c:v>1309715.8</c:v>
                </c:pt>
                <c:pt idx="11">
                  <c:v>1230092</c:v>
                </c:pt>
                <c:pt idx="12">
                  <c:v>1232192</c:v>
                </c:pt>
                <c:pt idx="13">
                  <c:v>1201776.6000000001</c:v>
                </c:pt>
                <c:pt idx="14">
                  <c:v>350059.1</c:v>
                </c:pt>
                <c:pt idx="15">
                  <c:v>1205164</c:v>
                </c:pt>
                <c:pt idx="16">
                  <c:v>1083448.3999999999</c:v>
                </c:pt>
                <c:pt idx="17">
                  <c:v>1105076.2</c:v>
                </c:pt>
                <c:pt idx="18">
                  <c:v>1157861</c:v>
                </c:pt>
              </c:numCache>
            </c:numRef>
          </c:val>
          <c:extLst>
            <c:ext xmlns:c16="http://schemas.microsoft.com/office/drawing/2014/chart" uri="{C3380CC4-5D6E-409C-BE32-E72D297353CC}">
              <c16:uniqueId val="{00000000-D5ED-4F92-B98E-EAE4E64ECD1B}"/>
            </c:ext>
          </c:extLst>
        </c:ser>
        <c:ser>
          <c:idx val="2"/>
          <c:order val="1"/>
          <c:tx>
            <c:v>CPI Adj. to FY 02 $</c:v>
          </c:tx>
          <c:spPr>
            <a:solidFill>
              <a:srgbClr val="0F9545"/>
            </a:solidFill>
            <a:ln w="28575" cap="rnd">
              <a:noFill/>
              <a:round/>
            </a:ln>
            <a:effectLst/>
          </c:spPr>
          <c:invertIfNegative val="0"/>
          <c:cat>
            <c:numRef>
              <c:f>'Inflat Adj PU Approp'!$A$6:$A$24</c:f>
              <c:numCache>
                <c:formatCode>0</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'Inflat Adj PU Approp'!$H$6:$H$24</c:f>
              <c:numCache>
                <c:formatCode>_("$"* #,##0_);_("$"* \(#,##0\);_("$"* "-"??_);_(@_)</c:formatCode>
                <c:ptCount val="19"/>
                <c:pt idx="0">
                  <c:v>1502630.2493099999</c:v>
                </c:pt>
                <c:pt idx="1">
                  <c:v>1378812.6842521015</c:v>
                </c:pt>
                <c:pt idx="2">
                  <c:v>1244737.3514919444</c:v>
                </c:pt>
                <c:pt idx="3">
                  <c:v>1207968.865686384</c:v>
                </c:pt>
                <c:pt idx="4">
                  <c:v>1161030.1325424924</c:v>
                </c:pt>
                <c:pt idx="5">
                  <c:v>1152774.0877670553</c:v>
                </c:pt>
                <c:pt idx="6">
                  <c:v>1095678.5941073003</c:v>
                </c:pt>
                <c:pt idx="7">
                  <c:v>1111360.5221983287</c:v>
                </c:pt>
                <c:pt idx="8">
                  <c:v>1100105.0113734032</c:v>
                </c:pt>
                <c:pt idx="9">
                  <c:v>1005669.0084636497</c:v>
                </c:pt>
                <c:pt idx="10">
                  <c:v>979464.92969142436</c:v>
                </c:pt>
                <c:pt idx="11">
                  <c:v>891087.14480154333</c:v>
                </c:pt>
                <c:pt idx="12">
                  <c:v>880483.59640860849</c:v>
                </c:pt>
                <c:pt idx="13">
                  <c:v>850803.93135396764</c:v>
                </c:pt>
                <c:pt idx="14">
                  <c:v>209890.17137819817</c:v>
                </c:pt>
                <c:pt idx="15">
                  <c:v>833805.73061105749</c:v>
                </c:pt>
                <c:pt idx="16">
                  <c:v>725382.67508764844</c:v>
                </c:pt>
                <c:pt idx="17">
                  <c:v>726288.74927834375</c:v>
                </c:pt>
                <c:pt idx="18">
                  <c:v>748378.50074229401</c:v>
                </c:pt>
              </c:numCache>
            </c:numRef>
          </c:val>
          <c:extLst>
            <c:ext xmlns:c16="http://schemas.microsoft.com/office/drawing/2014/chart" uri="{C3380CC4-5D6E-409C-BE32-E72D297353CC}">
              <c16:uniqueId val="{00000001-D5ED-4F92-B98E-EAE4E64ECD1B}"/>
            </c:ext>
          </c:extLst>
        </c:ser>
        <c:dLbls>
          <c:showLegendKey val="0"/>
          <c:showVal val="0"/>
          <c:showCatName val="0"/>
          <c:showSerName val="0"/>
          <c:showPercent val="0"/>
          <c:showBubbleSize val="0"/>
        </c:dLbls>
        <c:gapWidth val="99"/>
        <c:axId val="407564904"/>
        <c:axId val="407565296"/>
      </c:barChart>
      <c:lineChart>
        <c:grouping val="standard"/>
        <c:varyColors val="0"/>
        <c:ser>
          <c:idx val="1"/>
          <c:order val="2"/>
          <c:tx>
            <c:v>HEPI Adj. Approp.</c:v>
          </c:tx>
          <c:spPr>
            <a:ln w="50800">
              <a:solidFill>
                <a:srgbClr val="FF7000"/>
              </a:solidFill>
            </a:ln>
          </c:spPr>
          <c:marker>
            <c:symbol val="none"/>
          </c:marker>
          <c:val>
            <c:numRef>
              <c:f>'Inflat Adj PU Approp'!$J$6:$J$24</c:f>
              <c:numCache>
                <c:formatCode>_("$"* #,##0_);_("$"* \(#,##0\);_("$"* "-"??_);_(@_)</c:formatCode>
                <c:ptCount val="19"/>
                <c:pt idx="0">
                  <c:v>1502630.2493099999</c:v>
                </c:pt>
                <c:pt idx="1">
                  <c:v>1341395.6281353959</c:v>
                </c:pt>
                <c:pt idx="2">
                  <c:v>1193698.9960557357</c:v>
                </c:pt>
                <c:pt idx="3">
                  <c:v>1147893.1682570679</c:v>
                </c:pt>
                <c:pt idx="4">
                  <c:v>1090054.3955014183</c:v>
                </c:pt>
                <c:pt idx="5">
                  <c:v>1079304.1303346369</c:v>
                </c:pt>
                <c:pt idx="6">
                  <c:v>1013266.6940164873</c:v>
                </c:pt>
                <c:pt idx="7">
                  <c:v>1018887.3778857447</c:v>
                </c:pt>
                <c:pt idx="8">
                  <c:v>1010143.6008655784</c:v>
                </c:pt>
                <c:pt idx="9">
                  <c:v>920349.35991678224</c:v>
                </c:pt>
                <c:pt idx="10">
                  <c:v>907422.81984618003</c:v>
                </c:pt>
                <c:pt idx="11">
                  <c:v>826322.29187004687</c:v>
                </c:pt>
                <c:pt idx="12">
                  <c:v>805166.76430485828</c:v>
                </c:pt>
                <c:pt idx="13">
                  <c:v>767210.83826524089</c:v>
                </c:pt>
                <c:pt idx="14">
                  <c:v>187135.90052913476</c:v>
                </c:pt>
                <c:pt idx="15">
                  <c:v>732961.03771583294</c:v>
                </c:pt>
                <c:pt idx="16">
                  <c:v>634502.06077495555</c:v>
                </c:pt>
                <c:pt idx="17">
                  <c:v>641809.91960204928</c:v>
                </c:pt>
                <c:pt idx="18">
                  <c:v>668056.9621422278</c:v>
                </c:pt>
              </c:numCache>
            </c:numRef>
          </c:val>
          <c:smooth val="0"/>
          <c:extLst>
            <c:ext xmlns:c16="http://schemas.microsoft.com/office/drawing/2014/chart" uri="{C3380CC4-5D6E-409C-BE32-E72D297353CC}">
              <c16:uniqueId val="{00000002-D5ED-4F92-B98E-EAE4E64ECD1B}"/>
            </c:ext>
          </c:extLst>
        </c:ser>
        <c:dLbls>
          <c:showLegendKey val="0"/>
          <c:showVal val="0"/>
          <c:showCatName val="0"/>
          <c:showSerName val="0"/>
          <c:showPercent val="0"/>
          <c:showBubbleSize val="0"/>
        </c:dLbls>
        <c:marker val="1"/>
        <c:smooth val="0"/>
        <c:axId val="407564904"/>
        <c:axId val="407565296"/>
      </c:lineChart>
      <c:catAx>
        <c:axId val="40756490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407565296"/>
        <c:crosses val="autoZero"/>
        <c:auto val="1"/>
        <c:lblAlgn val="ctr"/>
        <c:lblOffset val="100"/>
        <c:noMultiLvlLbl val="0"/>
      </c:catAx>
      <c:valAx>
        <c:axId val="4075652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ln w="9525">
            <a:noFill/>
          </a:ln>
        </c:spPr>
        <c:txPr>
          <a:bodyPr rot="0" vert="horz"/>
          <a:lstStyle/>
          <a:p>
            <a:pPr>
              <a:defRPr/>
            </a:pPr>
            <a:endParaRPr lang="en-US"/>
          </a:p>
        </c:txPr>
        <c:crossAx val="407564904"/>
        <c:crosses val="autoZero"/>
        <c:crossBetween val="between"/>
      </c:valAx>
      <c:spPr>
        <a:noFill/>
        <a:ln w="25400">
          <a:noFill/>
        </a:ln>
      </c:spPr>
    </c:plotArea>
    <c:legend>
      <c:legendPos val="r"/>
      <c:layout>
        <c:manualLayout>
          <c:xMode val="edge"/>
          <c:yMode val="edge"/>
          <c:x val="0.11683499840403237"/>
          <c:y val="0.91382989081163013"/>
          <c:w val="0.85566072873026444"/>
          <c:h val="7.6152490900969178E-2"/>
        </c:manualLayout>
      </c:layout>
      <c:overlay val="0"/>
    </c:legend>
    <c:plotVisOnly val="1"/>
    <c:dispBlanksAs val="gap"/>
    <c:showDLblsOverMax val="0"/>
  </c:chart>
  <c:spPr>
    <a:solidFill>
      <a:schemeClr val="bg1"/>
    </a:solidFill>
    <a:ln w="9525" cap="flat" cmpd="sng" algn="ctr">
      <a:noFill/>
      <a:round/>
    </a:ln>
    <a:effectLst/>
  </c:spPr>
  <c:txPr>
    <a:bodyPr/>
    <a:lstStyle/>
    <a:p>
      <a:pPr>
        <a:defRPr sz="1400" b="0" i="0" u="none" strike="noStrike" baseline="0">
          <a:solidFill>
            <a:srgbClr val="000000"/>
          </a:solidFill>
          <a:latin typeface="Century Gothic" panose="020B0502020202020204" pitchFamily="34" charset="0"/>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solidFill>
                <a:latin typeface="Century Gothic" panose="020B0502020202020204" pitchFamily="34" charset="0"/>
                <a:ea typeface="+mn-ea"/>
                <a:cs typeface="+mn-cs"/>
              </a:defRPr>
            </a:pPr>
            <a:r>
              <a:rPr lang="en-US"/>
              <a:t>State Appropriations for Education: </a:t>
            </a:r>
          </a:p>
          <a:p>
            <a:pPr>
              <a:defRPr/>
            </a:pPr>
            <a:r>
              <a:rPr lang="en-US"/>
              <a:t>K-12 vs. Higher Education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7279923822517837"/>
          <c:y val="0.15282556858012034"/>
          <c:w val="0.81295114438265847"/>
          <c:h val="0.68477003607834508"/>
        </c:manualLayout>
      </c:layout>
      <c:lineChart>
        <c:grouping val="standard"/>
        <c:varyColors val="0"/>
        <c:ser>
          <c:idx val="0"/>
          <c:order val="0"/>
          <c:tx>
            <c:v>Elementary &amp; Secondary Education</c:v>
          </c:tx>
          <c:spPr>
            <a:ln w="28575" cap="rnd">
              <a:solidFill>
                <a:srgbClr val="FF0000"/>
              </a:solidFill>
              <a:round/>
            </a:ln>
            <a:effectLst/>
          </c:spPr>
          <c:marker>
            <c:symbol val="none"/>
          </c:marker>
          <c:cat>
            <c:strRef>
              <c:f>'Base Comparison'!$B$6:$B$20</c:f>
              <c:strCache>
                <c:ptCount val="15"/>
                <c:pt idx="0">
                  <c:v>FY
2006</c:v>
                </c:pt>
                <c:pt idx="1">
                  <c:v>FY
2007</c:v>
                </c:pt>
                <c:pt idx="2">
                  <c:v>FY
2008</c:v>
                </c:pt>
                <c:pt idx="3">
                  <c:v>FY
2009</c:v>
                </c:pt>
                <c:pt idx="4">
                  <c:v>FY
2010</c:v>
                </c:pt>
                <c:pt idx="5">
                  <c:v>FY
2011</c:v>
                </c:pt>
                <c:pt idx="6">
                  <c:v>FY
2012</c:v>
                </c:pt>
                <c:pt idx="7">
                  <c:v>FY
2013</c:v>
                </c:pt>
                <c:pt idx="8">
                  <c:v>FY
2014</c:v>
                </c:pt>
                <c:pt idx="9">
                  <c:v>FY
2015</c:v>
                </c:pt>
                <c:pt idx="10">
                  <c:v>FY
2016</c:v>
                </c:pt>
                <c:pt idx="11">
                  <c:v>FY
2017</c:v>
                </c:pt>
                <c:pt idx="12">
                  <c:v>FY
2018</c:v>
                </c:pt>
                <c:pt idx="13">
                  <c:v>FY
2019</c:v>
                </c:pt>
                <c:pt idx="14">
                  <c:v>FY
2020</c:v>
                </c:pt>
              </c:strCache>
            </c:strRef>
          </c:cat>
          <c:val>
            <c:numRef>
              <c:f>'Base Comparison'!$C$6:$C$20</c:f>
              <c:numCache>
                <c:formatCode>#,##0.0</c:formatCode>
                <c:ptCount val="15"/>
                <c:pt idx="0">
                  <c:v>6109.7186000000002</c:v>
                </c:pt>
                <c:pt idx="1">
                  <c:v>6531.9081999999999</c:v>
                </c:pt>
                <c:pt idx="2">
                  <c:v>7453.1107000000002</c:v>
                </c:pt>
                <c:pt idx="3">
                  <c:v>7441.9101000000001</c:v>
                </c:pt>
                <c:pt idx="4">
                  <c:v>7307.8774000000003</c:v>
                </c:pt>
                <c:pt idx="5">
                  <c:v>6996.7505000000001</c:v>
                </c:pt>
                <c:pt idx="6">
                  <c:v>6750.3867</c:v>
                </c:pt>
                <c:pt idx="7">
                  <c:v>6549.799</c:v>
                </c:pt>
                <c:pt idx="8">
                  <c:v>6687.3804</c:v>
                </c:pt>
                <c:pt idx="9">
                  <c:v>6754.9841999999999</c:v>
                </c:pt>
                <c:pt idx="10">
                  <c:v>6937.3948</c:v>
                </c:pt>
                <c:pt idx="11">
                  <c:v>7460.9718999999996</c:v>
                </c:pt>
                <c:pt idx="12">
                  <c:v>8227.9102000000003</c:v>
                </c:pt>
                <c:pt idx="13">
                  <c:v>8391.8403999999991</c:v>
                </c:pt>
                <c:pt idx="14">
                  <c:v>8883.2548000000006</c:v>
                </c:pt>
              </c:numCache>
            </c:numRef>
          </c:val>
          <c:smooth val="0"/>
          <c:extLst>
            <c:ext xmlns:c16="http://schemas.microsoft.com/office/drawing/2014/chart" uri="{C3380CC4-5D6E-409C-BE32-E72D297353CC}">
              <c16:uniqueId val="{00000000-0207-4EBE-8908-48C5D0743D4B}"/>
            </c:ext>
          </c:extLst>
        </c:ser>
        <c:ser>
          <c:idx val="1"/>
          <c:order val="1"/>
          <c:tx>
            <c:v>Higher Education</c:v>
          </c:tx>
          <c:spPr>
            <a:ln w="28575" cap="rnd">
              <a:solidFill>
                <a:srgbClr val="0070C0"/>
              </a:solidFill>
              <a:round/>
            </a:ln>
            <a:effectLst/>
          </c:spPr>
          <c:marker>
            <c:symbol val="none"/>
          </c:marker>
          <c:cat>
            <c:strRef>
              <c:f>'Base Comparison'!$B$6:$B$20</c:f>
              <c:strCache>
                <c:ptCount val="15"/>
                <c:pt idx="0">
                  <c:v>FY
2006</c:v>
                </c:pt>
                <c:pt idx="1">
                  <c:v>FY
2007</c:v>
                </c:pt>
                <c:pt idx="2">
                  <c:v>FY
2008</c:v>
                </c:pt>
                <c:pt idx="3">
                  <c:v>FY
2009</c:v>
                </c:pt>
                <c:pt idx="4">
                  <c:v>FY
2010</c:v>
                </c:pt>
                <c:pt idx="5">
                  <c:v>FY
2011</c:v>
                </c:pt>
                <c:pt idx="6">
                  <c:v>FY
2012</c:v>
                </c:pt>
                <c:pt idx="7">
                  <c:v>FY
2013</c:v>
                </c:pt>
                <c:pt idx="8">
                  <c:v>FY
2014</c:v>
                </c:pt>
                <c:pt idx="9">
                  <c:v>FY
2015</c:v>
                </c:pt>
                <c:pt idx="10">
                  <c:v>FY
2016</c:v>
                </c:pt>
                <c:pt idx="11">
                  <c:v>FY
2017</c:v>
                </c:pt>
                <c:pt idx="12">
                  <c:v>FY
2018</c:v>
                </c:pt>
                <c:pt idx="13">
                  <c:v>FY
2019</c:v>
                </c:pt>
                <c:pt idx="14">
                  <c:v>FY
2020</c:v>
                </c:pt>
              </c:strCache>
            </c:strRef>
          </c:cat>
          <c:val>
            <c:numRef>
              <c:f>'Base Comparison'!$E$6:$E$20</c:f>
              <c:numCache>
                <c:formatCode>#,##0.0</c:formatCode>
                <c:ptCount val="15"/>
                <c:pt idx="0">
                  <c:v>2106.4531999999999</c:v>
                </c:pt>
                <c:pt idx="1">
                  <c:v>2215.5403000000001</c:v>
                </c:pt>
                <c:pt idx="2">
                  <c:v>2200.15</c:v>
                </c:pt>
                <c:pt idx="3">
                  <c:v>2208.6664000000001</c:v>
                </c:pt>
                <c:pt idx="4">
                  <c:v>2219.9110999999998</c:v>
                </c:pt>
                <c:pt idx="5">
                  <c:v>2124.1325999999999</c:v>
                </c:pt>
                <c:pt idx="6">
                  <c:v>2141.7361999999998</c:v>
                </c:pt>
                <c:pt idx="7">
                  <c:v>1979.8099</c:v>
                </c:pt>
                <c:pt idx="8">
                  <c:v>1991.3098</c:v>
                </c:pt>
                <c:pt idx="9">
                  <c:v>1947.6398999999999</c:v>
                </c:pt>
                <c:pt idx="10">
                  <c:v>755.33709999999996</c:v>
                </c:pt>
                <c:pt idx="11">
                  <c:v>2022.2199000000001</c:v>
                </c:pt>
                <c:pt idx="12">
                  <c:v>1837.3443</c:v>
                </c:pt>
                <c:pt idx="13">
                  <c:v>1894.0182</c:v>
                </c:pt>
                <c:pt idx="14">
                  <c:v>2048.4778999999999</c:v>
                </c:pt>
              </c:numCache>
            </c:numRef>
          </c:val>
          <c:smooth val="0"/>
          <c:extLst>
            <c:ext xmlns:c16="http://schemas.microsoft.com/office/drawing/2014/chart" uri="{C3380CC4-5D6E-409C-BE32-E72D297353CC}">
              <c16:uniqueId val="{00000001-0207-4EBE-8908-48C5D0743D4B}"/>
            </c:ext>
          </c:extLst>
        </c:ser>
        <c:dLbls>
          <c:showLegendKey val="0"/>
          <c:showVal val="0"/>
          <c:showCatName val="0"/>
          <c:showSerName val="0"/>
          <c:showPercent val="0"/>
          <c:showBubbleSize val="0"/>
        </c:dLbls>
        <c:smooth val="0"/>
        <c:axId val="404821184"/>
        <c:axId val="404817656"/>
      </c:lineChart>
      <c:catAx>
        <c:axId val="40482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entury Gothic" panose="020B0502020202020204" pitchFamily="34" charset="0"/>
                <a:ea typeface="+mn-ea"/>
                <a:cs typeface="+mn-cs"/>
              </a:defRPr>
            </a:pPr>
            <a:endParaRPr lang="en-US"/>
          </a:p>
        </c:txPr>
        <c:crossAx val="404817656"/>
        <c:crosses val="autoZero"/>
        <c:auto val="1"/>
        <c:lblAlgn val="ctr"/>
        <c:lblOffset val="100"/>
        <c:noMultiLvlLbl val="0"/>
      </c:catAx>
      <c:valAx>
        <c:axId val="404817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r>
                  <a:rPr lang="en-US"/>
                  <a:t>$ in Millions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crossAx val="404821184"/>
        <c:crosses val="autoZero"/>
        <c:crossBetween val="between"/>
      </c:valAx>
      <c:spPr>
        <a:noFill/>
        <a:ln>
          <a:noFill/>
        </a:ln>
        <a:effectLst/>
      </c:spPr>
    </c:plotArea>
    <c:legend>
      <c:legendPos val="b"/>
      <c:layout>
        <c:manualLayout>
          <c:xMode val="edge"/>
          <c:yMode val="edge"/>
          <c:x val="5.7124883497222632E-2"/>
          <c:y val="0.94520852883254824"/>
          <c:w val="0.89999985039771768"/>
          <c:h val="5.479147116745176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latin typeface="Century Gothic" panose="020B0502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r>
              <a:rPr lang="en-US"/>
              <a:t>Public Higher Education Deferred Maintenance Estimates</a:t>
            </a:r>
          </a:p>
          <a:p>
            <a:pPr>
              <a:defRPr/>
            </a:pPr>
            <a:r>
              <a:rPr lang="en-US"/>
              <a:t>($ in millions)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areaChart>
        <c:grouping val="stacked"/>
        <c:varyColors val="0"/>
        <c:ser>
          <c:idx val="0"/>
          <c:order val="0"/>
          <c:tx>
            <c:v>Public Universities</c:v>
          </c:tx>
          <c:spPr>
            <a:solidFill>
              <a:srgbClr val="004D5C"/>
            </a:solidFill>
            <a:ln>
              <a:noFill/>
            </a:ln>
            <a:effectLst/>
          </c:spPr>
          <c:cat>
            <c:strRef>
              <c:f>'Def Maint History'!$M$8:$AA$8</c:f>
              <c:strCache>
                <c:ptCount val="15"/>
                <c:pt idx="0">
                  <c:v>FY2005</c:v>
                </c:pt>
                <c:pt idx="1">
                  <c:v>FY2006</c:v>
                </c:pt>
                <c:pt idx="2">
                  <c:v>FY2007</c:v>
                </c:pt>
                <c:pt idx="3">
                  <c:v>FY2008</c:v>
                </c:pt>
                <c:pt idx="4">
                  <c:v>FY2009</c:v>
                </c:pt>
                <c:pt idx="5">
                  <c:v>FY2010</c:v>
                </c:pt>
                <c:pt idx="6">
                  <c:v>FY2011</c:v>
                </c:pt>
                <c:pt idx="7">
                  <c:v>FY2012</c:v>
                </c:pt>
                <c:pt idx="8">
                  <c:v>FY2013</c:v>
                </c:pt>
                <c:pt idx="9">
                  <c:v>FY2014</c:v>
                </c:pt>
                <c:pt idx="10">
                  <c:v>FY2015</c:v>
                </c:pt>
                <c:pt idx="11">
                  <c:v>FY2016</c:v>
                </c:pt>
                <c:pt idx="12">
                  <c:v>FY2017</c:v>
                </c:pt>
                <c:pt idx="13">
                  <c:v>FY2018</c:v>
                </c:pt>
                <c:pt idx="14">
                  <c:v>FY2019</c:v>
                </c:pt>
              </c:strCache>
            </c:strRef>
          </c:cat>
          <c:val>
            <c:numRef>
              <c:f>'Def Maint History'!$M$29:$AA$29</c:f>
              <c:numCache>
                <c:formatCode>_("$"* #,##0.0_);_("$"* \(#,##0.0\);_("$"* "-"?_);_(@_)</c:formatCode>
                <c:ptCount val="15"/>
                <c:pt idx="0">
                  <c:v>1831.1000000000006</c:v>
                </c:pt>
                <c:pt idx="1">
                  <c:v>2132.2000000000003</c:v>
                </c:pt>
                <c:pt idx="2">
                  <c:v>2578.7000000000003</c:v>
                </c:pt>
                <c:pt idx="3">
                  <c:v>2762.3000000000011</c:v>
                </c:pt>
                <c:pt idx="4">
                  <c:v>2997.3650000000002</c:v>
                </c:pt>
                <c:pt idx="5">
                  <c:v>3050.7395999999994</c:v>
                </c:pt>
                <c:pt idx="6">
                  <c:v>3274.4599999999991</c:v>
                </c:pt>
                <c:pt idx="7">
                  <c:v>3282.3264999999992</c:v>
                </c:pt>
                <c:pt idx="8">
                  <c:v>3540.4659999999985</c:v>
                </c:pt>
                <c:pt idx="9">
                  <c:v>3623.2659999999996</c:v>
                </c:pt>
                <c:pt idx="10">
                  <c:v>3762.6000000000004</c:v>
                </c:pt>
                <c:pt idx="11">
                  <c:v>4279.1290088000005</c:v>
                </c:pt>
                <c:pt idx="12">
                  <c:v>4418.4475599999987</c:v>
                </c:pt>
                <c:pt idx="13">
                  <c:v>4567.0879999999997</c:v>
                </c:pt>
                <c:pt idx="14">
                  <c:v>4718.6245000000008</c:v>
                </c:pt>
              </c:numCache>
            </c:numRef>
          </c:val>
          <c:extLst>
            <c:ext xmlns:c16="http://schemas.microsoft.com/office/drawing/2014/chart" uri="{C3380CC4-5D6E-409C-BE32-E72D297353CC}">
              <c16:uniqueId val="{00000000-9BDD-495F-B1A7-B03C311F9952}"/>
            </c:ext>
          </c:extLst>
        </c:ser>
        <c:ser>
          <c:idx val="1"/>
          <c:order val="1"/>
          <c:tx>
            <c:v>Community Colleges</c:v>
          </c:tx>
          <c:spPr>
            <a:solidFill>
              <a:srgbClr val="FF7000"/>
            </a:solidFill>
            <a:ln>
              <a:noFill/>
            </a:ln>
            <a:effectLst/>
          </c:spPr>
          <c:cat>
            <c:strRef>
              <c:f>'Def Maint History'!$M$8:$AA$8</c:f>
              <c:strCache>
                <c:ptCount val="15"/>
                <c:pt idx="0">
                  <c:v>FY2005</c:v>
                </c:pt>
                <c:pt idx="1">
                  <c:v>FY2006</c:v>
                </c:pt>
                <c:pt idx="2">
                  <c:v>FY2007</c:v>
                </c:pt>
                <c:pt idx="3">
                  <c:v>FY2008</c:v>
                </c:pt>
                <c:pt idx="4">
                  <c:v>FY2009</c:v>
                </c:pt>
                <c:pt idx="5">
                  <c:v>FY2010</c:v>
                </c:pt>
                <c:pt idx="6">
                  <c:v>FY2011</c:v>
                </c:pt>
                <c:pt idx="7">
                  <c:v>FY2012</c:v>
                </c:pt>
                <c:pt idx="8">
                  <c:v>FY2013</c:v>
                </c:pt>
                <c:pt idx="9">
                  <c:v>FY2014</c:v>
                </c:pt>
                <c:pt idx="10">
                  <c:v>FY2015</c:v>
                </c:pt>
                <c:pt idx="11">
                  <c:v>FY2016</c:v>
                </c:pt>
                <c:pt idx="12">
                  <c:v>FY2017</c:v>
                </c:pt>
                <c:pt idx="13">
                  <c:v>FY2018</c:v>
                </c:pt>
                <c:pt idx="14">
                  <c:v>FY2019</c:v>
                </c:pt>
              </c:strCache>
            </c:strRef>
          </c:cat>
          <c:val>
            <c:numRef>
              <c:f>'Def Maint History'!$M$31:$AA$31</c:f>
              <c:numCache>
                <c:formatCode>_("$"* #,##0.0_);_("$"* \(#,##0.0\);_("$"* "-"??_);_(@_)</c:formatCode>
                <c:ptCount val="15"/>
                <c:pt idx="0">
                  <c:v>895.9</c:v>
                </c:pt>
                <c:pt idx="1">
                  <c:v>920.1</c:v>
                </c:pt>
                <c:pt idx="2">
                  <c:v>993.7</c:v>
                </c:pt>
                <c:pt idx="3">
                  <c:v>1028.5</c:v>
                </c:pt>
                <c:pt idx="4">
                  <c:v>1068.5999999999999</c:v>
                </c:pt>
                <c:pt idx="5">
                  <c:v>1111.3</c:v>
                </c:pt>
                <c:pt idx="6">
                  <c:v>1159.0999999999999</c:v>
                </c:pt>
                <c:pt idx="7">
                  <c:v>1182.3</c:v>
                </c:pt>
                <c:pt idx="8">
                  <c:v>1211.9000000000001</c:v>
                </c:pt>
                <c:pt idx="9">
                  <c:v>1248.3</c:v>
                </c:pt>
                <c:pt idx="10">
                  <c:v>1285.8</c:v>
                </c:pt>
                <c:pt idx="11">
                  <c:v>1350</c:v>
                </c:pt>
                <c:pt idx="12">
                  <c:v>1390</c:v>
                </c:pt>
                <c:pt idx="13">
                  <c:v>1430</c:v>
                </c:pt>
                <c:pt idx="14">
                  <c:v>1469</c:v>
                </c:pt>
              </c:numCache>
            </c:numRef>
          </c:val>
          <c:extLst>
            <c:ext xmlns:c16="http://schemas.microsoft.com/office/drawing/2014/chart" uri="{C3380CC4-5D6E-409C-BE32-E72D297353CC}">
              <c16:uniqueId val="{00000001-9BDD-495F-B1A7-B03C311F9952}"/>
            </c:ext>
          </c:extLst>
        </c:ser>
        <c:dLbls>
          <c:showLegendKey val="0"/>
          <c:showVal val="0"/>
          <c:showCatName val="0"/>
          <c:showSerName val="0"/>
          <c:showPercent val="0"/>
          <c:showBubbleSize val="0"/>
        </c:dLbls>
        <c:axId val="407566472"/>
        <c:axId val="407566864"/>
      </c:areaChart>
      <c:catAx>
        <c:axId val="407566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407566864"/>
        <c:crosses val="autoZero"/>
        <c:auto val="1"/>
        <c:lblAlgn val="ctr"/>
        <c:lblOffset val="100"/>
        <c:noMultiLvlLbl val="0"/>
      </c:catAx>
      <c:valAx>
        <c:axId val="4075668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_);_(&quot;$&quot;* \(#,##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crossAx val="4075664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entury Gothic" panose="020B0502020202020204" pitchFamily="34" charset="0"/>
              <a:ea typeface="+mn-ea"/>
              <a:cs typeface="+mn-cs"/>
            </a:defRPr>
          </a:pPr>
          <a:endParaRPr lang="en-US"/>
        </a:p>
      </c:txPr>
    </c:legend>
    <c:plotVisOnly val="1"/>
    <c:dispBlanksAs val="zero"/>
    <c:showDLblsOverMax val="0"/>
  </c:chart>
  <c:spPr>
    <a:noFill/>
    <a:ln>
      <a:noFill/>
    </a:ln>
    <a:effectLst/>
  </c:spPr>
  <c:txPr>
    <a:bodyPr/>
    <a:lstStyle/>
    <a:p>
      <a:pPr>
        <a:defRPr>
          <a:solidFill>
            <a:schemeClr val="tx1"/>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0.45833</cdr:x>
      <cdr:y>0.42585</cdr:y>
    </cdr:from>
    <cdr:to>
      <cdr:x>0.54167</cdr:x>
      <cdr:y>0.57415</cdr:y>
    </cdr:to>
    <cdr:sp macro="" textlink="">
      <cdr:nvSpPr>
        <cdr:cNvPr id="2" name="TextBox 1">
          <a:extLst xmlns:a="http://schemas.openxmlformats.org/drawingml/2006/main">
            <a:ext uri="{FF2B5EF4-FFF2-40B4-BE49-F238E27FC236}">
              <a16:creationId xmlns:a16="http://schemas.microsoft.com/office/drawing/2014/main" id="{3B013C0E-B903-43D6-A27A-E5CDFA7E14A4}"/>
            </a:ext>
          </a:extLst>
        </cdr:cNvPr>
        <cdr:cNvSpPr txBox="1"/>
      </cdr:nvSpPr>
      <cdr:spPr>
        <a:xfrm xmlns:a="http://schemas.openxmlformats.org/drawingml/2006/main">
          <a:off x="5029200" y="26257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0.56295</cdr:x>
      <cdr:y>0.13027</cdr:y>
    </cdr:from>
    <cdr:to>
      <cdr:x>0.95438</cdr:x>
      <cdr:y>0.27993</cdr:y>
    </cdr:to>
    <cdr:sp macro="" textlink="">
      <cdr:nvSpPr>
        <cdr:cNvPr id="3" name="TextBox 2">
          <a:extLst xmlns:a="http://schemas.openxmlformats.org/drawingml/2006/main">
            <a:ext uri="{FF2B5EF4-FFF2-40B4-BE49-F238E27FC236}">
              <a16:creationId xmlns:a16="http://schemas.microsoft.com/office/drawing/2014/main" id="{EA12E840-4ED4-440D-A103-D84F46C46EE0}"/>
            </a:ext>
          </a:extLst>
        </cdr:cNvPr>
        <cdr:cNvSpPr txBox="1"/>
      </cdr:nvSpPr>
      <cdr:spPr>
        <a:xfrm xmlns:a="http://schemas.openxmlformats.org/drawingml/2006/main">
          <a:off x="6177094" y="803246"/>
          <a:ext cx="4295163" cy="9227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0.45833</cdr:x>
      <cdr:y>0.42585</cdr:y>
    </cdr:from>
    <cdr:to>
      <cdr:x>0.54167</cdr:x>
      <cdr:y>0.57415</cdr:y>
    </cdr:to>
    <cdr:sp macro="" textlink="">
      <cdr:nvSpPr>
        <cdr:cNvPr id="4" name="TextBox 3">
          <a:extLst xmlns:a="http://schemas.openxmlformats.org/drawingml/2006/main">
            <a:ext uri="{FF2B5EF4-FFF2-40B4-BE49-F238E27FC236}">
              <a16:creationId xmlns:a16="http://schemas.microsoft.com/office/drawing/2014/main" id="{64F2C8D2-1BE0-4414-A0B0-DBC603250BAE}"/>
            </a:ext>
          </a:extLst>
        </cdr:cNvPr>
        <cdr:cNvSpPr txBox="1"/>
      </cdr:nvSpPr>
      <cdr:spPr>
        <a:xfrm xmlns:a="http://schemas.openxmlformats.org/drawingml/2006/main">
          <a:off x="5029200" y="26257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0.45833</cdr:x>
      <cdr:y>0.42585</cdr:y>
    </cdr:from>
    <cdr:to>
      <cdr:x>0.54167</cdr:x>
      <cdr:y>0.57415</cdr:y>
    </cdr:to>
    <cdr:sp macro="" textlink="">
      <cdr:nvSpPr>
        <cdr:cNvPr id="5" name="TextBox 4">
          <a:extLst xmlns:a="http://schemas.openxmlformats.org/drawingml/2006/main">
            <a:ext uri="{FF2B5EF4-FFF2-40B4-BE49-F238E27FC236}">
              <a16:creationId xmlns:a16="http://schemas.microsoft.com/office/drawing/2014/main" id="{79C098A5-9327-422D-8989-003172553D86}"/>
            </a:ext>
          </a:extLst>
        </cdr:cNvPr>
        <cdr:cNvSpPr txBox="1"/>
      </cdr:nvSpPr>
      <cdr:spPr>
        <a:xfrm xmlns:a="http://schemas.openxmlformats.org/drawingml/2006/main">
          <a:off x="5029200" y="26257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0.74032</cdr:x>
      <cdr:y>0.17517</cdr:y>
    </cdr:from>
    <cdr:to>
      <cdr:x>0.82365</cdr:x>
      <cdr:y>0.32347</cdr:y>
    </cdr:to>
    <cdr:sp macro="" textlink="">
      <cdr:nvSpPr>
        <cdr:cNvPr id="6" name="TextBox 5">
          <a:extLst xmlns:a="http://schemas.openxmlformats.org/drawingml/2006/main">
            <a:ext uri="{FF2B5EF4-FFF2-40B4-BE49-F238E27FC236}">
              <a16:creationId xmlns:a16="http://schemas.microsoft.com/office/drawing/2014/main" id="{A2A25FB5-027B-4912-809A-5E96CDAD9179}"/>
            </a:ext>
          </a:extLst>
        </cdr:cNvPr>
        <cdr:cNvSpPr txBox="1"/>
      </cdr:nvSpPr>
      <cdr:spPr>
        <a:xfrm xmlns:a="http://schemas.openxmlformats.org/drawingml/2006/main">
          <a:off x="8123339" y="108008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0.45833</cdr:x>
      <cdr:y>0.42585</cdr:y>
    </cdr:from>
    <cdr:to>
      <cdr:x>0.54167</cdr:x>
      <cdr:y>0.57415</cdr:y>
    </cdr:to>
    <cdr:sp macro="" textlink="">
      <cdr:nvSpPr>
        <cdr:cNvPr id="7" name="TextBox 6">
          <a:extLst xmlns:a="http://schemas.openxmlformats.org/drawingml/2006/main">
            <a:ext uri="{FF2B5EF4-FFF2-40B4-BE49-F238E27FC236}">
              <a16:creationId xmlns:a16="http://schemas.microsoft.com/office/drawing/2014/main" id="{C9790B5E-D42E-4460-8411-A21B048994C9}"/>
            </a:ext>
          </a:extLst>
        </cdr:cNvPr>
        <cdr:cNvSpPr txBox="1"/>
      </cdr:nvSpPr>
      <cdr:spPr>
        <a:xfrm xmlns:a="http://schemas.openxmlformats.org/drawingml/2006/main">
          <a:off x="5029200" y="26257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0.45833</cdr:x>
      <cdr:y>0.42585</cdr:y>
    </cdr:from>
    <cdr:to>
      <cdr:x>0.54167</cdr:x>
      <cdr:y>0.57415</cdr:y>
    </cdr:to>
    <cdr:sp macro="" textlink="">
      <cdr:nvSpPr>
        <cdr:cNvPr id="8" name="TextBox 7">
          <a:extLst xmlns:a="http://schemas.openxmlformats.org/drawingml/2006/main">
            <a:ext uri="{FF2B5EF4-FFF2-40B4-BE49-F238E27FC236}">
              <a16:creationId xmlns:a16="http://schemas.microsoft.com/office/drawing/2014/main" id="{CDBADAE2-3375-4AF9-A7A1-9F0A52B3C8CA}"/>
            </a:ext>
          </a:extLst>
        </cdr:cNvPr>
        <cdr:cNvSpPr txBox="1"/>
      </cdr:nvSpPr>
      <cdr:spPr>
        <a:xfrm xmlns:a="http://schemas.openxmlformats.org/drawingml/2006/main">
          <a:off x="5029200" y="2625754"/>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0.55903</cdr:x>
      <cdr:y>0.20005</cdr:y>
    </cdr:from>
    <cdr:to>
      <cdr:x>1</cdr:x>
      <cdr:y>0.29387</cdr:y>
    </cdr:to>
    <cdr:sp macro="" textlink="">
      <cdr:nvSpPr>
        <cdr:cNvPr id="9" name="TextBox 8">
          <a:extLst xmlns:a="http://schemas.openxmlformats.org/drawingml/2006/main">
            <a:ext uri="{FF2B5EF4-FFF2-40B4-BE49-F238E27FC236}">
              <a16:creationId xmlns:a16="http://schemas.microsoft.com/office/drawing/2014/main" id="{61BCD7E6-F5E7-40EA-9E8C-1A2D47485E22}"/>
            </a:ext>
          </a:extLst>
        </cdr:cNvPr>
        <cdr:cNvSpPr txBox="1"/>
      </cdr:nvSpPr>
      <cdr:spPr>
        <a:xfrm xmlns:a="http://schemas.openxmlformats.org/drawingml/2006/main">
          <a:off x="6045750" y="1134493"/>
          <a:ext cx="4769005" cy="5320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latin typeface="Century Gothic" panose="020B0502020202020204" pitchFamily="34" charset="0"/>
            </a:rPr>
            <a:t>Est. FY 20 adj. to FY 02 for CPI &amp; mandates = 49.8%</a:t>
          </a:r>
        </a:p>
        <a:p xmlns:a="http://schemas.openxmlformats.org/drawingml/2006/main">
          <a:r>
            <a:rPr lang="en-US" sz="1400" b="1" dirty="0">
              <a:latin typeface="Century Gothic" panose="020B0502020202020204" pitchFamily="34" charset="0"/>
            </a:rPr>
            <a:t>Est. FY 20 adj. to FY 02 for HEPI &amp; mandates = 44.5%</a:t>
          </a:r>
        </a:p>
      </cdr:txBody>
    </cdr:sp>
  </cdr:relSizeAnchor>
  <cdr:relSizeAnchor xmlns:cdr="http://schemas.openxmlformats.org/drawingml/2006/chartDrawing">
    <cdr:from>
      <cdr:x>0.51417</cdr:x>
      <cdr:y>0.15725</cdr:y>
    </cdr:from>
    <cdr:to>
      <cdr:x>0.96315</cdr:x>
      <cdr:y>0.24956</cdr:y>
    </cdr:to>
    <cdr:sp macro="" textlink="">
      <cdr:nvSpPr>
        <cdr:cNvPr id="12" name="Rectangle 11">
          <a:extLst xmlns:a="http://schemas.openxmlformats.org/drawingml/2006/main">
            <a:ext uri="{FF2B5EF4-FFF2-40B4-BE49-F238E27FC236}">
              <a16:creationId xmlns:a16="http://schemas.microsoft.com/office/drawing/2014/main" id="{91CA4CCA-C69D-4404-BF8C-0CF04245A021}"/>
            </a:ext>
          </a:extLst>
        </cdr:cNvPr>
        <cdr:cNvSpPr/>
      </cdr:nvSpPr>
      <cdr:spPr>
        <a:xfrm xmlns:a="http://schemas.openxmlformats.org/drawingml/2006/main">
          <a:off x="5641910" y="969570"/>
          <a:ext cx="4926563" cy="56916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0.51587</cdr:x>
      <cdr:y>0.16633</cdr:y>
    </cdr:from>
    <cdr:to>
      <cdr:x>0.52004</cdr:x>
      <cdr:y>0.17374</cdr:y>
    </cdr:to>
    <cdr:sp macro="" textlink="">
      <cdr:nvSpPr>
        <cdr:cNvPr id="13" name="TextBox 12">
          <a:extLst xmlns:a="http://schemas.openxmlformats.org/drawingml/2006/main">
            <a:ext uri="{FF2B5EF4-FFF2-40B4-BE49-F238E27FC236}">
              <a16:creationId xmlns:a16="http://schemas.microsoft.com/office/drawing/2014/main" id="{63BA92C1-D7F3-4454-9E31-0ED0A2CDAB10}"/>
            </a:ext>
          </a:extLst>
        </cdr:cNvPr>
        <cdr:cNvSpPr txBox="1"/>
      </cdr:nvSpPr>
      <cdr:spPr>
        <a:xfrm xmlns:a="http://schemas.openxmlformats.org/drawingml/2006/main">
          <a:off x="5660571" y="1025554"/>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0.20165</cdr:x>
      <cdr:y>0.4734</cdr:y>
    </cdr:from>
    <cdr:to>
      <cdr:x>0.3448</cdr:x>
      <cdr:y>0.55669</cdr:y>
    </cdr:to>
    <cdr:sp macro="" textlink="">
      <cdr:nvSpPr>
        <cdr:cNvPr id="2" name="TextBox 1">
          <a:extLst xmlns:a="http://schemas.openxmlformats.org/drawingml/2006/main">
            <a:ext uri="{FF2B5EF4-FFF2-40B4-BE49-F238E27FC236}">
              <a16:creationId xmlns:a16="http://schemas.microsoft.com/office/drawing/2014/main" id="{6C8898DF-20B7-4BCF-8509-F3EBC1FA6530}"/>
            </a:ext>
          </a:extLst>
        </cdr:cNvPr>
        <cdr:cNvSpPr txBox="1"/>
      </cdr:nvSpPr>
      <cdr:spPr>
        <a:xfrm xmlns:a="http://schemas.openxmlformats.org/drawingml/2006/main">
          <a:off x="1073395" y="1291005"/>
          <a:ext cx="762000" cy="227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0.22638</cdr:x>
      <cdr:y>0.47411</cdr:y>
    </cdr:from>
    <cdr:to>
      <cdr:x>0.40807</cdr:x>
      <cdr:y>0.5789</cdr:y>
    </cdr:to>
    <cdr:sp macro="" textlink="">
      <cdr:nvSpPr>
        <cdr:cNvPr id="3" name="TextBox 2">
          <a:extLst xmlns:a="http://schemas.openxmlformats.org/drawingml/2006/main">
            <a:ext uri="{FF2B5EF4-FFF2-40B4-BE49-F238E27FC236}">
              <a16:creationId xmlns:a16="http://schemas.microsoft.com/office/drawing/2014/main" id="{2F605BAB-32C8-444C-B49A-1CDC6DB575F6}"/>
            </a:ext>
          </a:extLst>
        </cdr:cNvPr>
        <cdr:cNvSpPr txBox="1"/>
      </cdr:nvSpPr>
      <cdr:spPr>
        <a:xfrm xmlns:a="http://schemas.openxmlformats.org/drawingml/2006/main">
          <a:off x="1234859" y="1435374"/>
          <a:ext cx="991117" cy="31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t>Ratio = 2.9:1</a:t>
          </a:r>
        </a:p>
      </cdr:txBody>
    </cdr:sp>
  </cdr:relSizeAnchor>
  <cdr:relSizeAnchor xmlns:cdr="http://schemas.openxmlformats.org/drawingml/2006/chartDrawing">
    <cdr:from>
      <cdr:x>0.19006</cdr:x>
      <cdr:y>0.45305</cdr:y>
    </cdr:from>
    <cdr:to>
      <cdr:x>0.23707</cdr:x>
      <cdr:y>0.49177</cdr:y>
    </cdr:to>
    <cdr:cxnSp macro="">
      <cdr:nvCxnSpPr>
        <cdr:cNvPr id="5" name="Straight Arrow Connector 4">
          <a:extLst xmlns:a="http://schemas.openxmlformats.org/drawingml/2006/main">
            <a:ext uri="{FF2B5EF4-FFF2-40B4-BE49-F238E27FC236}">
              <a16:creationId xmlns:a16="http://schemas.microsoft.com/office/drawing/2014/main" id="{9A49A291-D8A5-44AC-A5B4-AB5BB64C30FC}"/>
            </a:ext>
          </a:extLst>
        </cdr:cNvPr>
        <cdr:cNvCxnSpPr/>
      </cdr:nvCxnSpPr>
      <cdr:spPr>
        <a:xfrm xmlns:a="http://schemas.openxmlformats.org/drawingml/2006/main" flipH="1" flipV="1">
          <a:off x="1036760" y="1371600"/>
          <a:ext cx="256442" cy="1172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0.19275</cdr:x>
      <cdr:y>0.54501</cdr:y>
    </cdr:from>
    <cdr:to>
      <cdr:x>0.23976</cdr:x>
      <cdr:y>0.62488</cdr:y>
    </cdr:to>
    <cdr:cxnSp macro="">
      <cdr:nvCxnSpPr>
        <cdr:cNvPr id="6" name="Straight Arrow Connector 5">
          <a:extLst xmlns:a="http://schemas.openxmlformats.org/drawingml/2006/main">
            <a:ext uri="{FF2B5EF4-FFF2-40B4-BE49-F238E27FC236}">
              <a16:creationId xmlns:a16="http://schemas.microsoft.com/office/drawing/2014/main" id="{8D149967-1502-4E1F-B9CC-D7D19BAFE796}"/>
            </a:ext>
          </a:extLst>
        </cdr:cNvPr>
        <cdr:cNvCxnSpPr/>
      </cdr:nvCxnSpPr>
      <cdr:spPr>
        <a:xfrm xmlns:a="http://schemas.openxmlformats.org/drawingml/2006/main" flipH="1">
          <a:off x="1051415" y="1650023"/>
          <a:ext cx="256441" cy="2417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0.72792</cdr:x>
      <cdr:y>0.47661</cdr:y>
    </cdr:from>
    <cdr:to>
      <cdr:x>0.90961</cdr:x>
      <cdr:y>0.58139</cdr:y>
    </cdr:to>
    <cdr:sp macro="" textlink="">
      <cdr:nvSpPr>
        <cdr:cNvPr id="8" name="TextBox 1">
          <a:extLst xmlns:a="http://schemas.openxmlformats.org/drawingml/2006/main">
            <a:ext uri="{FF2B5EF4-FFF2-40B4-BE49-F238E27FC236}">
              <a16:creationId xmlns:a16="http://schemas.microsoft.com/office/drawing/2014/main" id="{6EB3E577-2EFC-41EC-9BC9-8FAFD6D9B069}"/>
            </a:ext>
          </a:extLst>
        </cdr:cNvPr>
        <cdr:cNvSpPr txBox="1"/>
      </cdr:nvSpPr>
      <cdr:spPr>
        <a:xfrm xmlns:a="http://schemas.openxmlformats.org/drawingml/2006/main">
          <a:off x="3970704" y="1442915"/>
          <a:ext cx="991117" cy="3172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Ratio = 4.3:1</a:t>
          </a:r>
        </a:p>
      </cdr:txBody>
    </cdr:sp>
  </cdr:relSizeAnchor>
  <cdr:relSizeAnchor xmlns:cdr="http://schemas.openxmlformats.org/drawingml/2006/chartDrawing">
    <cdr:from>
      <cdr:x>0.8797</cdr:x>
      <cdr:y>0.54437</cdr:y>
    </cdr:from>
    <cdr:to>
      <cdr:x>0.94627</cdr:x>
      <cdr:y>0.62488</cdr:y>
    </cdr:to>
    <cdr:cxnSp macro="">
      <cdr:nvCxnSpPr>
        <cdr:cNvPr id="9" name="Straight Arrow Connector 8">
          <a:extLst xmlns:a="http://schemas.openxmlformats.org/drawingml/2006/main">
            <a:ext uri="{FF2B5EF4-FFF2-40B4-BE49-F238E27FC236}">
              <a16:creationId xmlns:a16="http://schemas.microsoft.com/office/drawing/2014/main" id="{556B2374-4D13-4FDA-A6B8-36F4BA417AFA}"/>
            </a:ext>
          </a:extLst>
        </cdr:cNvPr>
        <cdr:cNvCxnSpPr/>
      </cdr:nvCxnSpPr>
      <cdr:spPr>
        <a:xfrm xmlns:a="http://schemas.openxmlformats.org/drawingml/2006/main">
          <a:off x="4798646" y="1648070"/>
          <a:ext cx="363172" cy="2437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0.87643</cdr:x>
      <cdr:y>0.30784</cdr:y>
    </cdr:from>
    <cdr:to>
      <cdr:x>0.9503</cdr:x>
      <cdr:y>0.48935</cdr:y>
    </cdr:to>
    <cdr:cxnSp macro="">
      <cdr:nvCxnSpPr>
        <cdr:cNvPr id="10" name="Straight Arrow Connector 9">
          <a:extLst xmlns:a="http://schemas.openxmlformats.org/drawingml/2006/main">
            <a:ext uri="{FF2B5EF4-FFF2-40B4-BE49-F238E27FC236}">
              <a16:creationId xmlns:a16="http://schemas.microsoft.com/office/drawing/2014/main" id="{556B2374-4D13-4FDA-A6B8-36F4BA417AFA}"/>
            </a:ext>
          </a:extLst>
        </cdr:cNvPr>
        <cdr:cNvCxnSpPr/>
      </cdr:nvCxnSpPr>
      <cdr:spPr>
        <a:xfrm xmlns:a="http://schemas.openxmlformats.org/drawingml/2006/main" flipV="1">
          <a:off x="4780818" y="931986"/>
          <a:ext cx="402981" cy="54951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9C877C-D697-45D2-A866-9BE6A29634A6}" type="datetimeFigureOut">
              <a:rPr lang="en-US" smtClean="0"/>
              <a:t>9/11/2019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06EB24-2260-4525-8123-9A2800093732}" type="slidenum">
              <a:rPr lang="en-US" smtClean="0"/>
              <a:t>‹#›</a:t>
            </a:fld>
            <a:endParaRPr lang="en-US"/>
          </a:p>
        </p:txBody>
      </p:sp>
    </p:spTree>
    <p:extLst>
      <p:ext uri="{BB962C8B-B14F-4D97-AF65-F5344CB8AC3E}">
        <p14:creationId xmlns:p14="http://schemas.microsoft.com/office/powerpoint/2010/main" val="255273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45125-626E-478A-9D58-023E612459DA}"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21671-45A6-4D3D-9B77-8207E84A22CB}" type="slidenum">
              <a:rPr lang="en-US" smtClean="0"/>
              <a:t>‹#›</a:t>
            </a:fld>
            <a:endParaRPr lang="en-US"/>
          </a:p>
        </p:txBody>
      </p:sp>
    </p:spTree>
    <p:extLst>
      <p:ext uri="{BB962C8B-B14F-4D97-AF65-F5344CB8AC3E}">
        <p14:creationId xmlns:p14="http://schemas.microsoft.com/office/powerpoint/2010/main" val="3978353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55755" y="273050"/>
            <a:ext cx="12344400" cy="92075"/>
          </a:xfrm>
          <a:prstGeom prst="rect">
            <a:avLst/>
          </a:prstGeom>
          <a:solidFill>
            <a:srgbClr val="FF7000"/>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sp>
        <p:nvSpPr>
          <p:cNvPr id="8" name="Rectangle 4"/>
          <p:cNvSpPr>
            <a:spLocks noChangeArrowheads="1"/>
          </p:cNvSpPr>
          <p:nvPr userDrawn="1"/>
        </p:nvSpPr>
        <p:spPr bwMode="auto">
          <a:xfrm>
            <a:off x="-55755" y="233362"/>
            <a:ext cx="12344400" cy="46038"/>
          </a:xfrm>
          <a:prstGeom prst="rect">
            <a:avLst/>
          </a:prstGeom>
          <a:solidFill>
            <a:srgbClr val="F3E431"/>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sp>
        <p:nvSpPr>
          <p:cNvPr id="9" name="Rectangle 5"/>
          <p:cNvSpPr>
            <a:spLocks noChangeArrowheads="1"/>
          </p:cNvSpPr>
          <p:nvPr userDrawn="1"/>
        </p:nvSpPr>
        <p:spPr bwMode="auto">
          <a:xfrm>
            <a:off x="-55755" y="4762"/>
            <a:ext cx="12344400" cy="228600"/>
          </a:xfrm>
          <a:prstGeom prst="rect">
            <a:avLst/>
          </a:prstGeom>
          <a:solidFill>
            <a:srgbClr val="003F52"/>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6425" y="5965843"/>
            <a:ext cx="1278255" cy="685800"/>
          </a:xfrm>
          <a:prstGeom prst="rect">
            <a:avLst/>
          </a:prstGeom>
        </p:spPr>
      </p:pic>
      <p:sp>
        <p:nvSpPr>
          <p:cNvPr id="11" name="Rectangle 3"/>
          <p:cNvSpPr>
            <a:spLocks noChangeArrowheads="1"/>
          </p:cNvSpPr>
          <p:nvPr userDrawn="1"/>
        </p:nvSpPr>
        <p:spPr bwMode="auto">
          <a:xfrm>
            <a:off x="-55755" y="6765925"/>
            <a:ext cx="12344400" cy="92075"/>
          </a:xfrm>
          <a:prstGeom prst="rect">
            <a:avLst/>
          </a:prstGeom>
          <a:solidFill>
            <a:srgbClr val="0F9545"/>
          </a:solidFill>
          <a:ln>
            <a:noFill/>
          </a:ln>
          <a:effectLst>
            <a:outerShdw blurRad="25400" dist="12700" dir="5400000" algn="t" rotWithShape="0">
              <a:srgbClr val="000000">
                <a:alpha val="79999"/>
              </a:srgbClr>
            </a:outerShdw>
          </a:effec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84766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DA44B-091C-46C5-9BE4-9801C5D9BCA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290343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DA44B-091C-46C5-9BE4-9801C5D9BCA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75711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12316A-EABA-4FED-97BF-9AAEC347736D}"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191F6-569B-43B6-BFE8-E208C1B6C7B8}" type="slidenum">
              <a:rPr lang="en-US" smtClean="0"/>
              <a:t>‹#›</a:t>
            </a:fld>
            <a:endParaRPr lang="en-US"/>
          </a:p>
        </p:txBody>
      </p:sp>
    </p:spTree>
    <p:extLst>
      <p:ext uri="{BB962C8B-B14F-4D97-AF65-F5344CB8AC3E}">
        <p14:creationId xmlns:p14="http://schemas.microsoft.com/office/powerpoint/2010/main" val="200578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2DA44B-091C-46C5-9BE4-9801C5D9BCA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191202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DA44B-091C-46C5-9BE4-9801C5D9BCA4}" type="datetimeFigureOut">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49357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DA44B-091C-46C5-9BE4-9801C5D9BCA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42456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DA44B-091C-46C5-9BE4-9801C5D9BCA4}" type="datetimeFigureOut">
              <a:rPr lang="en-US" smtClean="0"/>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383822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DA44B-091C-46C5-9BE4-9801C5D9BCA4}" type="datetimeFigureOut">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31077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DA44B-091C-46C5-9BE4-9801C5D9BCA4}" type="datetimeFigureOut">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61937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A44B-091C-46C5-9BE4-9801C5D9BCA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170601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A44B-091C-46C5-9BE4-9801C5D9BCA4}" type="datetimeFigureOut">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70343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DA44B-091C-46C5-9BE4-9801C5D9BCA4}" type="datetimeFigureOut">
              <a:rPr lang="en-US" smtClean="0"/>
              <a:t>9/11/2019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931B8-0BF7-4196-A3FE-B8ED78BACDAC}" type="slidenum">
              <a:rPr lang="en-US" smtClean="0"/>
              <a:t>‹#›</a:t>
            </a:fld>
            <a:endParaRPr lang="en-US"/>
          </a:p>
        </p:txBody>
      </p:sp>
    </p:spTree>
    <p:extLst>
      <p:ext uri="{BB962C8B-B14F-4D97-AF65-F5344CB8AC3E}">
        <p14:creationId xmlns:p14="http://schemas.microsoft.com/office/powerpoint/2010/main" val="299693934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lnSpc>
          <a:spcPct val="90000"/>
        </a:lnSpc>
        <a:spcBef>
          <a:spcPct val="0"/>
        </a:spcBef>
        <a:buNone/>
        <a:defRPr sz="4000" b="1" kern="1200">
          <a:solidFill>
            <a:srgbClr val="004D5C"/>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3"/>
          <p:cNvSpPr txBox="1">
            <a:spLocks/>
          </p:cNvSpPr>
          <p:nvPr/>
        </p:nvSpPr>
        <p:spPr>
          <a:xfrm>
            <a:off x="0" y="4384769"/>
            <a:ext cx="12192000" cy="1773043"/>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4400" b="1" dirty="0">
                <a:solidFill>
                  <a:schemeClr val="bg1"/>
                </a:solidFill>
              </a:rPr>
              <a:t>Illinois Fiscal Year 2021 </a:t>
            </a:r>
          </a:p>
          <a:p>
            <a:pPr marL="0" indent="0" algn="ctr">
              <a:spcBef>
                <a:spcPts val="0"/>
              </a:spcBef>
              <a:buNone/>
            </a:pPr>
            <a:r>
              <a:rPr lang="en-US" sz="4400" b="1" dirty="0">
                <a:solidFill>
                  <a:schemeClr val="bg1"/>
                </a:solidFill>
              </a:rPr>
              <a:t>Higher Education Budget Context</a:t>
            </a:r>
          </a:p>
          <a:p>
            <a:pPr marL="0" indent="0" algn="ctr">
              <a:spcBef>
                <a:spcPts val="0"/>
              </a:spcBef>
              <a:buNone/>
            </a:pPr>
            <a:endParaRPr lang="en-US" sz="2000" b="1" dirty="0">
              <a:solidFill>
                <a:schemeClr val="bg1"/>
              </a:solidFill>
            </a:endParaRPr>
          </a:p>
          <a:p>
            <a:pPr marL="0" indent="0" algn="ctr">
              <a:spcBef>
                <a:spcPts val="0"/>
              </a:spcBef>
              <a:buNone/>
            </a:pPr>
            <a:r>
              <a:rPr lang="en-US" b="1" dirty="0">
                <a:solidFill>
                  <a:schemeClr val="bg1"/>
                </a:solidFill>
              </a:rPr>
              <a:t>September 10, 2019</a:t>
            </a:r>
          </a:p>
        </p:txBody>
      </p:sp>
    </p:spTree>
    <p:extLst>
      <p:ext uri="{BB962C8B-B14F-4D97-AF65-F5344CB8AC3E}">
        <p14:creationId xmlns:p14="http://schemas.microsoft.com/office/powerpoint/2010/main" val="139606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2349"/>
            <a:ext cx="10515600" cy="1325563"/>
          </a:xfrm>
        </p:spPr>
        <p:txBody>
          <a:bodyPr>
            <a:normAutofit/>
          </a:bodyPr>
          <a:lstStyle/>
          <a:p>
            <a:pPr algn="l"/>
            <a:r>
              <a:rPr lang="en-US" sz="2800" dirty="0"/>
              <a:t>Pension Liabilities Consume Available Resources</a:t>
            </a:r>
          </a:p>
        </p:txBody>
      </p:sp>
      <p:sp>
        <p:nvSpPr>
          <p:cNvPr id="3" name="Content Placeholder 2"/>
          <p:cNvSpPr>
            <a:spLocks noGrp="1"/>
          </p:cNvSpPr>
          <p:nvPr>
            <p:ph idx="1"/>
          </p:nvPr>
        </p:nvSpPr>
        <p:spPr>
          <a:xfrm>
            <a:off x="838200" y="1557912"/>
            <a:ext cx="10515600" cy="4619051"/>
          </a:xfrm>
        </p:spPr>
        <p:txBody>
          <a:bodyPr>
            <a:normAutofit fontScale="92500" lnSpcReduction="10000"/>
          </a:bodyPr>
          <a:lstStyle/>
          <a:p>
            <a:pPr>
              <a:lnSpc>
                <a:spcPct val="100000"/>
              </a:lnSpc>
            </a:pPr>
            <a:r>
              <a:rPr lang="en-US" dirty="0">
                <a:solidFill>
                  <a:srgbClr val="004D5C"/>
                </a:solidFill>
              </a:rPr>
              <a:t>While funding for higher education operations declines steadily since Fiscal year 2002, funding for pensions (State University Retirement System) have increased sharply</a:t>
            </a:r>
          </a:p>
          <a:p>
            <a:pPr>
              <a:lnSpc>
                <a:spcPct val="100000"/>
              </a:lnSpc>
            </a:pPr>
            <a:r>
              <a:rPr lang="en-US" dirty="0">
                <a:solidFill>
                  <a:srgbClr val="004D5C"/>
                </a:solidFill>
              </a:rPr>
              <a:t>Fiscal Year 2000 SURS General Revenues funding - $218.2 M</a:t>
            </a:r>
          </a:p>
          <a:p>
            <a:pPr>
              <a:lnSpc>
                <a:spcPct val="100000"/>
              </a:lnSpc>
            </a:pPr>
            <a:r>
              <a:rPr lang="en-US" dirty="0">
                <a:solidFill>
                  <a:srgbClr val="004D5C"/>
                </a:solidFill>
              </a:rPr>
              <a:t>But historic underfunding of future pension costs caused the state’s liabilities to grow</a:t>
            </a:r>
          </a:p>
          <a:p>
            <a:pPr>
              <a:lnSpc>
                <a:spcPct val="100000"/>
              </a:lnSpc>
            </a:pPr>
            <a:r>
              <a:rPr lang="en-US" dirty="0">
                <a:solidFill>
                  <a:srgbClr val="004D5C"/>
                </a:solidFill>
              </a:rPr>
              <a:t>To address the underfunding problem the General Assembly approved, back loaded, pension ramp requires escalating contributions through 2045</a:t>
            </a:r>
          </a:p>
          <a:p>
            <a:pPr>
              <a:lnSpc>
                <a:spcPct val="100000"/>
              </a:lnSpc>
            </a:pPr>
            <a:r>
              <a:rPr lang="en-US" dirty="0">
                <a:solidFill>
                  <a:srgbClr val="004D5C"/>
                </a:solidFill>
              </a:rPr>
              <a:t>Fiscal Year 2020 SURS General Revenues appropriation - $1,644.1 M</a:t>
            </a:r>
          </a:p>
        </p:txBody>
      </p:sp>
      <p:cxnSp>
        <p:nvCxnSpPr>
          <p:cNvPr id="4" name="Straight Connector 3"/>
          <p:cNvCxnSpPr/>
          <p:nvPr/>
        </p:nvCxnSpPr>
        <p:spPr>
          <a:xfrm>
            <a:off x="923636" y="1208273"/>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37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normAutofit/>
          </a:bodyPr>
          <a:lstStyle/>
          <a:p>
            <a:pPr algn="l"/>
            <a:r>
              <a:rPr lang="en-US" sz="2800" dirty="0"/>
              <a:t>SURS Pension Liabilities vs. Higher Education Operations</a:t>
            </a:r>
          </a:p>
        </p:txBody>
      </p:sp>
      <p:sp>
        <p:nvSpPr>
          <p:cNvPr id="3" name="Content Placeholder 2"/>
          <p:cNvSpPr>
            <a:spLocks noGrp="1"/>
          </p:cNvSpPr>
          <p:nvPr>
            <p:ph idx="1"/>
          </p:nvPr>
        </p:nvSpPr>
        <p:spPr>
          <a:xfrm>
            <a:off x="838200" y="1825625"/>
            <a:ext cx="4896556" cy="4351338"/>
          </a:xfrm>
        </p:spPr>
        <p:txBody>
          <a:bodyPr>
            <a:normAutofit fontScale="92500" lnSpcReduction="20000"/>
          </a:bodyPr>
          <a:lstStyle/>
          <a:p>
            <a:r>
              <a:rPr lang="en-US" dirty="0">
                <a:solidFill>
                  <a:srgbClr val="004D5C"/>
                </a:solidFill>
              </a:rPr>
              <a:t>While support for current higher education operations declined sharply since Fiscal Year 2002, there has been a 653% increase in SURS contributions from Fiscal Year 2000</a:t>
            </a:r>
          </a:p>
          <a:p>
            <a:r>
              <a:rPr lang="en-US" dirty="0">
                <a:solidFill>
                  <a:srgbClr val="004D5C"/>
                </a:solidFill>
              </a:rPr>
              <a:t>The pressure of the pension ramp will continue well into the future</a:t>
            </a:r>
          </a:p>
          <a:p>
            <a:r>
              <a:rPr lang="en-US" dirty="0">
                <a:solidFill>
                  <a:srgbClr val="004D5C"/>
                </a:solidFill>
              </a:rPr>
              <a:t>Contributions to cover current employees (normal costs) actually are declining each year</a:t>
            </a:r>
          </a:p>
        </p:txBody>
      </p:sp>
      <p:pic>
        <p:nvPicPr>
          <p:cNvPr id="5" name="Content Placeholder 4">
            <a:extLst>
              <a:ext uri="{FF2B5EF4-FFF2-40B4-BE49-F238E27FC236}">
                <a16:creationId xmlns:a16="http://schemas.microsoft.com/office/drawing/2014/main" id="{643881FA-EC36-49FE-912F-3DE47FF3B340}"/>
              </a:ext>
            </a:extLst>
          </p:cNvPr>
          <p:cNvPicPr>
            <a:picLocks noChangeAspect="1"/>
          </p:cNvPicPr>
          <p:nvPr/>
        </p:nvPicPr>
        <p:blipFill rotWithShape="1">
          <a:blip r:embed="rId3"/>
          <a:srcRect l="2807"/>
          <a:stretch/>
        </p:blipFill>
        <p:spPr>
          <a:xfrm>
            <a:off x="5734756" y="2225462"/>
            <a:ext cx="5809786" cy="3551663"/>
          </a:xfrm>
          <a:prstGeom prst="rect">
            <a:avLst/>
          </a:prstGeom>
        </p:spPr>
      </p:pic>
      <p:cxnSp>
        <p:nvCxnSpPr>
          <p:cNvPr id="6" name="Straight Connector 5"/>
          <p:cNvCxnSpPr/>
          <p:nvPr/>
        </p:nvCxnSpPr>
        <p:spPr>
          <a:xfrm>
            <a:off x="923636" y="137554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8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normAutofit/>
          </a:bodyPr>
          <a:lstStyle/>
          <a:p>
            <a:pPr algn="l"/>
            <a:r>
              <a:rPr lang="en-US" sz="3200" dirty="0"/>
              <a:t>SURS Projected Total State Contributions</a:t>
            </a:r>
            <a:br>
              <a:rPr lang="en-US" sz="2800" dirty="0"/>
            </a:br>
            <a:r>
              <a:rPr lang="en-US" sz="2400" dirty="0"/>
              <a:t>Fiscal Years 2018 - 2027</a:t>
            </a:r>
            <a:endParaRPr lang="en-US" sz="2800" dirty="0"/>
          </a:p>
        </p:txBody>
      </p:sp>
      <p:pic>
        <p:nvPicPr>
          <p:cNvPr id="5" name="Content Placeholder 4">
            <a:extLst>
              <a:ext uri="{FF2B5EF4-FFF2-40B4-BE49-F238E27FC236}">
                <a16:creationId xmlns:a16="http://schemas.microsoft.com/office/drawing/2014/main" id="{6916B7CA-94F2-4E3D-B683-2EDACF36D1EB}"/>
              </a:ext>
            </a:extLst>
          </p:cNvPr>
          <p:cNvPicPr>
            <a:picLocks noGrp="1" noChangeAspect="1"/>
          </p:cNvPicPr>
          <p:nvPr>
            <p:ph idx="1"/>
          </p:nvPr>
        </p:nvPicPr>
        <p:blipFill>
          <a:blip r:embed="rId3"/>
          <a:stretch>
            <a:fillRect/>
          </a:stretch>
        </p:blipFill>
        <p:spPr>
          <a:xfrm>
            <a:off x="1617293" y="1825625"/>
            <a:ext cx="8957413" cy="4351338"/>
          </a:xfrm>
          <a:prstGeom prst="rect">
            <a:avLst/>
          </a:prstGeom>
        </p:spPr>
      </p:pic>
      <p:cxnSp>
        <p:nvCxnSpPr>
          <p:cNvPr id="4" name="Straight Connector 3"/>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11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Pension Payments Increase but NOT for Current Liabilities</a:t>
            </a:r>
            <a:br>
              <a:rPr lang="en-US" sz="2800" dirty="0"/>
            </a:br>
            <a:r>
              <a:rPr lang="en-US" sz="2800" u="dbl" dirty="0"/>
              <a:t>__________________________________________________________</a:t>
            </a:r>
            <a:endParaRPr lang="en-US" sz="2800" dirty="0"/>
          </a:p>
        </p:txBody>
      </p:sp>
      <p:sp>
        <p:nvSpPr>
          <p:cNvPr id="3" name="Content Placeholder 2"/>
          <p:cNvSpPr>
            <a:spLocks noGrp="1"/>
          </p:cNvSpPr>
          <p:nvPr>
            <p:ph idx="1"/>
          </p:nvPr>
        </p:nvSpPr>
        <p:spPr/>
        <p:txBody>
          <a:bodyPr>
            <a:normAutofit/>
          </a:bodyPr>
          <a:lstStyle/>
          <a:p>
            <a:r>
              <a:rPr lang="en-US" sz="1800" dirty="0">
                <a:solidFill>
                  <a:srgbClr val="004D5C"/>
                </a:solidFill>
              </a:rPr>
              <a:t>Increasing pension payments are not for normal costs (current employees) but rather to cover unfunded past liabilities</a:t>
            </a:r>
          </a:p>
          <a:p>
            <a:r>
              <a:rPr lang="en-US" sz="1800" dirty="0">
                <a:solidFill>
                  <a:srgbClr val="004D5C"/>
                </a:solidFill>
              </a:rPr>
              <a:t>Annual normal costs are generally declining as most new employees are moved to the less generous Tier 2 benefit package</a:t>
            </a:r>
          </a:p>
          <a:p>
            <a:r>
              <a:rPr lang="en-US" sz="1800" dirty="0">
                <a:solidFill>
                  <a:srgbClr val="004D5C"/>
                </a:solidFill>
              </a:rPr>
              <a:t>Fiscal Year 2020 liabilities increase sharply due primarily to a change in actuarial assumptions and one-time savings from Fiscal Year 2019 not available in Fiscal Year 2020</a:t>
            </a:r>
          </a:p>
          <a:p>
            <a:r>
              <a:rPr lang="en-US" sz="1800" i="1" dirty="0">
                <a:solidFill>
                  <a:srgbClr val="004D5C"/>
                </a:solidFill>
              </a:rPr>
              <a:t>NOTE:  SURS will not issue new certified amounts for Fiscal Year 2020 or for Fiscal Year 2021 until October </a:t>
            </a:r>
          </a:p>
        </p:txBody>
      </p:sp>
      <p:graphicFrame>
        <p:nvGraphicFramePr>
          <p:cNvPr id="4" name="Object 3">
            <a:extLst>
              <a:ext uri="{FF2B5EF4-FFF2-40B4-BE49-F238E27FC236}">
                <a16:creationId xmlns:a16="http://schemas.microsoft.com/office/drawing/2014/main" id="{DC08F2C9-1CCD-42F9-BBD0-E31CA4C20E93}"/>
              </a:ext>
            </a:extLst>
          </p:cNvPr>
          <p:cNvGraphicFramePr>
            <a:graphicFrameLocks noChangeAspect="1"/>
          </p:cNvGraphicFramePr>
          <p:nvPr>
            <p:extLst>
              <p:ext uri="{D42A27DB-BD31-4B8C-83A1-F6EECF244321}">
                <p14:modId xmlns:p14="http://schemas.microsoft.com/office/powerpoint/2010/main" val="2361312169"/>
              </p:ext>
            </p:extLst>
          </p:nvPr>
        </p:nvGraphicFramePr>
        <p:xfrm>
          <a:off x="2204184" y="4353399"/>
          <a:ext cx="7600544" cy="1958501"/>
        </p:xfrm>
        <a:graphic>
          <a:graphicData uri="http://schemas.openxmlformats.org/presentationml/2006/ole">
            <mc:AlternateContent xmlns:mc="http://schemas.openxmlformats.org/markup-compatibility/2006">
              <mc:Choice xmlns:v="urn:schemas-microsoft-com:vml" Requires="v">
                <p:oleObj spid="_x0000_s1030" name="Worksheet" r:id="rId4" imgW="6309360" imgH="1630569" progId="Excel.Sheet.12">
                  <p:embed/>
                </p:oleObj>
              </mc:Choice>
              <mc:Fallback>
                <p:oleObj name="Worksheet" r:id="rId4" imgW="6309360" imgH="1630569" progId="Excel.Sheet.12">
                  <p:embed/>
                  <p:pic>
                    <p:nvPicPr>
                      <p:cNvPr id="4" name="Object 3">
                        <a:extLst>
                          <a:ext uri="{FF2B5EF4-FFF2-40B4-BE49-F238E27FC236}">
                            <a16:creationId xmlns:a16="http://schemas.microsoft.com/office/drawing/2014/main" id="{DC08F2C9-1CCD-42F9-BBD0-E31CA4C20E93}"/>
                          </a:ext>
                        </a:extLst>
                      </p:cNvPr>
                      <p:cNvPicPr/>
                      <p:nvPr/>
                    </p:nvPicPr>
                    <p:blipFill>
                      <a:blip r:embed="rId5"/>
                      <a:stretch>
                        <a:fillRect/>
                      </a:stretch>
                    </p:blipFill>
                    <p:spPr>
                      <a:xfrm>
                        <a:off x="2204184" y="4353399"/>
                        <a:ext cx="7600544" cy="1958501"/>
                      </a:xfrm>
                      <a:prstGeom prst="rect">
                        <a:avLst/>
                      </a:prstGeom>
                    </p:spPr>
                  </p:pic>
                </p:oleObj>
              </mc:Fallback>
            </mc:AlternateContent>
          </a:graphicData>
        </a:graphic>
      </p:graphicFrame>
      <p:cxnSp>
        <p:nvCxnSpPr>
          <p:cNvPr id="5" name="Straight Connector 4"/>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3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Falling State Support:  Increased University Tuition and Fees</a:t>
            </a:r>
          </a:p>
        </p:txBody>
      </p:sp>
      <p:sp>
        <p:nvSpPr>
          <p:cNvPr id="3" name="Content Placeholder 2"/>
          <p:cNvSpPr>
            <a:spLocks noGrp="1"/>
          </p:cNvSpPr>
          <p:nvPr>
            <p:ph idx="1"/>
          </p:nvPr>
        </p:nvSpPr>
        <p:spPr>
          <a:xfrm>
            <a:off x="838200" y="1640615"/>
            <a:ext cx="10326716" cy="2284617"/>
          </a:xfrm>
        </p:spPr>
        <p:txBody>
          <a:bodyPr>
            <a:normAutofit/>
          </a:bodyPr>
          <a:lstStyle/>
          <a:p>
            <a:r>
              <a:rPr lang="en-US" sz="2400" dirty="0">
                <a:solidFill>
                  <a:srgbClr val="004D5C"/>
                </a:solidFill>
              </a:rPr>
              <a:t>To make up for declining state support since Fiscal Year 2002, public universities and community colleges had to substantially increase tuition and fees</a:t>
            </a:r>
          </a:p>
          <a:p>
            <a:r>
              <a:rPr lang="en-US" sz="2400" dirty="0">
                <a:solidFill>
                  <a:srgbClr val="004D5C"/>
                </a:solidFill>
              </a:rPr>
              <a:t>State dollars fell from 72% of support for universities in Fiscal Year 2002 to just 34.9% in Fiscal Year 2018</a:t>
            </a:r>
          </a:p>
          <a:p>
            <a:endParaRPr lang="en-US" sz="2400" dirty="0">
              <a:solidFill>
                <a:srgbClr val="004D5C"/>
              </a:solidFill>
            </a:endParaRPr>
          </a:p>
        </p:txBody>
      </p:sp>
      <p:pic>
        <p:nvPicPr>
          <p:cNvPr id="5" name="Content Placeholder 4">
            <a:extLst>
              <a:ext uri="{FF2B5EF4-FFF2-40B4-BE49-F238E27FC236}">
                <a16:creationId xmlns:a16="http://schemas.microsoft.com/office/drawing/2014/main" id="{0AD68745-E93A-4086-9B17-2A579283AA87}"/>
              </a:ext>
            </a:extLst>
          </p:cNvPr>
          <p:cNvPicPr>
            <a:picLocks noChangeAspect="1"/>
          </p:cNvPicPr>
          <p:nvPr/>
        </p:nvPicPr>
        <p:blipFill>
          <a:blip r:embed="rId3"/>
          <a:stretch>
            <a:fillRect/>
          </a:stretch>
        </p:blipFill>
        <p:spPr>
          <a:xfrm>
            <a:off x="5048425" y="3649282"/>
            <a:ext cx="6305375" cy="2760944"/>
          </a:xfrm>
          <a:prstGeom prst="rect">
            <a:avLst/>
          </a:prstGeom>
        </p:spPr>
      </p:pic>
      <p:cxnSp>
        <p:nvCxnSpPr>
          <p:cNvPr id="6" name="Straight Connector 5"/>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8200" y="3515470"/>
            <a:ext cx="4101790" cy="2677656"/>
          </a:xfrm>
          <a:prstGeom prst="rect">
            <a:avLst/>
          </a:prstGeom>
        </p:spPr>
        <p:txBody>
          <a:bodyPr wrap="square">
            <a:spAutoFit/>
          </a:bodyPr>
          <a:lstStyle/>
          <a:p>
            <a:pPr marL="800100" lvl="1" indent="-342900">
              <a:buFont typeface="Arial" panose="020B0604020202020204" pitchFamily="34" charset="0"/>
              <a:buChar char="•"/>
            </a:pPr>
            <a:r>
              <a:rPr lang="en-US" sz="2000" dirty="0">
                <a:solidFill>
                  <a:srgbClr val="004D5C"/>
                </a:solidFill>
                <a:latin typeface="Century Gothic" panose="020B0502020202020204" pitchFamily="34" charset="0"/>
              </a:rPr>
              <a:t>NOTE:  Fiscal Year 2018 spending is the most recently available data</a:t>
            </a:r>
          </a:p>
          <a:p>
            <a:pPr marL="800100" lvl="1" indent="-342900">
              <a:buFont typeface="Arial" panose="020B0604020202020204" pitchFamily="34" charset="0"/>
              <a:buChar char="•"/>
            </a:pPr>
            <a:r>
              <a:rPr lang="en-US" sz="2000" dirty="0">
                <a:solidFill>
                  <a:srgbClr val="004D5C"/>
                </a:solidFill>
                <a:latin typeface="Century Gothic" panose="020B0502020202020204" pitchFamily="34" charset="0"/>
              </a:rPr>
              <a:t>State funds covered just 14.5% of costs in Fiscal Year 2016</a:t>
            </a:r>
          </a:p>
          <a:p>
            <a:pPr marL="342900" indent="-342900">
              <a:buFont typeface="Arial" panose="020B0604020202020204" pitchFamily="34" charset="0"/>
              <a:buChar char="•"/>
            </a:pPr>
            <a:r>
              <a:rPr lang="en-US" sz="2400" dirty="0">
                <a:solidFill>
                  <a:srgbClr val="004D5C"/>
                </a:solidFill>
                <a:latin typeface="Century Gothic" panose="020B0502020202020204" pitchFamily="34" charset="0"/>
              </a:rPr>
              <a:t>A decrease of more than 50%</a:t>
            </a:r>
          </a:p>
        </p:txBody>
      </p:sp>
    </p:spTree>
    <p:extLst>
      <p:ext uri="{BB962C8B-B14F-4D97-AF65-F5344CB8AC3E}">
        <p14:creationId xmlns:p14="http://schemas.microsoft.com/office/powerpoint/2010/main" val="305307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3"/>
            <a:ext cx="10515600" cy="1325563"/>
          </a:xfrm>
        </p:spPr>
        <p:txBody>
          <a:bodyPr>
            <a:normAutofit/>
          </a:bodyPr>
          <a:lstStyle/>
          <a:p>
            <a:pPr algn="l"/>
            <a:r>
              <a:rPr lang="en-US" sz="2800" dirty="0"/>
              <a:t>Falling State Support:  Increased Community College Tuition and Fees and Property Taxes</a:t>
            </a:r>
          </a:p>
        </p:txBody>
      </p:sp>
      <p:sp>
        <p:nvSpPr>
          <p:cNvPr id="3" name="Content Placeholder 2"/>
          <p:cNvSpPr>
            <a:spLocks noGrp="1"/>
          </p:cNvSpPr>
          <p:nvPr>
            <p:ph idx="1"/>
          </p:nvPr>
        </p:nvSpPr>
        <p:spPr>
          <a:xfrm>
            <a:off x="838199" y="3025635"/>
            <a:ext cx="4291361" cy="3386316"/>
          </a:xfrm>
        </p:spPr>
        <p:txBody>
          <a:bodyPr>
            <a:normAutofit fontScale="85000" lnSpcReduction="10000"/>
          </a:bodyPr>
          <a:lstStyle/>
          <a:p>
            <a:pPr lvl="1">
              <a:lnSpc>
                <a:spcPct val="120000"/>
              </a:lnSpc>
            </a:pPr>
            <a:r>
              <a:rPr lang="en-US" dirty="0">
                <a:solidFill>
                  <a:srgbClr val="004D5C"/>
                </a:solidFill>
              </a:rPr>
              <a:t>State funds covered just 14.5% of community college costs in Fiscal Year 2016</a:t>
            </a:r>
          </a:p>
          <a:p>
            <a:pPr lvl="1">
              <a:lnSpc>
                <a:spcPct val="120000"/>
              </a:lnSpc>
            </a:pPr>
            <a:r>
              <a:rPr lang="en-US" dirty="0">
                <a:solidFill>
                  <a:srgbClr val="004D5C"/>
                </a:solidFill>
              </a:rPr>
              <a:t>Declining state support for community colleges also resulted in increased dependence on property taxes since Fiscal Year 2002</a:t>
            </a:r>
          </a:p>
        </p:txBody>
      </p:sp>
      <p:pic>
        <p:nvPicPr>
          <p:cNvPr id="4" name="Content Placeholder 4">
            <a:extLst>
              <a:ext uri="{FF2B5EF4-FFF2-40B4-BE49-F238E27FC236}">
                <a16:creationId xmlns:a16="http://schemas.microsoft.com/office/drawing/2014/main" id="{888DADE0-446D-4E1E-9267-D87A69342598}"/>
              </a:ext>
            </a:extLst>
          </p:cNvPr>
          <p:cNvPicPr>
            <a:picLocks noChangeAspect="1"/>
          </p:cNvPicPr>
          <p:nvPr/>
        </p:nvPicPr>
        <p:blipFill>
          <a:blip r:embed="rId3"/>
          <a:stretch>
            <a:fillRect/>
          </a:stretch>
        </p:blipFill>
        <p:spPr>
          <a:xfrm>
            <a:off x="5129560" y="3433615"/>
            <a:ext cx="6035356" cy="2570356"/>
          </a:xfrm>
          <a:prstGeom prst="rect">
            <a:avLst/>
          </a:prstGeom>
        </p:spPr>
      </p:pic>
      <p:cxnSp>
        <p:nvCxnSpPr>
          <p:cNvPr id="5" name="Straight Connector 4"/>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38200" y="1702197"/>
            <a:ext cx="10326716" cy="1323439"/>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4D5C"/>
                </a:solidFill>
                <a:latin typeface="Century Gothic" panose="020B0502020202020204" pitchFamily="34" charset="0"/>
              </a:rPr>
              <a:t>Community colleges were established on the principle that state funds would cover 1/3 of their costs</a:t>
            </a:r>
          </a:p>
          <a:p>
            <a:pPr marL="742950" lvl="1" indent="-285750">
              <a:buFont typeface="Arial" panose="020B0604020202020204" pitchFamily="34" charset="0"/>
              <a:buChar char="•"/>
            </a:pPr>
            <a:r>
              <a:rPr lang="en-US" sz="2000" dirty="0">
                <a:solidFill>
                  <a:srgbClr val="004D5C"/>
                </a:solidFill>
                <a:latin typeface="Century Gothic" panose="020B0502020202020204" pitchFamily="34" charset="0"/>
              </a:rPr>
              <a:t>State funds fell short of that goal in Fiscal Year 2002 but still covered 27.4% of community college costs in Fiscal Year 2002</a:t>
            </a:r>
          </a:p>
        </p:txBody>
      </p:sp>
    </p:spTree>
    <p:extLst>
      <p:ext uri="{BB962C8B-B14F-4D97-AF65-F5344CB8AC3E}">
        <p14:creationId xmlns:p14="http://schemas.microsoft.com/office/powerpoint/2010/main" val="134505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Declining Monetary Award Program Coverage</a:t>
            </a:r>
          </a:p>
        </p:txBody>
      </p:sp>
      <p:sp>
        <p:nvSpPr>
          <p:cNvPr id="3" name="Content Placeholder 2"/>
          <p:cNvSpPr>
            <a:spLocks noGrp="1"/>
          </p:cNvSpPr>
          <p:nvPr>
            <p:ph idx="1"/>
          </p:nvPr>
        </p:nvSpPr>
        <p:spPr/>
        <p:txBody>
          <a:bodyPr>
            <a:normAutofit lnSpcReduction="10000"/>
          </a:bodyPr>
          <a:lstStyle/>
          <a:p>
            <a:r>
              <a:rPr lang="en-US" dirty="0">
                <a:solidFill>
                  <a:srgbClr val="004D5C"/>
                </a:solidFill>
              </a:rPr>
              <a:t>Traditionally MAP covered 100% of the average weighted tuition and fees at public universities and community colleges and all applications deemed eligible</a:t>
            </a:r>
          </a:p>
          <a:p>
            <a:r>
              <a:rPr lang="en-US" dirty="0">
                <a:solidFill>
                  <a:srgbClr val="004D5C"/>
                </a:solidFill>
              </a:rPr>
              <a:t>Despite the substantial increase in funding, ISAC indicates the maximum MAP grant will cover only 34% of average university tuition and fees in Fiscal Year 2020</a:t>
            </a:r>
          </a:p>
          <a:p>
            <a:r>
              <a:rPr lang="en-US" dirty="0">
                <a:solidFill>
                  <a:srgbClr val="004D5C"/>
                </a:solidFill>
              </a:rPr>
              <a:t>The proportion of awards in suspension (unfunded) has increased significantly</a:t>
            </a:r>
          </a:p>
          <a:p>
            <a:r>
              <a:rPr lang="en-US" dirty="0">
                <a:solidFill>
                  <a:srgbClr val="004D5C"/>
                </a:solidFill>
              </a:rPr>
              <a:t>Declining funding of MAP has been a contributing factor to out-of-state student migration and likely to many students choosing to not </a:t>
            </a:r>
            <a:r>
              <a:rPr lang="en-US">
                <a:solidFill>
                  <a:srgbClr val="004D5C"/>
                </a:solidFill>
              </a:rPr>
              <a:t>attend college at all</a:t>
            </a:r>
            <a:endParaRPr lang="en-US" dirty="0">
              <a:solidFill>
                <a:srgbClr val="004D5C"/>
              </a:solidFill>
            </a:endParaRPr>
          </a:p>
        </p:txBody>
      </p:sp>
      <p:cxnSp>
        <p:nvCxnSpPr>
          <p:cNvPr id="4" name="Straight Connector 3"/>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42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3"/>
            <a:ext cx="10515600" cy="1325563"/>
          </a:xfrm>
        </p:spPr>
        <p:txBody>
          <a:bodyPr>
            <a:normAutofit/>
          </a:bodyPr>
          <a:lstStyle/>
          <a:p>
            <a:pPr algn="l"/>
            <a:r>
              <a:rPr lang="en-US" sz="2800" dirty="0"/>
              <a:t>MAP’s Purchasing Power has Declined</a:t>
            </a:r>
          </a:p>
        </p:txBody>
      </p:sp>
      <p:sp>
        <p:nvSpPr>
          <p:cNvPr id="5" name="object 2">
            <a:extLst>
              <a:ext uri="{FF2B5EF4-FFF2-40B4-BE49-F238E27FC236}">
                <a16:creationId xmlns:a16="http://schemas.microsoft.com/office/drawing/2014/main" id="{F71D67F4-F81D-456A-B3DF-E54B3074FE49}"/>
              </a:ext>
            </a:extLst>
          </p:cNvPr>
          <p:cNvSpPr/>
          <p:nvPr/>
        </p:nvSpPr>
        <p:spPr>
          <a:xfrm>
            <a:off x="3399189" y="1556876"/>
            <a:ext cx="8449056" cy="4553992"/>
          </a:xfrm>
          <a:prstGeom prst="rect">
            <a:avLst/>
          </a:prstGeom>
          <a:blipFill>
            <a:blip r:embed="rId3" cstate="print"/>
            <a:stretch>
              <a:fillRect/>
            </a:stretch>
          </a:blipFill>
        </p:spPr>
        <p:txBody>
          <a:bodyPr wrap="square" lIns="0" tIns="0" rIns="0" bIns="0" rtlCol="0">
            <a:noAutofit/>
          </a:bodyPr>
          <a:lstStyle/>
          <a:p>
            <a:endParaRPr/>
          </a:p>
        </p:txBody>
      </p:sp>
      <p:sp>
        <p:nvSpPr>
          <p:cNvPr id="7" name="object 6">
            <a:extLst>
              <a:ext uri="{FF2B5EF4-FFF2-40B4-BE49-F238E27FC236}">
                <a16:creationId xmlns:a16="http://schemas.microsoft.com/office/drawing/2014/main" id="{D1A8D410-6CD2-4EEE-9469-62E87C0E5CD2}"/>
              </a:ext>
            </a:extLst>
          </p:cNvPr>
          <p:cNvSpPr txBox="1"/>
          <p:nvPr/>
        </p:nvSpPr>
        <p:spPr>
          <a:xfrm>
            <a:off x="838199" y="1608760"/>
            <a:ext cx="2429108" cy="3398138"/>
          </a:xfrm>
          <a:prstGeom prst="rect">
            <a:avLst/>
          </a:prstGeom>
        </p:spPr>
        <p:txBody>
          <a:bodyPr vert="horz" wrap="square" lIns="0" tIns="0" rIns="0" bIns="0" rtlCol="0">
            <a:noAutofit/>
          </a:bodyPr>
          <a:lstStyle/>
          <a:p>
            <a:pPr marL="12700" marR="12700" indent="635" algn="ctr"/>
            <a:r>
              <a:rPr sz="2000" b="1" i="1" dirty="0">
                <a:latin typeface="Century Gothic" panose="020B0502020202020204" pitchFamily="34" charset="0"/>
                <a:cs typeface="Calibri"/>
              </a:rPr>
              <a:t>In FY</a:t>
            </a:r>
            <a:r>
              <a:rPr lang="en-US" sz="2000" b="1" i="1" dirty="0">
                <a:latin typeface="Century Gothic" panose="020B0502020202020204" pitchFamily="34" charset="0"/>
                <a:cs typeface="Calibri"/>
              </a:rPr>
              <a:t> </a:t>
            </a:r>
            <a:r>
              <a:rPr sz="2000" b="1" i="1" dirty="0">
                <a:latin typeface="Century Gothic" panose="020B0502020202020204" pitchFamily="34" charset="0"/>
                <a:cs typeface="Calibri"/>
              </a:rPr>
              <a:t>2</a:t>
            </a:r>
            <a:r>
              <a:rPr sz="2000" b="1" i="1" spc="5" dirty="0">
                <a:latin typeface="Century Gothic" panose="020B0502020202020204" pitchFamily="34" charset="0"/>
                <a:cs typeface="Calibri"/>
              </a:rPr>
              <a:t>0</a:t>
            </a:r>
            <a:r>
              <a:rPr sz="2000" b="1" i="1" spc="-10" dirty="0">
                <a:latin typeface="Century Gothic" panose="020B0502020202020204" pitchFamily="34" charset="0"/>
                <a:cs typeface="Calibri"/>
              </a:rPr>
              <a:t>0</a:t>
            </a:r>
            <a:r>
              <a:rPr sz="2000" b="1" i="1" dirty="0">
                <a:latin typeface="Century Gothic" panose="020B0502020202020204" pitchFamily="34" charset="0"/>
                <a:cs typeface="Calibri"/>
              </a:rPr>
              <a:t>2,</a:t>
            </a:r>
            <a:r>
              <a:rPr sz="2000" b="1" i="1" spc="-45" dirty="0">
                <a:latin typeface="Century Gothic" panose="020B0502020202020204" pitchFamily="34" charset="0"/>
                <a:cs typeface="Calibri"/>
              </a:rPr>
              <a:t> </a:t>
            </a:r>
            <a:r>
              <a:rPr sz="2000" b="1" i="1" dirty="0">
                <a:latin typeface="Century Gothic" panose="020B0502020202020204" pitchFamily="34" charset="0"/>
                <a:cs typeface="Calibri"/>
              </a:rPr>
              <a:t>the</a:t>
            </a:r>
            <a:r>
              <a:rPr sz="2000" b="1" i="1" spc="-10" dirty="0">
                <a:latin typeface="Century Gothic" panose="020B0502020202020204" pitchFamily="34" charset="0"/>
                <a:cs typeface="Calibri"/>
              </a:rPr>
              <a:t> </a:t>
            </a:r>
            <a:r>
              <a:rPr sz="2000" b="1" i="1" dirty="0">
                <a:latin typeface="Century Gothic" panose="020B0502020202020204" pitchFamily="34" charset="0"/>
                <a:cs typeface="Calibri"/>
              </a:rPr>
              <a:t>maximum MAP</a:t>
            </a:r>
            <a:r>
              <a:rPr sz="2000" b="1" i="1" spc="-10" dirty="0">
                <a:latin typeface="Century Gothic" panose="020B0502020202020204" pitchFamily="34" charset="0"/>
                <a:cs typeface="Calibri"/>
              </a:rPr>
              <a:t> </a:t>
            </a:r>
            <a:r>
              <a:rPr sz="2000" b="1" i="1" dirty="0">
                <a:latin typeface="Century Gothic" panose="020B0502020202020204" pitchFamily="34" charset="0"/>
                <a:cs typeface="Calibri"/>
              </a:rPr>
              <a:t>gra</a:t>
            </a:r>
            <a:r>
              <a:rPr sz="2000" b="1" i="1" spc="-30" dirty="0">
                <a:latin typeface="Century Gothic" panose="020B0502020202020204" pitchFamily="34" charset="0"/>
                <a:cs typeface="Calibri"/>
              </a:rPr>
              <a:t>n</a:t>
            </a:r>
            <a:r>
              <a:rPr sz="2000" b="1" i="1" dirty="0">
                <a:latin typeface="Century Gothic" panose="020B0502020202020204" pitchFamily="34" charset="0"/>
                <a:cs typeface="Calibri"/>
              </a:rPr>
              <a:t>t</a:t>
            </a:r>
            <a:r>
              <a:rPr sz="2000" b="1" i="1" spc="-35" dirty="0">
                <a:latin typeface="Century Gothic" panose="020B0502020202020204" pitchFamily="34" charset="0"/>
                <a:cs typeface="Calibri"/>
              </a:rPr>
              <a:t> </a:t>
            </a:r>
            <a:r>
              <a:rPr sz="2000" b="1" i="1" spc="-25" dirty="0">
                <a:latin typeface="Century Gothic" panose="020B0502020202020204" pitchFamily="34" charset="0"/>
                <a:cs typeface="Calibri"/>
              </a:rPr>
              <a:t>c</a:t>
            </a:r>
            <a:r>
              <a:rPr sz="2000" b="1" i="1" dirty="0">
                <a:latin typeface="Century Gothic" panose="020B0502020202020204" pitchFamily="34" charset="0"/>
                <a:cs typeface="Calibri"/>
              </a:rPr>
              <a:t>overed</a:t>
            </a:r>
            <a:r>
              <a:rPr sz="2000" b="1" i="1" spc="-25" dirty="0">
                <a:latin typeface="Century Gothic" panose="020B0502020202020204" pitchFamily="34" charset="0"/>
                <a:cs typeface="Calibri"/>
              </a:rPr>
              <a:t> </a:t>
            </a:r>
            <a:r>
              <a:rPr sz="2000" b="1" i="1" dirty="0">
                <a:latin typeface="Century Gothic" panose="020B0502020202020204" pitchFamily="34" charset="0"/>
                <a:cs typeface="Calibri"/>
              </a:rPr>
              <a:t>1</a:t>
            </a:r>
            <a:r>
              <a:rPr sz="2000" b="1" i="1" spc="5" dirty="0">
                <a:latin typeface="Century Gothic" panose="020B0502020202020204" pitchFamily="34" charset="0"/>
                <a:cs typeface="Calibri"/>
              </a:rPr>
              <a:t>0</a:t>
            </a:r>
            <a:r>
              <a:rPr sz="2000" b="1" i="1" dirty="0">
                <a:latin typeface="Century Gothic" panose="020B0502020202020204" pitchFamily="34" charset="0"/>
                <a:cs typeface="Calibri"/>
              </a:rPr>
              <a:t>0%</a:t>
            </a:r>
            <a:r>
              <a:rPr sz="2000" b="1" i="1" spc="-15" dirty="0">
                <a:latin typeface="Century Gothic" panose="020B0502020202020204" pitchFamily="34" charset="0"/>
                <a:cs typeface="Calibri"/>
              </a:rPr>
              <a:t> </a:t>
            </a:r>
            <a:r>
              <a:rPr sz="2000" b="1" i="1" dirty="0">
                <a:latin typeface="Century Gothic" panose="020B0502020202020204" pitchFamily="34" charset="0"/>
                <a:cs typeface="Calibri"/>
              </a:rPr>
              <a:t>of Publ</a:t>
            </a:r>
            <a:r>
              <a:rPr sz="2000" b="1" i="1" spc="-10" dirty="0">
                <a:latin typeface="Century Gothic" panose="020B0502020202020204" pitchFamily="34" charset="0"/>
                <a:cs typeface="Calibri"/>
              </a:rPr>
              <a:t>i</a:t>
            </a:r>
            <a:r>
              <a:rPr sz="2000" b="1" i="1" dirty="0">
                <a:latin typeface="Century Gothic" panose="020B0502020202020204" pitchFamily="34" charset="0"/>
                <a:cs typeface="Calibri"/>
              </a:rPr>
              <a:t>c</a:t>
            </a:r>
            <a:r>
              <a:rPr sz="2000" b="1" i="1" spc="-30" dirty="0">
                <a:latin typeface="Century Gothic" panose="020B0502020202020204" pitchFamily="34" charset="0"/>
                <a:cs typeface="Calibri"/>
              </a:rPr>
              <a:t> </a:t>
            </a:r>
            <a:r>
              <a:rPr sz="2000" b="1" i="1" dirty="0">
                <a:latin typeface="Century Gothic" panose="020B0502020202020204" pitchFamily="34" charset="0"/>
                <a:cs typeface="Calibri"/>
              </a:rPr>
              <a:t>Uni</a:t>
            </a:r>
            <a:r>
              <a:rPr sz="2000" b="1" i="1" spc="-10" dirty="0">
                <a:latin typeface="Century Gothic" panose="020B0502020202020204" pitchFamily="34" charset="0"/>
                <a:cs typeface="Calibri"/>
              </a:rPr>
              <a:t>v</a:t>
            </a:r>
            <a:r>
              <a:rPr sz="2000" b="1" i="1" dirty="0">
                <a:latin typeface="Century Gothic" panose="020B0502020202020204" pitchFamily="34" charset="0"/>
                <a:cs typeface="Calibri"/>
              </a:rPr>
              <a:t>ersity</a:t>
            </a:r>
            <a:r>
              <a:rPr sz="2000" b="1" i="1" spc="-55" dirty="0">
                <a:latin typeface="Century Gothic" panose="020B0502020202020204" pitchFamily="34" charset="0"/>
                <a:cs typeface="Calibri"/>
              </a:rPr>
              <a:t> </a:t>
            </a:r>
            <a:r>
              <a:rPr sz="2000" b="1" i="1" dirty="0">
                <a:latin typeface="Century Gothic" panose="020B0502020202020204" pitchFamily="34" charset="0"/>
                <a:cs typeface="Calibri"/>
              </a:rPr>
              <a:t>T&amp;</a:t>
            </a:r>
            <a:r>
              <a:rPr sz="2000" b="1" i="1" spc="-140" dirty="0">
                <a:latin typeface="Century Gothic" panose="020B0502020202020204" pitchFamily="34" charset="0"/>
                <a:cs typeface="Calibri"/>
              </a:rPr>
              <a:t>F</a:t>
            </a:r>
            <a:r>
              <a:rPr sz="2000" b="1" i="1" dirty="0">
                <a:latin typeface="Century Gothic" panose="020B0502020202020204" pitchFamily="34" charset="0"/>
                <a:cs typeface="Calibri"/>
              </a:rPr>
              <a:t>.</a:t>
            </a:r>
            <a:endParaRPr sz="2000" dirty="0">
              <a:latin typeface="Century Gothic" panose="020B0502020202020204" pitchFamily="34" charset="0"/>
              <a:cs typeface="Calibri"/>
            </a:endParaRPr>
          </a:p>
          <a:p>
            <a:pPr marL="79375" marR="78740" indent="56515" algn="ctr"/>
            <a:r>
              <a:rPr sz="2000" b="1" i="1" spc="-55" dirty="0">
                <a:latin typeface="Century Gothic" panose="020B0502020202020204" pitchFamily="34" charset="0"/>
                <a:cs typeface="Calibri"/>
              </a:rPr>
              <a:t>E</a:t>
            </a:r>
            <a:r>
              <a:rPr sz="2000" b="1" i="1" dirty="0">
                <a:latin typeface="Century Gothic" panose="020B0502020202020204" pitchFamily="34" charset="0"/>
                <a:cs typeface="Calibri"/>
              </a:rPr>
              <a:t>ven</a:t>
            </a:r>
            <a:r>
              <a:rPr sz="2000" b="1" i="1" spc="-5" dirty="0">
                <a:latin typeface="Century Gothic" panose="020B0502020202020204" pitchFamily="34" charset="0"/>
                <a:cs typeface="Calibri"/>
              </a:rPr>
              <a:t> </a:t>
            </a:r>
            <a:r>
              <a:rPr sz="2000" b="1" i="1" dirty="0">
                <a:latin typeface="Century Gothic" panose="020B0502020202020204" pitchFamily="34" charset="0"/>
                <a:cs typeface="Calibri"/>
              </a:rPr>
              <a:t>w</a:t>
            </a:r>
            <a:r>
              <a:rPr sz="2000" b="1" i="1" spc="-10" dirty="0">
                <a:latin typeface="Century Gothic" panose="020B0502020202020204" pitchFamily="34" charset="0"/>
                <a:cs typeface="Calibri"/>
              </a:rPr>
              <a:t>i</a:t>
            </a:r>
            <a:r>
              <a:rPr sz="2000" b="1" i="1" dirty="0">
                <a:latin typeface="Century Gothic" panose="020B0502020202020204" pitchFamily="34" charset="0"/>
                <a:cs typeface="Calibri"/>
              </a:rPr>
              <a:t>th</a:t>
            </a:r>
            <a:r>
              <a:rPr sz="2000" b="1" i="1" spc="-20" dirty="0">
                <a:latin typeface="Century Gothic" panose="020B0502020202020204" pitchFamily="34" charset="0"/>
                <a:cs typeface="Calibri"/>
              </a:rPr>
              <a:t> </a:t>
            </a:r>
            <a:r>
              <a:rPr sz="2000" b="1" i="1" dirty="0">
                <a:latin typeface="Century Gothic" panose="020B0502020202020204" pitchFamily="34" charset="0"/>
                <a:cs typeface="Calibri"/>
              </a:rPr>
              <a:t>the</a:t>
            </a:r>
            <a:r>
              <a:rPr sz="2000" b="1" i="1" spc="-20" dirty="0">
                <a:latin typeface="Century Gothic" panose="020B0502020202020204" pitchFamily="34" charset="0"/>
                <a:cs typeface="Calibri"/>
              </a:rPr>
              <a:t> </a:t>
            </a:r>
            <a:r>
              <a:rPr sz="2000" b="1" i="1" dirty="0">
                <a:latin typeface="Century Gothic" panose="020B0502020202020204" pitchFamily="34" charset="0"/>
                <a:cs typeface="Calibri"/>
              </a:rPr>
              <a:t>im</a:t>
            </a:r>
            <a:r>
              <a:rPr sz="2000" b="1" i="1" spc="-5" dirty="0">
                <a:latin typeface="Century Gothic" panose="020B0502020202020204" pitchFamily="34" charset="0"/>
                <a:cs typeface="Calibri"/>
              </a:rPr>
              <a:t>p</a:t>
            </a:r>
            <a:r>
              <a:rPr sz="2000" b="1" i="1" dirty="0">
                <a:latin typeface="Century Gothic" panose="020B0502020202020204" pitchFamily="34" charset="0"/>
                <a:cs typeface="Calibri"/>
              </a:rPr>
              <a:t>roved F</a:t>
            </a:r>
            <a:r>
              <a:rPr sz="2000" b="1" i="1" spc="5" dirty="0">
                <a:latin typeface="Century Gothic" panose="020B0502020202020204" pitchFamily="34" charset="0"/>
                <a:cs typeface="Calibri"/>
              </a:rPr>
              <a:t>Y</a:t>
            </a:r>
            <a:r>
              <a:rPr lang="en-US" sz="2000" b="1" i="1" spc="5" dirty="0">
                <a:latin typeface="Century Gothic" panose="020B0502020202020204" pitchFamily="34" charset="0"/>
                <a:cs typeface="Calibri"/>
              </a:rPr>
              <a:t> </a:t>
            </a:r>
            <a:r>
              <a:rPr sz="2000" b="1" i="1" dirty="0">
                <a:latin typeface="Century Gothic" panose="020B0502020202020204" pitchFamily="34" charset="0"/>
                <a:cs typeface="Calibri"/>
              </a:rPr>
              <a:t>2</a:t>
            </a:r>
            <a:r>
              <a:rPr sz="2000" b="1" i="1" spc="5" dirty="0">
                <a:latin typeface="Century Gothic" panose="020B0502020202020204" pitchFamily="34" charset="0"/>
                <a:cs typeface="Calibri"/>
              </a:rPr>
              <a:t>0</a:t>
            </a:r>
            <a:r>
              <a:rPr sz="2000" b="1" i="1" dirty="0">
                <a:latin typeface="Century Gothic" panose="020B0502020202020204" pitchFamily="34" charset="0"/>
                <a:cs typeface="Calibri"/>
              </a:rPr>
              <a:t>20</a:t>
            </a:r>
            <a:r>
              <a:rPr sz="2000" b="1" i="1" spc="-50" dirty="0">
                <a:latin typeface="Century Gothic" panose="020B0502020202020204" pitchFamily="34" charset="0"/>
                <a:cs typeface="Calibri"/>
              </a:rPr>
              <a:t> </a:t>
            </a:r>
            <a:r>
              <a:rPr sz="2000" b="1" i="1" dirty="0">
                <a:latin typeface="Century Gothic" panose="020B0502020202020204" pitchFamily="34" charset="0"/>
                <a:cs typeface="Calibri"/>
              </a:rPr>
              <a:t>MAP</a:t>
            </a:r>
            <a:r>
              <a:rPr sz="2000" b="1" i="1" spc="-10" dirty="0">
                <a:latin typeface="Century Gothic" panose="020B0502020202020204" pitchFamily="34" charset="0"/>
                <a:cs typeface="Calibri"/>
              </a:rPr>
              <a:t> </a:t>
            </a:r>
            <a:r>
              <a:rPr sz="2000" b="1" i="1" spc="-15" dirty="0">
                <a:latin typeface="Century Gothic" panose="020B0502020202020204" pitchFamily="34" charset="0"/>
                <a:cs typeface="Calibri"/>
              </a:rPr>
              <a:t>f</a:t>
            </a:r>
            <a:r>
              <a:rPr sz="2000" b="1" i="1" dirty="0">
                <a:latin typeface="Century Gothic" panose="020B0502020202020204" pitchFamily="34" charset="0"/>
                <a:cs typeface="Calibri"/>
              </a:rPr>
              <a:t>ormula,</a:t>
            </a:r>
            <a:r>
              <a:rPr sz="2000" b="1" i="1" spc="-40" dirty="0">
                <a:latin typeface="Century Gothic" panose="020B0502020202020204" pitchFamily="34" charset="0"/>
                <a:cs typeface="Calibri"/>
              </a:rPr>
              <a:t> </a:t>
            </a:r>
            <a:r>
              <a:rPr sz="2000" b="1" i="1" dirty="0">
                <a:latin typeface="Century Gothic" panose="020B0502020202020204" pitchFamily="34" charset="0"/>
                <a:cs typeface="Calibri"/>
              </a:rPr>
              <a:t>only 3</a:t>
            </a:r>
            <a:r>
              <a:rPr sz="2000" b="1" i="1" spc="5" dirty="0">
                <a:latin typeface="Century Gothic" panose="020B0502020202020204" pitchFamily="34" charset="0"/>
                <a:cs typeface="Calibri"/>
              </a:rPr>
              <a:t>4</a:t>
            </a:r>
            <a:r>
              <a:rPr sz="2000" b="1" i="1" dirty="0">
                <a:latin typeface="Century Gothic" panose="020B0502020202020204" pitchFamily="34" charset="0"/>
                <a:cs typeface="Calibri"/>
              </a:rPr>
              <a:t>%</a:t>
            </a:r>
            <a:r>
              <a:rPr sz="2000" b="1" i="1" spc="-20" dirty="0">
                <a:latin typeface="Century Gothic" panose="020B0502020202020204" pitchFamily="34" charset="0"/>
                <a:cs typeface="Calibri"/>
              </a:rPr>
              <a:t> </a:t>
            </a:r>
            <a:r>
              <a:rPr sz="2000" b="1" i="1" dirty="0">
                <a:latin typeface="Century Gothic" panose="020B0502020202020204" pitchFamily="34" charset="0"/>
                <a:cs typeface="Calibri"/>
              </a:rPr>
              <a:t>wi</a:t>
            </a:r>
            <a:r>
              <a:rPr sz="2000" b="1" i="1" spc="-5" dirty="0">
                <a:latin typeface="Century Gothic" panose="020B0502020202020204" pitchFamily="34" charset="0"/>
                <a:cs typeface="Calibri"/>
              </a:rPr>
              <a:t>l</a:t>
            </a:r>
            <a:r>
              <a:rPr sz="2000" b="1" i="1" dirty="0">
                <a:latin typeface="Century Gothic" panose="020B0502020202020204" pitchFamily="34" charset="0"/>
                <a:cs typeface="Calibri"/>
              </a:rPr>
              <a:t>l</a:t>
            </a:r>
            <a:r>
              <a:rPr sz="2000" b="1" i="1" spc="-25" dirty="0">
                <a:latin typeface="Century Gothic" panose="020B0502020202020204" pitchFamily="34" charset="0"/>
                <a:cs typeface="Calibri"/>
              </a:rPr>
              <a:t> </a:t>
            </a:r>
            <a:r>
              <a:rPr sz="2000" b="1" i="1" dirty="0">
                <a:latin typeface="Century Gothic" panose="020B0502020202020204" pitchFamily="34" charset="0"/>
                <a:cs typeface="Calibri"/>
              </a:rPr>
              <a:t>be </a:t>
            </a:r>
            <a:r>
              <a:rPr sz="2000" b="1" i="1" spc="-20" dirty="0">
                <a:latin typeface="Century Gothic" panose="020B0502020202020204" pitchFamily="34" charset="0"/>
                <a:cs typeface="Calibri"/>
              </a:rPr>
              <a:t>c</a:t>
            </a:r>
            <a:r>
              <a:rPr sz="2000" b="1" i="1" dirty="0">
                <a:latin typeface="Century Gothic" panose="020B0502020202020204" pitchFamily="34" charset="0"/>
                <a:cs typeface="Calibri"/>
              </a:rPr>
              <a:t>overed.</a:t>
            </a:r>
            <a:endParaRPr sz="2000" dirty="0">
              <a:latin typeface="Century Gothic" panose="020B0502020202020204" pitchFamily="34" charset="0"/>
              <a:cs typeface="Calibri"/>
            </a:endParaRPr>
          </a:p>
        </p:txBody>
      </p:sp>
      <p:cxnSp>
        <p:nvCxnSpPr>
          <p:cNvPr id="6" name="Straight Connector 5"/>
          <p:cNvCxnSpPr/>
          <p:nvPr/>
        </p:nvCxnSpPr>
        <p:spPr>
          <a:xfrm>
            <a:off x="923636" y="1353242"/>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28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Demand for MAP Exceeds Supply</a:t>
            </a:r>
          </a:p>
        </p:txBody>
      </p:sp>
      <p:sp>
        <p:nvSpPr>
          <p:cNvPr id="4" name="object 2">
            <a:extLst>
              <a:ext uri="{FF2B5EF4-FFF2-40B4-BE49-F238E27FC236}">
                <a16:creationId xmlns:a16="http://schemas.microsoft.com/office/drawing/2014/main" id="{C33D554D-BE87-4BCD-A4AB-4C8C0EA18E0A}"/>
              </a:ext>
            </a:extLst>
          </p:cNvPr>
          <p:cNvSpPr/>
          <p:nvPr/>
        </p:nvSpPr>
        <p:spPr>
          <a:xfrm>
            <a:off x="3018783" y="1731532"/>
            <a:ext cx="8485632" cy="4876800"/>
          </a:xfrm>
          <a:prstGeom prst="rect">
            <a:avLst/>
          </a:prstGeom>
          <a:blipFill>
            <a:blip r:embed="rId3" cstate="print"/>
            <a:stretch>
              <a:fillRect/>
            </a:stretch>
          </a:blipFill>
        </p:spPr>
        <p:txBody>
          <a:bodyPr wrap="square" lIns="0" tIns="0" rIns="0" bIns="0" rtlCol="0">
            <a:noAutofit/>
          </a:bodyPr>
          <a:lstStyle/>
          <a:p>
            <a:endParaRPr>
              <a:solidFill>
                <a:prstClr val="black"/>
              </a:solidFill>
              <a:latin typeface="Calibri"/>
            </a:endParaRPr>
          </a:p>
        </p:txBody>
      </p:sp>
      <p:pic>
        <p:nvPicPr>
          <p:cNvPr id="5" name="Picture 4">
            <a:extLst>
              <a:ext uri="{FF2B5EF4-FFF2-40B4-BE49-F238E27FC236}">
                <a16:creationId xmlns:a16="http://schemas.microsoft.com/office/drawing/2014/main" id="{F85CFF34-7F0B-4AE2-9A85-0ACFA2D5FCAE}"/>
              </a:ext>
            </a:extLst>
          </p:cNvPr>
          <p:cNvPicPr>
            <a:picLocks noChangeAspect="1"/>
          </p:cNvPicPr>
          <p:nvPr/>
        </p:nvPicPr>
        <p:blipFill>
          <a:blip r:embed="rId4"/>
          <a:stretch>
            <a:fillRect/>
          </a:stretch>
        </p:blipFill>
        <p:spPr>
          <a:xfrm>
            <a:off x="897191" y="1883497"/>
            <a:ext cx="2121592" cy="1450974"/>
          </a:xfrm>
          <a:prstGeom prst="rect">
            <a:avLst/>
          </a:prstGeom>
        </p:spPr>
      </p:pic>
      <p:cxnSp>
        <p:nvCxnSpPr>
          <p:cNvPr id="6" name="Straight Connector 5"/>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375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866"/>
            <a:ext cx="10515600" cy="1325563"/>
          </a:xfrm>
        </p:spPr>
        <p:txBody>
          <a:bodyPr>
            <a:normAutofit/>
          </a:bodyPr>
          <a:lstStyle/>
          <a:p>
            <a:pPr algn="l"/>
            <a:r>
              <a:rPr lang="en-US" sz="2800" dirty="0"/>
              <a:t>60 X 25:  Failing to Meet the Needs of the Economy</a:t>
            </a:r>
          </a:p>
        </p:txBody>
      </p:sp>
      <p:sp>
        <p:nvSpPr>
          <p:cNvPr id="3" name="Content Placeholder 2"/>
          <p:cNvSpPr>
            <a:spLocks noGrp="1"/>
          </p:cNvSpPr>
          <p:nvPr>
            <p:ph idx="1"/>
          </p:nvPr>
        </p:nvSpPr>
        <p:spPr>
          <a:xfrm>
            <a:off x="838200" y="1322697"/>
            <a:ext cx="4570141" cy="4854266"/>
          </a:xfrm>
        </p:spPr>
        <p:txBody>
          <a:bodyPr>
            <a:normAutofit fontScale="70000" lnSpcReduction="20000"/>
          </a:bodyPr>
          <a:lstStyle/>
          <a:p>
            <a:r>
              <a:rPr lang="en-US" dirty="0">
                <a:solidFill>
                  <a:srgbClr val="004D5C"/>
                </a:solidFill>
              </a:rPr>
              <a:t>The state goal is to have 60% of working residents hold a high-quality certificate or degree by 2025 because 60% of jobs will require such credentials by 2025</a:t>
            </a:r>
          </a:p>
          <a:p>
            <a:r>
              <a:rPr lang="en-US" dirty="0">
                <a:solidFill>
                  <a:srgbClr val="004D5C"/>
                </a:solidFill>
              </a:rPr>
              <a:t>Since 2013 we have fallen progressively farther behind the goal, to just 85.4% in 2017, the most recent year for which there is complete data</a:t>
            </a:r>
          </a:p>
          <a:p>
            <a:r>
              <a:rPr lang="en-US" dirty="0">
                <a:solidFill>
                  <a:srgbClr val="004D5C"/>
                </a:solidFill>
              </a:rPr>
              <a:t>Illinois started as a leader but has progressed more slowly than many other states</a:t>
            </a:r>
          </a:p>
          <a:p>
            <a:r>
              <a:rPr lang="en-US" dirty="0">
                <a:solidFill>
                  <a:srgbClr val="004D5C"/>
                </a:solidFill>
              </a:rPr>
              <a:t>It is believed the budget impasse negatively impacted progress, including by increasing the proportion of students who start college outside of Illinois</a:t>
            </a:r>
          </a:p>
        </p:txBody>
      </p:sp>
      <p:pic>
        <p:nvPicPr>
          <p:cNvPr id="4" name="Content Placeholder 4">
            <a:extLst>
              <a:ext uri="{FF2B5EF4-FFF2-40B4-BE49-F238E27FC236}">
                <a16:creationId xmlns:a16="http://schemas.microsoft.com/office/drawing/2014/main" id="{B6E3B15E-1752-4591-B688-773E5B6CB415}"/>
              </a:ext>
            </a:extLst>
          </p:cNvPr>
          <p:cNvPicPr>
            <a:picLocks noChangeAspect="1"/>
          </p:cNvPicPr>
          <p:nvPr/>
        </p:nvPicPr>
        <p:blipFill>
          <a:blip r:embed="rId3"/>
          <a:stretch>
            <a:fillRect/>
          </a:stretch>
        </p:blipFill>
        <p:spPr>
          <a:xfrm>
            <a:off x="5408340" y="1322697"/>
            <a:ext cx="6249129" cy="5044649"/>
          </a:xfrm>
          <a:prstGeom prst="rect">
            <a:avLst/>
          </a:prstGeom>
        </p:spPr>
      </p:pic>
      <p:cxnSp>
        <p:nvCxnSpPr>
          <p:cNvPr id="5" name="Straight Connector 4"/>
          <p:cNvCxnSpPr/>
          <p:nvPr/>
        </p:nvCxnSpPr>
        <p:spPr>
          <a:xfrm>
            <a:off x="923636" y="1119063"/>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46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fontScale="90000"/>
          </a:bodyPr>
          <a:lstStyle/>
          <a:p>
            <a:pPr algn="ctr"/>
            <a:r>
              <a:rPr lang="en-US" sz="3600" dirty="0"/>
              <a:t>Illinois Fiscal Year 2021 Higher Education </a:t>
            </a:r>
            <a:br>
              <a:rPr lang="en-US" sz="3600" dirty="0"/>
            </a:br>
            <a:r>
              <a:rPr lang="en-US" sz="3600" dirty="0"/>
              <a:t>Budget Context</a:t>
            </a:r>
            <a:br>
              <a:rPr lang="en-US" sz="2800" dirty="0">
                <a:solidFill>
                  <a:schemeClr val="accent1">
                    <a:lumMod val="75000"/>
                  </a:schemeClr>
                </a:solidFill>
              </a:rPr>
            </a:br>
            <a:endParaRPr lang="en-US" sz="2800" dirty="0">
              <a:solidFill>
                <a:schemeClr val="accent1">
                  <a:lumMod val="75000"/>
                </a:schemeClr>
              </a:solidFill>
            </a:endParaRPr>
          </a:p>
        </p:txBody>
      </p:sp>
      <p:sp>
        <p:nvSpPr>
          <p:cNvPr id="3" name="Content Placeholder 2"/>
          <p:cNvSpPr>
            <a:spLocks noGrp="1"/>
          </p:cNvSpPr>
          <p:nvPr>
            <p:ph idx="1"/>
          </p:nvPr>
        </p:nvSpPr>
        <p:spPr/>
        <p:txBody>
          <a:bodyPr anchor="ctr"/>
          <a:lstStyle/>
          <a:p>
            <a:pPr marL="0" indent="0">
              <a:buNone/>
            </a:pPr>
            <a:r>
              <a:rPr lang="en-US" sz="2400" dirty="0"/>
              <a:t>Nyle Robinson</a:t>
            </a:r>
          </a:p>
          <a:p>
            <a:pPr marL="0" indent="0">
              <a:buNone/>
            </a:pPr>
            <a:r>
              <a:rPr lang="en-US" sz="2400" dirty="0"/>
              <a:t>Interim Executive Director and</a:t>
            </a:r>
          </a:p>
          <a:p>
            <a:pPr marL="0" indent="0">
              <a:buNone/>
            </a:pPr>
            <a:r>
              <a:rPr lang="en-US" sz="2400" dirty="0"/>
              <a:t>Deputy Director for Fiscal Affairs </a:t>
            </a:r>
          </a:p>
          <a:p>
            <a:pPr marL="0" indent="0">
              <a:buNone/>
            </a:pPr>
            <a:r>
              <a:rPr lang="en-US" sz="2400" dirty="0"/>
              <a:t>and Budgeting</a:t>
            </a:r>
          </a:p>
          <a:p>
            <a:pPr marL="0" indent="0">
              <a:buNone/>
            </a:pPr>
            <a:endParaRPr lang="en-US" dirty="0"/>
          </a:p>
        </p:txBody>
      </p:sp>
      <p:pic>
        <p:nvPicPr>
          <p:cNvPr id="16" name="Picture Placeholder 3" descr="Open book on table, blurred shelves of books in background">
            <a:extLst>
              <a:ext uri="{FF2B5EF4-FFF2-40B4-BE49-F238E27FC236}">
                <a16:creationId xmlns:a16="http://schemas.microsoft.com/office/drawing/2014/main" id="{9280D784-401F-469D-8BAA-ED322D40D51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6142863" y="1896992"/>
            <a:ext cx="5210937" cy="4208604"/>
          </a:xfrm>
        </p:spPr>
      </p:pic>
      <p:pic>
        <p:nvPicPr>
          <p:cNvPr id="18" name="Picture Placeholder 3" descr="Open book on table, blurred shelves of books in background">
            <a:extLst>
              <a:ext uri="{FF2B5EF4-FFF2-40B4-BE49-F238E27FC236}">
                <a16:creationId xmlns:a16="http://schemas.microsoft.com/office/drawing/2014/main" id="{68B3E165-E00E-4988-8850-8781F5D3A2E6}"/>
              </a:ext>
            </a:extLst>
          </p:cNvPr>
          <p:cNvPicPr>
            <a:picLocks noChangeAspect="1"/>
          </p:cNvPicPr>
          <p:nvPr/>
        </p:nvPicPr>
        <p:blipFill>
          <a:blip r:embed="rId3" cstate="print">
            <a:extLst>
              <a:ext uri="{28A0092B-C50C-407E-A947-70E740481C1C}">
                <a14:useLocalDpi xmlns:a14="http://schemas.microsoft.com/office/drawing/2010/main" val="0"/>
              </a:ext>
            </a:extLst>
          </a:blip>
          <a:srcRect l="8890" r="8890"/>
          <a:stretch>
            <a:fillRect/>
          </a:stretch>
        </p:blipFill>
        <p:spPr>
          <a:xfrm>
            <a:off x="6049138" y="1932676"/>
            <a:ext cx="5210937" cy="4208604"/>
          </a:xfrm>
          <a:prstGeom prst="rect">
            <a:avLst/>
          </a:prstGeom>
        </p:spPr>
      </p:pic>
    </p:spTree>
    <p:extLst>
      <p:ext uri="{BB962C8B-B14F-4D97-AF65-F5344CB8AC3E}">
        <p14:creationId xmlns:p14="http://schemas.microsoft.com/office/powerpoint/2010/main" val="3582258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27952"/>
            <a:ext cx="10515600" cy="2002096"/>
          </a:xfrm>
        </p:spPr>
        <p:txBody>
          <a:bodyPr>
            <a:normAutofit/>
          </a:bodyPr>
          <a:lstStyle/>
          <a:p>
            <a:pPr marL="0" indent="0" algn="ctr">
              <a:buNone/>
            </a:pPr>
            <a:r>
              <a:rPr lang="en-US" sz="4400" b="1" dirty="0">
                <a:solidFill>
                  <a:srgbClr val="004D5C"/>
                </a:solidFill>
              </a:rPr>
              <a:t>Fiscal Year 2021 Budget Development Consideration</a:t>
            </a:r>
          </a:p>
        </p:txBody>
      </p:sp>
    </p:spTree>
    <p:extLst>
      <p:ext uri="{BB962C8B-B14F-4D97-AF65-F5344CB8AC3E}">
        <p14:creationId xmlns:p14="http://schemas.microsoft.com/office/powerpoint/2010/main" val="121855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normAutofit/>
          </a:bodyPr>
          <a:lstStyle/>
          <a:p>
            <a:pPr algn="l"/>
            <a:r>
              <a:rPr lang="en-US" sz="2800" dirty="0"/>
              <a:t>Fiscal Year 2021 Budget Possible Decision Rules:  </a:t>
            </a:r>
            <a:br>
              <a:rPr lang="en-US" sz="2800" dirty="0"/>
            </a:br>
            <a:r>
              <a:rPr lang="en-US" sz="2800" dirty="0"/>
              <a:t>Tie to K-12 Funding</a:t>
            </a:r>
          </a:p>
        </p:txBody>
      </p:sp>
      <p:sp>
        <p:nvSpPr>
          <p:cNvPr id="3" name="Content Placeholder 2"/>
          <p:cNvSpPr>
            <a:spLocks noGrp="1"/>
          </p:cNvSpPr>
          <p:nvPr>
            <p:ph idx="1"/>
          </p:nvPr>
        </p:nvSpPr>
        <p:spPr/>
        <p:txBody>
          <a:bodyPr>
            <a:normAutofit fontScale="92500"/>
          </a:bodyPr>
          <a:lstStyle/>
          <a:p>
            <a:r>
              <a:rPr lang="en-US" dirty="0">
                <a:solidFill>
                  <a:srgbClr val="004D5C"/>
                </a:solidFill>
              </a:rPr>
              <a:t>Return to the rule that higher education should receive a dollar in new funding for every $2 in new funds K-12 receives</a:t>
            </a:r>
          </a:p>
          <a:p>
            <a:r>
              <a:rPr lang="en-US" dirty="0">
                <a:solidFill>
                  <a:srgbClr val="004D5C"/>
                </a:solidFill>
              </a:rPr>
              <a:t>This was an unwritten rule until it was discarded by Governor Blagojevich</a:t>
            </a:r>
          </a:p>
          <a:p>
            <a:r>
              <a:rPr lang="en-US" dirty="0">
                <a:solidFill>
                  <a:srgbClr val="004D5C"/>
                </a:solidFill>
              </a:rPr>
              <a:t>Since that time the actual ratio has increased from 2.5:1 to over 4.3:1</a:t>
            </a:r>
          </a:p>
          <a:p>
            <a:r>
              <a:rPr lang="en-US" dirty="0">
                <a:solidFill>
                  <a:srgbClr val="004D5C"/>
                </a:solidFill>
              </a:rPr>
              <a:t>For Fiscal Year 2020, only 18.7% of education operations funding (excluding pension payments) went to higher education</a:t>
            </a:r>
          </a:p>
          <a:p>
            <a:pPr lvl="1"/>
            <a:r>
              <a:rPr lang="en-US" dirty="0">
                <a:solidFill>
                  <a:srgbClr val="004D5C"/>
                </a:solidFill>
              </a:rPr>
              <a:t>In Fiscal Year 2006, 25.6% of education operations funding went to higher education</a:t>
            </a:r>
          </a:p>
        </p:txBody>
      </p:sp>
      <p:cxnSp>
        <p:nvCxnSpPr>
          <p:cNvPr id="4" name="Straight Connector 3"/>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27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Higher Ed’s Declining Share of Education Funding</a:t>
            </a:r>
          </a:p>
        </p:txBody>
      </p:sp>
      <p:sp>
        <p:nvSpPr>
          <p:cNvPr id="3" name="Content Placeholder 2"/>
          <p:cNvSpPr>
            <a:spLocks noGrp="1"/>
          </p:cNvSpPr>
          <p:nvPr>
            <p:ph idx="1"/>
          </p:nvPr>
        </p:nvSpPr>
        <p:spPr>
          <a:xfrm>
            <a:off x="884291" y="1722291"/>
            <a:ext cx="4807688" cy="4351338"/>
          </a:xfrm>
        </p:spPr>
        <p:txBody>
          <a:bodyPr>
            <a:normAutofit fontScale="77500" lnSpcReduction="20000"/>
          </a:bodyPr>
          <a:lstStyle/>
          <a:p>
            <a:r>
              <a:rPr lang="en-US" dirty="0">
                <a:solidFill>
                  <a:srgbClr val="004D5C"/>
                </a:solidFill>
              </a:rPr>
              <a:t>Though the Fiscal Year 2020 budget was very good for higher education, the ratio was only 2.6:1</a:t>
            </a:r>
          </a:p>
          <a:p>
            <a:pPr lvl="1"/>
            <a:r>
              <a:rPr lang="en-US" dirty="0">
                <a:solidFill>
                  <a:srgbClr val="004D5C"/>
                </a:solidFill>
              </a:rPr>
              <a:t>K-12 received $396 M, exceeding the promised amount, while higher education received $154.5 M</a:t>
            </a:r>
          </a:p>
          <a:p>
            <a:r>
              <a:rPr lang="en-US" dirty="0">
                <a:solidFill>
                  <a:srgbClr val="004D5C"/>
                </a:solidFill>
              </a:rPr>
              <a:t>Illinois has pledged to fully fund a K-12 needs-based formula at the rate of $375 M/year in new funds</a:t>
            </a:r>
          </a:p>
          <a:p>
            <a:r>
              <a:rPr lang="en-US" dirty="0">
                <a:solidFill>
                  <a:srgbClr val="FF0000"/>
                </a:solidFill>
              </a:rPr>
              <a:t>An overall request following the 2:1 rule would give higher education an additional $187.5 M, substantially more than was received for Fiscal Year 2020</a:t>
            </a:r>
          </a:p>
        </p:txBody>
      </p:sp>
      <p:graphicFrame>
        <p:nvGraphicFramePr>
          <p:cNvPr id="4" name="Picture Placeholder 6">
            <a:extLst>
              <a:ext uri="{FF2B5EF4-FFF2-40B4-BE49-F238E27FC236}">
                <a16:creationId xmlns:a16="http://schemas.microsoft.com/office/drawing/2014/main" id="{66296E5C-2095-4F34-B8CF-10F6EC2EDB6A}"/>
              </a:ext>
            </a:extLst>
          </p:cNvPr>
          <p:cNvGraphicFramePr>
            <a:graphicFrameLocks/>
          </p:cNvGraphicFramePr>
          <p:nvPr>
            <p:extLst>
              <p:ext uri="{D42A27DB-BD31-4B8C-83A1-F6EECF244321}">
                <p14:modId xmlns:p14="http://schemas.microsoft.com/office/powerpoint/2010/main" val="29074333"/>
              </p:ext>
            </p:extLst>
          </p:nvPr>
        </p:nvGraphicFramePr>
        <p:xfrm>
          <a:off x="5738070" y="1675700"/>
          <a:ext cx="5347512" cy="439792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18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81780"/>
            <a:ext cx="10515600" cy="1325563"/>
          </a:xfrm>
        </p:spPr>
        <p:txBody>
          <a:bodyPr>
            <a:normAutofit/>
          </a:bodyPr>
          <a:lstStyle/>
          <a:p>
            <a:pPr algn="l"/>
            <a:r>
              <a:rPr lang="en-US" sz="2800" dirty="0"/>
              <a:t>Fiscal Year 2021 Budget Possible Decision Rules:  </a:t>
            </a:r>
            <a:br>
              <a:rPr lang="en-US" sz="2800" dirty="0"/>
            </a:br>
            <a:r>
              <a:rPr lang="en-US" sz="2800" dirty="0"/>
              <a:t>Major Line Items</a:t>
            </a:r>
          </a:p>
        </p:txBody>
      </p:sp>
      <p:sp>
        <p:nvSpPr>
          <p:cNvPr id="3" name="Content Placeholder 2"/>
          <p:cNvSpPr>
            <a:spLocks noGrp="1"/>
          </p:cNvSpPr>
          <p:nvPr>
            <p:ph idx="1"/>
          </p:nvPr>
        </p:nvSpPr>
        <p:spPr>
          <a:xfrm>
            <a:off x="838200" y="1478036"/>
            <a:ext cx="10515600" cy="4667250"/>
          </a:xfrm>
        </p:spPr>
        <p:txBody>
          <a:bodyPr>
            <a:noAutofit/>
          </a:bodyPr>
          <a:lstStyle/>
          <a:p>
            <a:r>
              <a:rPr lang="en-US" sz="1600" dirty="0">
                <a:solidFill>
                  <a:srgbClr val="004D5C"/>
                </a:solidFill>
              </a:rPr>
              <a:t>Soaring tuition costs present an increasing barrier to many students entering college and are most often cited as the reason students leave the state to start college elsewhere</a:t>
            </a:r>
          </a:p>
          <a:p>
            <a:pPr lvl="1"/>
            <a:r>
              <a:rPr lang="en-US" sz="1400" dirty="0">
                <a:solidFill>
                  <a:srgbClr val="004D5C"/>
                </a:solidFill>
              </a:rPr>
              <a:t>As state support has declined, universities have become highly dependent on tuition and fees</a:t>
            </a:r>
          </a:p>
          <a:p>
            <a:pPr lvl="1"/>
            <a:r>
              <a:rPr lang="en-US" sz="1400" dirty="0">
                <a:solidFill>
                  <a:srgbClr val="FF0000"/>
                </a:solidFill>
              </a:rPr>
              <a:t>It would take </a:t>
            </a:r>
            <a:r>
              <a:rPr lang="en-US" sz="1400">
                <a:solidFill>
                  <a:srgbClr val="FF0000"/>
                </a:solidFill>
              </a:rPr>
              <a:t>a 5.9% </a:t>
            </a:r>
            <a:r>
              <a:rPr lang="en-US" sz="1400" dirty="0">
                <a:solidFill>
                  <a:srgbClr val="FF0000"/>
                </a:solidFill>
              </a:rPr>
              <a:t>increase in general funds to provide flat funding without increasing tuitions, assuming flat enrollment</a:t>
            </a:r>
          </a:p>
          <a:p>
            <a:pPr lvl="1"/>
            <a:r>
              <a:rPr lang="en-US" sz="1400" dirty="0">
                <a:solidFill>
                  <a:srgbClr val="004D5C"/>
                </a:solidFill>
              </a:rPr>
              <a:t>While that is a larger percentage than universities received for Fiscal Year 2020, it would only provide 2.1% more funds than they received in Fiscal Year 2015 and it would be 18.4% less than they received in Fiscal Year 2002</a:t>
            </a:r>
          </a:p>
          <a:p>
            <a:r>
              <a:rPr lang="en-US" sz="1600" dirty="0">
                <a:solidFill>
                  <a:srgbClr val="004D5C"/>
                </a:solidFill>
              </a:rPr>
              <a:t>Community colleges need a similar increase to help hold down tuition and fees, as well as local property taxes</a:t>
            </a:r>
          </a:p>
          <a:p>
            <a:r>
              <a:rPr lang="en-US" sz="1600" dirty="0">
                <a:solidFill>
                  <a:srgbClr val="004D5C"/>
                </a:solidFill>
              </a:rPr>
              <a:t>The Governor has expressed an interest in supporting another $50 M for MAP</a:t>
            </a:r>
          </a:p>
          <a:p>
            <a:r>
              <a:rPr lang="en-US" sz="1600" dirty="0">
                <a:solidFill>
                  <a:srgbClr val="004D5C"/>
                </a:solidFill>
              </a:rPr>
              <a:t>Additional funding is needed for AIM HIGH to expand it to cover a third year of eligible students</a:t>
            </a:r>
          </a:p>
          <a:p>
            <a:r>
              <a:rPr lang="en-US" sz="1600" dirty="0">
                <a:solidFill>
                  <a:srgbClr val="004D5C"/>
                </a:solidFill>
              </a:rPr>
              <a:t>A return to funding for the Higher Education Cooperation Action (HECA) would help universities recover from the budget impasse and reimagine Illinois higher education system to reflect changes in society</a:t>
            </a:r>
          </a:p>
          <a:p>
            <a:r>
              <a:rPr lang="en-US" sz="1600" dirty="0">
                <a:solidFill>
                  <a:srgbClr val="004D5C"/>
                </a:solidFill>
              </a:rPr>
              <a:t>Additional funding is needed for ISAC to maintain operations and outreach, covering declining federal revenues</a:t>
            </a:r>
          </a:p>
          <a:p>
            <a:r>
              <a:rPr lang="en-US" sz="1600" dirty="0">
                <a:solidFill>
                  <a:srgbClr val="004D5C"/>
                </a:solidFill>
              </a:rPr>
              <a:t>IBHE has long championed restoring funding for veterans and National Guard tuition and fees, which is an unfunded mandate on universities and underfunded mandate for community colleges</a:t>
            </a:r>
          </a:p>
        </p:txBody>
      </p:sp>
      <p:cxnSp>
        <p:nvCxnSpPr>
          <p:cNvPr id="4" name="Straight Connector 3"/>
          <p:cNvCxnSpPr/>
          <p:nvPr/>
        </p:nvCxnSpPr>
        <p:spPr>
          <a:xfrm>
            <a:off x="923636" y="137554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6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normAutofit/>
          </a:bodyPr>
          <a:lstStyle/>
          <a:p>
            <a:pPr algn="l"/>
            <a:r>
              <a:rPr lang="en-US" sz="2800" dirty="0"/>
              <a:t>Keeping Pace with Inflation:  Flat Tuition or Flat State Funding</a:t>
            </a:r>
          </a:p>
        </p:txBody>
      </p:sp>
      <p:graphicFrame>
        <p:nvGraphicFramePr>
          <p:cNvPr id="4" name="Content Placeholder 7">
            <a:extLst>
              <a:ext uri="{FF2B5EF4-FFF2-40B4-BE49-F238E27FC236}">
                <a16:creationId xmlns:a16="http://schemas.microsoft.com/office/drawing/2014/main" id="{E02BFB80-1DB5-44FD-B198-E7635FE7F815}"/>
              </a:ext>
            </a:extLst>
          </p:cNvPr>
          <p:cNvGraphicFramePr>
            <a:graphicFrameLocks noGrp="1"/>
          </p:cNvGraphicFramePr>
          <p:nvPr>
            <p:ph idx="1"/>
            <p:extLst>
              <p:ext uri="{D42A27DB-BD31-4B8C-83A1-F6EECF244321}">
                <p14:modId xmlns:p14="http://schemas.microsoft.com/office/powerpoint/2010/main" val="1416410022"/>
              </p:ext>
            </p:extLst>
          </p:nvPr>
        </p:nvGraphicFramePr>
        <p:xfrm>
          <a:off x="2207941" y="1538243"/>
          <a:ext cx="7457351" cy="4746780"/>
        </p:xfrm>
        <a:graphic>
          <a:graphicData uri="http://schemas.openxmlformats.org/drawingml/2006/table">
            <a:tbl>
              <a:tblPr/>
              <a:tblGrid>
                <a:gridCol w="2560184">
                  <a:extLst>
                    <a:ext uri="{9D8B030D-6E8A-4147-A177-3AD203B41FA5}">
                      <a16:colId xmlns:a16="http://schemas.microsoft.com/office/drawing/2014/main" val="4186703529"/>
                    </a:ext>
                  </a:extLst>
                </a:gridCol>
                <a:gridCol w="1840337">
                  <a:extLst>
                    <a:ext uri="{9D8B030D-6E8A-4147-A177-3AD203B41FA5}">
                      <a16:colId xmlns:a16="http://schemas.microsoft.com/office/drawing/2014/main" val="3486313407"/>
                    </a:ext>
                  </a:extLst>
                </a:gridCol>
                <a:gridCol w="1699971">
                  <a:extLst>
                    <a:ext uri="{9D8B030D-6E8A-4147-A177-3AD203B41FA5}">
                      <a16:colId xmlns:a16="http://schemas.microsoft.com/office/drawing/2014/main" val="4169949969"/>
                    </a:ext>
                  </a:extLst>
                </a:gridCol>
                <a:gridCol w="1356859">
                  <a:extLst>
                    <a:ext uri="{9D8B030D-6E8A-4147-A177-3AD203B41FA5}">
                      <a16:colId xmlns:a16="http://schemas.microsoft.com/office/drawing/2014/main" val="3420726742"/>
                    </a:ext>
                  </a:extLst>
                </a:gridCol>
              </a:tblGrid>
              <a:tr h="325191">
                <a:tc gridSpan="4">
                  <a:txBody>
                    <a:bodyPr/>
                    <a:lstStyle/>
                    <a:p>
                      <a:pPr algn="ctr" fontAlgn="b"/>
                      <a:r>
                        <a:rPr lang="en-US" sz="1600" b="1" i="0" u="none" strike="noStrike" dirty="0">
                          <a:solidFill>
                            <a:srgbClr val="000000"/>
                          </a:solidFill>
                          <a:effectLst/>
                          <a:latin typeface="Century Gothic" panose="020B0502020202020204" pitchFamily="34" charset="0"/>
                        </a:rPr>
                        <a:t>CPI Based on 3 Year </a:t>
                      </a:r>
                      <a:r>
                        <a:rPr lang="en-US" sz="1600" b="1" i="0" u="none" strike="noStrike" dirty="0" err="1">
                          <a:solidFill>
                            <a:srgbClr val="000000"/>
                          </a:solidFill>
                          <a:effectLst/>
                          <a:latin typeface="Century Gothic" panose="020B0502020202020204" pitchFamily="34" charset="0"/>
                        </a:rPr>
                        <a:t>Agerage</a:t>
                      </a:r>
                      <a:r>
                        <a:rPr lang="en-US" sz="1600" b="1" i="0" u="none" strike="noStrike" dirty="0">
                          <a:solidFill>
                            <a:srgbClr val="000000"/>
                          </a:solidFill>
                          <a:effectLst/>
                          <a:latin typeface="Century Gothic" panose="020B0502020202020204" pitchFamily="34" charset="0"/>
                        </a:rPr>
                        <a:t> CPI Increase</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06994"/>
                  </a:ext>
                </a:extLst>
              </a:tr>
              <a:tr h="222988">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26412858"/>
                  </a:ext>
                </a:extLst>
              </a:tr>
              <a:tr h="222988">
                <a:tc gridSpan="3">
                  <a:txBody>
                    <a:bodyPr/>
                    <a:lstStyle/>
                    <a:p>
                      <a:pPr algn="l" fontAlgn="b"/>
                      <a:r>
                        <a:rPr lang="en-US" sz="1100" b="1" i="0" u="sng" strike="noStrike">
                          <a:solidFill>
                            <a:srgbClr val="000000"/>
                          </a:solidFill>
                          <a:effectLst/>
                          <a:latin typeface="Century Gothic" panose="020B0502020202020204" pitchFamily="34" charset="0"/>
                        </a:rPr>
                        <a:t>General Fund Increase Needed to Avoid Tuition Increases</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127626177"/>
                  </a:ext>
                </a:extLst>
              </a:tr>
              <a:tr h="222988">
                <a:tc>
                  <a:txBody>
                    <a:bodyPr/>
                    <a:lstStyle/>
                    <a:p>
                      <a:pPr algn="l" fontAlgn="b"/>
                      <a:endParaRPr lang="en-US" sz="1100" b="1" i="0" u="sng"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entury Gothic" panose="020B0502020202020204" pitchFamily="34" charset="0"/>
                        </a:rPr>
                        <a:t>$ Distribution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entury Gothic" panose="020B0502020202020204" pitchFamily="34" charset="0"/>
                        </a:rPr>
                        <a:t>Increase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entury Gothic" panose="020B0502020202020204" pitchFamily="34" charset="0"/>
                        </a:rPr>
                        <a:t>Net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138139"/>
                  </a:ext>
                </a:extLst>
              </a:tr>
              <a:tr h="389222">
                <a:tc>
                  <a:txBody>
                    <a:bodyPr/>
                    <a:lstStyle/>
                    <a:p>
                      <a:pPr algn="l" fontAlgn="b"/>
                      <a:r>
                        <a:rPr lang="en-US" sz="1100" b="1" i="0" u="none" strike="noStrike">
                          <a:solidFill>
                            <a:srgbClr val="000000"/>
                          </a:solidFill>
                          <a:effectLst/>
                          <a:latin typeface="Century Gothic" panose="020B0502020202020204" pitchFamily="34" charset="0"/>
                        </a:rPr>
                        <a:t>Inflation</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entury Gothic" panose="020B050202020202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102.06%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2514"/>
                  </a:ext>
                </a:extLst>
              </a:tr>
              <a:tr h="222988">
                <a:tc>
                  <a:txBody>
                    <a:bodyPr/>
                    <a:lstStyle/>
                    <a:p>
                      <a:pPr algn="l" fontAlgn="b"/>
                      <a:r>
                        <a:rPr lang="en-US" sz="1100" b="1" i="0" u="none" strike="noStrike">
                          <a:solidFill>
                            <a:srgbClr val="000000"/>
                          </a:solidFill>
                          <a:effectLst/>
                          <a:latin typeface="Century Gothic" panose="020B0502020202020204" pitchFamily="34" charset="0"/>
                        </a:rPr>
                        <a:t>University Income Fund</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entury Gothic" panose="020B0502020202020204" pitchFamily="34" charset="0"/>
                        </a:rPr>
                        <a:t>65.1%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65.10%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499124"/>
                  </a:ext>
                </a:extLst>
              </a:tr>
              <a:tr h="222988">
                <a:tc>
                  <a:txBody>
                    <a:bodyPr/>
                    <a:lstStyle/>
                    <a:p>
                      <a:pPr algn="l" fontAlgn="b"/>
                      <a:r>
                        <a:rPr lang="en-US" sz="1100" b="1" i="0" u="none" strike="noStrike">
                          <a:solidFill>
                            <a:srgbClr val="000000"/>
                          </a:solidFill>
                          <a:effectLst/>
                          <a:latin typeface="Century Gothic" panose="020B0502020202020204" pitchFamily="34" charset="0"/>
                        </a:rPr>
                        <a:t>State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dirty="0">
                          <a:solidFill>
                            <a:srgbClr val="000000"/>
                          </a:solidFill>
                          <a:effectLst/>
                          <a:latin typeface="Century Gothic" panose="020B0502020202020204" pitchFamily="34" charset="0"/>
                        </a:rPr>
                        <a:t>34.9%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5.90%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36.96%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12660"/>
                  </a:ext>
                </a:extLst>
              </a:tr>
              <a:tr h="222988">
                <a:tc>
                  <a:txBody>
                    <a:bodyPr/>
                    <a:lstStyle/>
                    <a:p>
                      <a:pPr algn="l" fontAlgn="b"/>
                      <a:r>
                        <a:rPr lang="en-US" sz="1100" b="1" i="0" u="none" strike="noStrike">
                          <a:solidFill>
                            <a:srgbClr val="000000"/>
                          </a:solidFill>
                          <a:effectLst/>
                          <a:latin typeface="Century Gothic" panose="020B0502020202020204" pitchFamily="34" charset="0"/>
                        </a:rPr>
                        <a:t>Net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entury Gothic" panose="020B0502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1100" b="0" i="0" u="none" strike="noStrike">
                          <a:solidFill>
                            <a:srgbClr val="000000"/>
                          </a:solidFill>
                          <a:effectLst/>
                          <a:latin typeface="Century Gothic" panose="020B0502020202020204" pitchFamily="34" charset="0"/>
                        </a:rPr>
                        <a:t>102.06%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261805"/>
                  </a:ext>
                </a:extLst>
              </a:tr>
              <a:tr h="222988">
                <a:tc>
                  <a:txBody>
                    <a:bodyPr/>
                    <a:lstStyle/>
                    <a:p>
                      <a:pPr algn="l" fontAlgn="b"/>
                      <a:endParaRPr lang="en-US" sz="1100" b="1"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6451584"/>
                  </a:ext>
                </a:extLst>
              </a:tr>
              <a:tr h="222988">
                <a:tc>
                  <a:txBody>
                    <a:bodyPr/>
                    <a:lstStyle/>
                    <a:p>
                      <a:pPr algn="l" fontAlgn="b"/>
                      <a:endParaRPr lang="en-US" sz="1100" b="1" i="0" u="none" strike="noStrike" dirty="0">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129664640"/>
                  </a:ext>
                </a:extLst>
              </a:tr>
              <a:tr h="222988">
                <a:tc gridSpan="3">
                  <a:txBody>
                    <a:bodyPr/>
                    <a:lstStyle/>
                    <a:p>
                      <a:pPr algn="l" fontAlgn="b"/>
                      <a:r>
                        <a:rPr lang="en-US" sz="1100" b="1" i="0" u="sng" strike="noStrike" dirty="0">
                          <a:solidFill>
                            <a:srgbClr val="000000"/>
                          </a:solidFill>
                          <a:effectLst/>
                          <a:latin typeface="Century Gothic" panose="020B0502020202020204" pitchFamily="34" charset="0"/>
                        </a:rPr>
                        <a:t>Needed to Maintain Buying Power with Flat General Funding *</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1641893"/>
                  </a:ext>
                </a:extLst>
              </a:tr>
              <a:tr h="222988">
                <a:tc>
                  <a:txBody>
                    <a:bodyPr/>
                    <a:lstStyle/>
                    <a:p>
                      <a:pPr algn="l" fontAlgn="b"/>
                      <a:endParaRPr lang="en-US" sz="1100" b="1" i="0" u="sng"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ctr" fontAlgn="b"/>
                      <a:r>
                        <a:rPr lang="en-US" sz="1100" b="1" i="0" u="none" strike="noStrike">
                          <a:solidFill>
                            <a:srgbClr val="000000"/>
                          </a:solidFill>
                          <a:effectLst/>
                          <a:latin typeface="Century Gothic" panose="020B0502020202020204" pitchFamily="34" charset="0"/>
                        </a:rPr>
                        <a:t>$ Distribution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entury Gothic" panose="020B0502020202020204" pitchFamily="34" charset="0"/>
                        </a:rPr>
                        <a:t>Increase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entury Gothic" panose="020B0502020202020204" pitchFamily="34" charset="0"/>
                        </a:rPr>
                        <a:t>Net</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321443"/>
                  </a:ext>
                </a:extLst>
              </a:tr>
              <a:tr h="222988">
                <a:tc>
                  <a:txBody>
                    <a:bodyPr/>
                    <a:lstStyle/>
                    <a:p>
                      <a:pPr algn="l" fontAlgn="b"/>
                      <a:r>
                        <a:rPr lang="en-US" sz="1100" b="1" i="0" u="none" strike="noStrike">
                          <a:solidFill>
                            <a:srgbClr val="000000"/>
                          </a:solidFill>
                          <a:effectLst/>
                          <a:latin typeface="Century Gothic" panose="020B0502020202020204" pitchFamily="34" charset="0"/>
                        </a:rPr>
                        <a:t>Inflation</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entury Gothic" panose="020B0502020202020204" pitchFamily="34" charset="0"/>
                        </a:rPr>
                        <a:t>100.0%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102.06%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126659"/>
                  </a:ext>
                </a:extLst>
              </a:tr>
              <a:tr h="222988">
                <a:tc>
                  <a:txBody>
                    <a:bodyPr/>
                    <a:lstStyle/>
                    <a:p>
                      <a:pPr algn="l" fontAlgn="b"/>
                      <a:r>
                        <a:rPr lang="en-US" sz="1100" b="1" i="0" u="none" strike="noStrike">
                          <a:solidFill>
                            <a:srgbClr val="000000"/>
                          </a:solidFill>
                          <a:effectLst/>
                          <a:latin typeface="Century Gothic" panose="020B0502020202020204" pitchFamily="34" charset="0"/>
                        </a:rPr>
                        <a:t>University Income Fund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entury Gothic" panose="020B0502020202020204" pitchFamily="34" charset="0"/>
                        </a:rPr>
                        <a:t>65.1%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3.16%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67.16%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803421"/>
                  </a:ext>
                </a:extLst>
              </a:tr>
              <a:tr h="222988">
                <a:tc>
                  <a:txBody>
                    <a:bodyPr/>
                    <a:lstStyle/>
                    <a:p>
                      <a:pPr algn="l" fontAlgn="b"/>
                      <a:r>
                        <a:rPr lang="en-US" sz="1100" b="1" i="0" u="none" strike="noStrike">
                          <a:solidFill>
                            <a:srgbClr val="000000"/>
                          </a:solidFill>
                          <a:effectLst/>
                          <a:latin typeface="Century Gothic" panose="020B0502020202020204" pitchFamily="34" charset="0"/>
                        </a:rPr>
                        <a:t>State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entury Gothic" panose="020B0502020202020204" pitchFamily="34" charset="0"/>
                        </a:rPr>
                        <a:t>34.9%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entury Gothic" panose="020B0502020202020204" pitchFamily="34" charset="0"/>
                        </a:rPr>
                        <a:t>34.90%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983228"/>
                  </a:ext>
                </a:extLst>
              </a:tr>
              <a:tr h="222988">
                <a:tc>
                  <a:txBody>
                    <a:bodyPr/>
                    <a:lstStyle/>
                    <a:p>
                      <a:pPr algn="l" fontAlgn="b"/>
                      <a:r>
                        <a:rPr lang="en-US" sz="1100" b="1" i="0" u="none" strike="noStrike">
                          <a:solidFill>
                            <a:srgbClr val="000000"/>
                          </a:solidFill>
                          <a:effectLst/>
                          <a:latin typeface="Century Gothic" panose="020B0502020202020204" pitchFamily="34" charset="0"/>
                        </a:rPr>
                        <a:t>Net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l" fontAlgn="b"/>
                      <a:r>
                        <a:rPr lang="en-US" sz="1100" b="0" i="0" u="none" strike="noStrike">
                          <a:solidFill>
                            <a:srgbClr val="000000"/>
                          </a:solidFill>
                          <a:effectLst/>
                          <a:latin typeface="Century Gothic" panose="020B0502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a:txBody>
                    <a:bodyPr/>
                    <a:lstStyle/>
                    <a:p>
                      <a:pPr algn="r" fontAlgn="b"/>
                      <a:r>
                        <a:rPr lang="en-US" sz="1100" b="0" i="0" u="none" strike="noStrike">
                          <a:solidFill>
                            <a:srgbClr val="000000"/>
                          </a:solidFill>
                          <a:effectLst/>
                          <a:latin typeface="Century Gothic" panose="020B0502020202020204" pitchFamily="34" charset="0"/>
                        </a:rPr>
                        <a:t>102.06%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461849"/>
                  </a:ext>
                </a:extLst>
              </a:tr>
              <a:tr h="213697">
                <a:tc>
                  <a:txBody>
                    <a:bodyPr/>
                    <a:lstStyle/>
                    <a:p>
                      <a:pPr algn="l" fontAlgn="b"/>
                      <a:endParaRPr lang="en-US" sz="1100" b="1" i="0" u="none" strike="noStrike">
                        <a:solidFill>
                          <a:srgbClr val="000000"/>
                        </a:solidFill>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100" b="1"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50268409"/>
                  </a:ext>
                </a:extLst>
              </a:tr>
              <a:tr h="696838">
                <a:tc gridSpan="4">
                  <a:txBody>
                    <a:bodyPr/>
                    <a:lstStyle/>
                    <a:p>
                      <a:pPr algn="l" fontAlgn="b"/>
                      <a:r>
                        <a:rPr lang="en-US" sz="1100" b="1" i="0" u="none" strike="noStrike" dirty="0">
                          <a:solidFill>
                            <a:srgbClr val="000000"/>
                          </a:solidFill>
                          <a:effectLst/>
                          <a:latin typeface="Century Gothic" panose="020B0502020202020204" pitchFamily="34" charset="0"/>
                        </a:rPr>
                        <a:t>* Reflects change in revenues but due to Truth in Tuition law, tuition increases can only be applied to new students.  So, tuition increases would need to be significantly higher.</a:t>
                      </a:r>
                    </a:p>
                  </a:txBody>
                  <a:tcPr marL="7620" marR="7620" marT="762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410242"/>
                  </a:ext>
                </a:extLst>
              </a:tr>
            </a:tbl>
          </a:graphicData>
        </a:graphic>
      </p:graphicFrame>
      <p:cxnSp>
        <p:nvCxnSpPr>
          <p:cNvPr id="5" name="Straight Connector 4"/>
          <p:cNvCxnSpPr/>
          <p:nvPr/>
        </p:nvCxnSpPr>
        <p:spPr>
          <a:xfrm>
            <a:off x="923636" y="137554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716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5917"/>
            <a:ext cx="10515600" cy="1325563"/>
          </a:xfrm>
        </p:spPr>
        <p:txBody>
          <a:bodyPr>
            <a:normAutofit/>
          </a:bodyPr>
          <a:lstStyle/>
          <a:p>
            <a:pPr algn="l"/>
            <a:r>
              <a:rPr lang="en-US" sz="2800" dirty="0"/>
              <a:t>Capital Needs and Expectations</a:t>
            </a:r>
          </a:p>
        </p:txBody>
      </p:sp>
      <p:sp>
        <p:nvSpPr>
          <p:cNvPr id="3" name="Content Placeholder 2"/>
          <p:cNvSpPr>
            <a:spLocks noGrp="1"/>
          </p:cNvSpPr>
          <p:nvPr>
            <p:ph idx="1"/>
          </p:nvPr>
        </p:nvSpPr>
        <p:spPr>
          <a:xfrm>
            <a:off x="838200" y="1600200"/>
            <a:ext cx="7188200" cy="4576763"/>
          </a:xfrm>
        </p:spPr>
        <p:txBody>
          <a:bodyPr>
            <a:normAutofit fontScale="70000" lnSpcReduction="20000"/>
          </a:bodyPr>
          <a:lstStyle/>
          <a:p>
            <a:r>
              <a:rPr lang="en-US" dirty="0">
                <a:solidFill>
                  <a:srgbClr val="004D5C"/>
                </a:solidFill>
              </a:rPr>
              <a:t>The Fiscal Year 2020 IBHE capital request included:</a:t>
            </a:r>
          </a:p>
          <a:p>
            <a:pPr lvl="1"/>
            <a:r>
              <a:rPr lang="en-US" dirty="0">
                <a:solidFill>
                  <a:srgbClr val="004D5C"/>
                </a:solidFill>
              </a:rPr>
              <a:t>$974 M in </a:t>
            </a:r>
            <a:r>
              <a:rPr lang="en-US" dirty="0" err="1">
                <a:solidFill>
                  <a:srgbClr val="004D5C"/>
                </a:solidFill>
              </a:rPr>
              <a:t>reappropriations</a:t>
            </a:r>
            <a:r>
              <a:rPr lang="en-US" dirty="0">
                <a:solidFill>
                  <a:srgbClr val="004D5C"/>
                </a:solidFill>
              </a:rPr>
              <a:t>, capital renewal and new projects</a:t>
            </a:r>
          </a:p>
          <a:p>
            <a:pPr lvl="1"/>
            <a:r>
              <a:rPr lang="en-US" dirty="0">
                <a:solidFill>
                  <a:srgbClr val="004D5C"/>
                </a:solidFill>
              </a:rPr>
              <a:t>$664 M for capital renewal</a:t>
            </a:r>
          </a:p>
          <a:p>
            <a:pPr lvl="1"/>
            <a:r>
              <a:rPr lang="en-US" dirty="0">
                <a:solidFill>
                  <a:srgbClr val="004D5C"/>
                </a:solidFill>
              </a:rPr>
              <a:t>$1,480 M for regular capital projects</a:t>
            </a:r>
          </a:p>
          <a:p>
            <a:pPr lvl="1"/>
            <a:r>
              <a:rPr lang="en-US" dirty="0">
                <a:solidFill>
                  <a:srgbClr val="004D5C"/>
                </a:solidFill>
              </a:rPr>
              <a:t>This reflected a great deal of pent-up demand</a:t>
            </a:r>
          </a:p>
          <a:p>
            <a:r>
              <a:rPr lang="en-US" dirty="0">
                <a:solidFill>
                  <a:srgbClr val="004D5C"/>
                </a:solidFill>
              </a:rPr>
              <a:t>Rebuild Illinois includes the following </a:t>
            </a:r>
            <a:r>
              <a:rPr lang="en-US" u="sng" dirty="0">
                <a:solidFill>
                  <a:srgbClr val="FF0000"/>
                </a:solidFill>
              </a:rPr>
              <a:t>over six years</a:t>
            </a:r>
            <a:r>
              <a:rPr lang="en-US" dirty="0">
                <a:solidFill>
                  <a:srgbClr val="004D5C"/>
                </a:solidFill>
              </a:rPr>
              <a:t>:</a:t>
            </a:r>
          </a:p>
          <a:p>
            <a:pPr lvl="1"/>
            <a:r>
              <a:rPr lang="en-US" dirty="0">
                <a:solidFill>
                  <a:srgbClr val="004D5C"/>
                </a:solidFill>
              </a:rPr>
              <a:t>$1,035 M in </a:t>
            </a:r>
            <a:r>
              <a:rPr lang="en-US" dirty="0" err="1">
                <a:solidFill>
                  <a:srgbClr val="004D5C"/>
                </a:solidFill>
              </a:rPr>
              <a:t>reappropriations</a:t>
            </a:r>
            <a:r>
              <a:rPr lang="en-US" dirty="0">
                <a:solidFill>
                  <a:srgbClr val="004D5C"/>
                </a:solidFill>
              </a:rPr>
              <a:t>, capital renewal and new projects</a:t>
            </a:r>
          </a:p>
          <a:p>
            <a:pPr lvl="1"/>
            <a:r>
              <a:rPr lang="en-US" dirty="0">
                <a:solidFill>
                  <a:srgbClr val="FF0000"/>
                </a:solidFill>
              </a:rPr>
              <a:t>$939 M for capital renewal</a:t>
            </a:r>
          </a:p>
          <a:p>
            <a:pPr lvl="1"/>
            <a:r>
              <a:rPr lang="en-US" dirty="0">
                <a:solidFill>
                  <a:srgbClr val="004D5C"/>
                </a:solidFill>
              </a:rPr>
              <a:t>$1,231 M for regular capital projects (public)</a:t>
            </a:r>
          </a:p>
          <a:p>
            <a:pPr lvl="1"/>
            <a:r>
              <a:rPr lang="en-US" dirty="0">
                <a:solidFill>
                  <a:srgbClr val="004D5C"/>
                </a:solidFill>
              </a:rPr>
              <a:t>$400 M for private colleges and universities</a:t>
            </a:r>
          </a:p>
          <a:p>
            <a:r>
              <a:rPr lang="en-US" dirty="0">
                <a:solidFill>
                  <a:srgbClr val="004D5C"/>
                </a:solidFill>
              </a:rPr>
              <a:t>With a six-year plan in place, including revenues to support the spending, additional capital funding for Fiscal Year 2021 seems unlikely</a:t>
            </a:r>
          </a:p>
          <a:p>
            <a:r>
              <a:rPr lang="en-US" dirty="0">
                <a:solidFill>
                  <a:srgbClr val="004D5C"/>
                </a:solidFill>
              </a:rPr>
              <a:t>However, there are significant needs remaining, particularly to address deferred maintenance problems</a:t>
            </a:r>
          </a:p>
        </p:txBody>
      </p:sp>
      <p:pic>
        <p:nvPicPr>
          <p:cNvPr id="4" name="Content Placeholder 4">
            <a:extLst>
              <a:ext uri="{FF2B5EF4-FFF2-40B4-BE49-F238E27FC236}">
                <a16:creationId xmlns:a16="http://schemas.microsoft.com/office/drawing/2014/main" id="{F4E65F09-DEEE-4998-B228-4AA145E60EBD}"/>
              </a:ext>
            </a:extLst>
          </p:cNvPr>
          <p:cNvPicPr>
            <a:picLocks noChangeAspect="1"/>
          </p:cNvPicPr>
          <p:nvPr/>
        </p:nvPicPr>
        <p:blipFill rotWithShape="1">
          <a:blip r:embed="rId3"/>
          <a:srcRect l="18066" r="19089"/>
          <a:stretch/>
        </p:blipFill>
        <p:spPr>
          <a:xfrm>
            <a:off x="7437862" y="1600200"/>
            <a:ext cx="3915938" cy="4576763"/>
          </a:xfrm>
          <a:prstGeom prst="rect">
            <a:avLst/>
          </a:prstGeom>
        </p:spPr>
      </p:pic>
      <p:cxnSp>
        <p:nvCxnSpPr>
          <p:cNvPr id="5" name="Straight Connector 4"/>
          <p:cNvCxnSpPr/>
          <p:nvPr/>
        </p:nvCxnSpPr>
        <p:spPr>
          <a:xfrm>
            <a:off x="923636" y="1330940"/>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680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5917"/>
            <a:ext cx="10515600" cy="1325563"/>
          </a:xfrm>
        </p:spPr>
        <p:txBody>
          <a:bodyPr>
            <a:normAutofit/>
          </a:bodyPr>
          <a:lstStyle/>
          <a:p>
            <a:pPr algn="l"/>
            <a:r>
              <a:rPr lang="en-US" sz="2800" dirty="0"/>
              <a:t>Growing Deferred Maintenance:  Prior to Fiscal Year 2020</a:t>
            </a:r>
          </a:p>
        </p:txBody>
      </p:sp>
      <p:sp>
        <p:nvSpPr>
          <p:cNvPr id="3" name="Content Placeholder 2"/>
          <p:cNvSpPr>
            <a:spLocks noGrp="1"/>
          </p:cNvSpPr>
          <p:nvPr>
            <p:ph idx="1"/>
          </p:nvPr>
        </p:nvSpPr>
        <p:spPr>
          <a:xfrm>
            <a:off x="838200" y="1542479"/>
            <a:ext cx="10515600" cy="2119054"/>
          </a:xfrm>
        </p:spPr>
        <p:txBody>
          <a:bodyPr>
            <a:normAutofit fontScale="77500" lnSpcReduction="20000"/>
          </a:bodyPr>
          <a:lstStyle/>
          <a:p>
            <a:r>
              <a:rPr lang="en-US" dirty="0">
                <a:solidFill>
                  <a:srgbClr val="004D5C"/>
                </a:solidFill>
              </a:rPr>
              <a:t>Deferred maintenance has been a growing problem for community colleges and universities</a:t>
            </a:r>
          </a:p>
          <a:p>
            <a:r>
              <a:rPr lang="en-US" dirty="0">
                <a:solidFill>
                  <a:srgbClr val="FF0000"/>
                </a:solidFill>
              </a:rPr>
              <a:t>Deferred maintenance at universities and community colleges increased from $2.7 B in Fiscal Year 2005 to almost $6.2 B in Fiscal Year 2019</a:t>
            </a:r>
          </a:p>
          <a:p>
            <a:r>
              <a:rPr lang="en-US" dirty="0">
                <a:solidFill>
                  <a:srgbClr val="004D5C"/>
                </a:solidFill>
              </a:rPr>
              <a:t>No capital funding during this period other than Illinois </a:t>
            </a:r>
            <a:r>
              <a:rPr lang="en-US" dirty="0" err="1">
                <a:solidFill>
                  <a:srgbClr val="004D5C"/>
                </a:solidFill>
              </a:rPr>
              <a:t>JobsNow</a:t>
            </a:r>
            <a:r>
              <a:rPr lang="en-US" dirty="0">
                <a:solidFill>
                  <a:srgbClr val="004D5C"/>
                </a:solidFill>
              </a:rPr>
              <a:t>!</a:t>
            </a:r>
          </a:p>
          <a:p>
            <a:pPr lvl="1"/>
            <a:r>
              <a:rPr lang="en-US" dirty="0">
                <a:solidFill>
                  <a:srgbClr val="004D5C"/>
                </a:solidFill>
              </a:rPr>
              <a:t>Most Fiscal Year 2010 projects never released, included in Rebuild Illinois</a:t>
            </a:r>
          </a:p>
          <a:p>
            <a:pPr lvl="1"/>
            <a:endParaRPr lang="en-US" dirty="0">
              <a:solidFill>
                <a:srgbClr val="004D5C"/>
              </a:solidFill>
            </a:endParaRPr>
          </a:p>
        </p:txBody>
      </p:sp>
      <p:graphicFrame>
        <p:nvGraphicFramePr>
          <p:cNvPr id="4" name="Chart 3">
            <a:extLst>
              <a:ext uri="{FF2B5EF4-FFF2-40B4-BE49-F238E27FC236}">
                <a16:creationId xmlns:a16="http://schemas.microsoft.com/office/drawing/2014/main" id="{55AD8823-0151-489B-8216-EADF3A3D2CDF}"/>
              </a:ext>
            </a:extLst>
          </p:cNvPr>
          <p:cNvGraphicFramePr>
            <a:graphicFrameLocks/>
          </p:cNvGraphicFramePr>
          <p:nvPr>
            <p:extLst>
              <p:ext uri="{D42A27DB-BD31-4B8C-83A1-F6EECF244321}">
                <p14:modId xmlns:p14="http://schemas.microsoft.com/office/powerpoint/2010/main" val="41764984"/>
              </p:ext>
            </p:extLst>
          </p:nvPr>
        </p:nvGraphicFramePr>
        <p:xfrm>
          <a:off x="2016795" y="3423424"/>
          <a:ext cx="7909710" cy="329001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923636" y="1330940"/>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14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gn="l"/>
            <a:r>
              <a:rPr lang="en-US" sz="2800" dirty="0"/>
              <a:t>Public University Capital Renewal:</a:t>
            </a:r>
            <a:br>
              <a:rPr lang="en-US" sz="2800" dirty="0"/>
            </a:br>
            <a:r>
              <a:rPr lang="en-US" sz="2800" dirty="0"/>
              <a:t>Annual Investment Needed</a:t>
            </a:r>
            <a:br>
              <a:rPr lang="en-US" sz="2800" dirty="0"/>
            </a:br>
            <a:endParaRPr lang="en-US" sz="2800" dirty="0"/>
          </a:p>
        </p:txBody>
      </p:sp>
      <p:sp>
        <p:nvSpPr>
          <p:cNvPr id="3" name="Content Placeholder 2"/>
          <p:cNvSpPr>
            <a:spLocks noGrp="1"/>
          </p:cNvSpPr>
          <p:nvPr>
            <p:ph idx="1"/>
          </p:nvPr>
        </p:nvSpPr>
        <p:spPr>
          <a:xfrm>
            <a:off x="838200" y="1825625"/>
            <a:ext cx="5483578" cy="4351338"/>
          </a:xfrm>
        </p:spPr>
        <p:txBody>
          <a:bodyPr>
            <a:normAutofit fontScale="62500" lnSpcReduction="20000"/>
          </a:bodyPr>
          <a:lstStyle/>
          <a:p>
            <a:r>
              <a:rPr lang="en-US" dirty="0">
                <a:solidFill>
                  <a:srgbClr val="004D5C"/>
                </a:solidFill>
              </a:rPr>
              <a:t>30.9% of the $24.5 B in university facilities are not supported by state funds</a:t>
            </a:r>
          </a:p>
          <a:p>
            <a:r>
              <a:rPr lang="en-US" dirty="0">
                <a:solidFill>
                  <a:srgbClr val="004D5C"/>
                </a:solidFill>
              </a:rPr>
              <a:t>To keep up with a 50-year replacement cycle for facilities 2% of the replacement cost should be invested each year in capital renewal, $338.5 M</a:t>
            </a:r>
          </a:p>
          <a:p>
            <a:r>
              <a:rPr lang="en-US" dirty="0">
                <a:solidFill>
                  <a:srgbClr val="004D5C"/>
                </a:solidFill>
              </a:rPr>
              <a:t>If an additional 1% of replacement cost was invested each year it would take 30.9 years to catch-up, $169.3 M</a:t>
            </a:r>
          </a:p>
          <a:p>
            <a:r>
              <a:rPr lang="en-US" dirty="0">
                <a:solidFill>
                  <a:srgbClr val="004D5C"/>
                </a:solidFill>
              </a:rPr>
              <a:t>3% total for universities, $507.8 M</a:t>
            </a:r>
          </a:p>
          <a:p>
            <a:r>
              <a:rPr lang="en-US" dirty="0">
                <a:solidFill>
                  <a:srgbClr val="004D5C"/>
                </a:solidFill>
              </a:rPr>
              <a:t>Table excludes IMSA, UCLC and community colleges</a:t>
            </a:r>
          </a:p>
          <a:p>
            <a:r>
              <a:rPr lang="en-US" dirty="0">
                <a:solidFill>
                  <a:srgbClr val="FF0000"/>
                </a:solidFill>
              </a:rPr>
              <a:t>Rebuild Illinois likely will fund universities at about 1% of replacement costs</a:t>
            </a:r>
          </a:p>
          <a:p>
            <a:r>
              <a:rPr lang="en-US" dirty="0">
                <a:solidFill>
                  <a:srgbClr val="FF0000"/>
                </a:solidFill>
              </a:rPr>
              <a:t>Even with Rebuild Illinois, institutions will need to continue to use operations funds to limit increases in deferred maintenance</a:t>
            </a:r>
          </a:p>
        </p:txBody>
      </p:sp>
      <p:graphicFrame>
        <p:nvGraphicFramePr>
          <p:cNvPr id="5" name="Content Placeholder 5">
            <a:extLst>
              <a:ext uri="{FF2B5EF4-FFF2-40B4-BE49-F238E27FC236}">
                <a16:creationId xmlns:a16="http://schemas.microsoft.com/office/drawing/2014/main" id="{18E826C1-D285-4029-814B-AC6E05186B7A}"/>
              </a:ext>
            </a:extLst>
          </p:cNvPr>
          <p:cNvGraphicFramePr>
            <a:graphicFrameLocks/>
          </p:cNvGraphicFramePr>
          <p:nvPr>
            <p:extLst>
              <p:ext uri="{D42A27DB-BD31-4B8C-83A1-F6EECF244321}">
                <p14:modId xmlns:p14="http://schemas.microsoft.com/office/powerpoint/2010/main" val="4287335020"/>
              </p:ext>
            </p:extLst>
          </p:nvPr>
        </p:nvGraphicFramePr>
        <p:xfrm>
          <a:off x="6556282" y="1711220"/>
          <a:ext cx="4797518" cy="4580148"/>
        </p:xfrm>
        <a:graphic>
          <a:graphicData uri="http://schemas.openxmlformats.org/drawingml/2006/table">
            <a:tbl>
              <a:tblPr/>
              <a:tblGrid>
                <a:gridCol w="3018663">
                  <a:extLst>
                    <a:ext uri="{9D8B030D-6E8A-4147-A177-3AD203B41FA5}">
                      <a16:colId xmlns:a16="http://schemas.microsoft.com/office/drawing/2014/main" val="20000"/>
                    </a:ext>
                  </a:extLst>
                </a:gridCol>
                <a:gridCol w="1778855">
                  <a:extLst>
                    <a:ext uri="{9D8B030D-6E8A-4147-A177-3AD203B41FA5}">
                      <a16:colId xmlns:a16="http://schemas.microsoft.com/office/drawing/2014/main" val="20001"/>
                    </a:ext>
                  </a:extLst>
                </a:gridCol>
              </a:tblGrid>
              <a:tr h="233540">
                <a:tc gridSpan="2">
                  <a:txBody>
                    <a:bodyPr/>
                    <a:lstStyle/>
                    <a:p>
                      <a:pPr algn="ctr" fontAlgn="b"/>
                      <a:r>
                        <a:rPr lang="en-US" sz="1400" b="1" i="0" u="none" strike="noStrike" dirty="0">
                          <a:effectLst/>
                          <a:latin typeface="Century Gothic" panose="020B0502020202020204" pitchFamily="34" charset="0"/>
                        </a:rPr>
                        <a:t>Public University Capital Analysis: FY 19 *</a:t>
                      </a:r>
                    </a:p>
                  </a:txBody>
                  <a:tcPr marL="7620" marR="7620" marT="7620"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197612">
                <a:tc>
                  <a:txBody>
                    <a:bodyPr/>
                    <a:lstStyle/>
                    <a:p>
                      <a:pPr algn="l" fontAlgn="b"/>
                      <a:endParaRPr lang="en-US" sz="1000" b="0" i="0" u="none" strike="noStrike">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Century Gothic" panose="020B050202020202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7612">
                <a:tc>
                  <a:txBody>
                    <a:bodyPr/>
                    <a:lstStyle/>
                    <a:p>
                      <a:pPr algn="l" fontAlgn="b"/>
                      <a:r>
                        <a:rPr lang="en-US" sz="1200" b="1" i="0" u="none" strike="noStrike" dirty="0">
                          <a:effectLst/>
                          <a:latin typeface="Century Gothic" panose="020B0502020202020204" pitchFamily="34" charset="0"/>
                        </a:rPr>
                        <a:t>Total Square Feet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effectLst/>
                          <a:latin typeface="Century Gothic" panose="020B0502020202020204" pitchFamily="34" charset="0"/>
                        </a:rPr>
                        <a:t>                  71,739,730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7612">
                <a:tc>
                  <a:txBody>
                    <a:bodyPr/>
                    <a:lstStyle/>
                    <a:p>
                      <a:pPr algn="l" fontAlgn="b"/>
                      <a:r>
                        <a:rPr lang="en-US" sz="1200" b="0" i="0" u="none" strike="noStrike" dirty="0">
                          <a:effectLst/>
                          <a:latin typeface="Century Gothic" panose="020B0502020202020204" pitchFamily="34" charset="0"/>
                        </a:rPr>
                        <a:t>Avg. $/Square Foot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                       341.26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612">
                <a:tc>
                  <a:txBody>
                    <a:bodyPr/>
                    <a:lstStyle/>
                    <a:p>
                      <a:pPr algn="l" fontAlgn="b"/>
                      <a:r>
                        <a:rPr lang="en-US" sz="1200" b="1" i="0" u="none" strike="noStrike" dirty="0">
                          <a:effectLst/>
                          <a:latin typeface="Century Gothic" panose="020B0502020202020204" pitchFamily="34" charset="0"/>
                        </a:rPr>
                        <a:t>Total Value of University Facilities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       24,481,575,213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7612">
                <a:tc>
                  <a:txBody>
                    <a:bodyPr/>
                    <a:lstStyle/>
                    <a:p>
                      <a:pPr algn="l" fontAlgn="b"/>
                      <a:endParaRPr lang="en-US" sz="1200" b="1" i="0" u="none" strike="noStrike" dirty="0">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200" b="1" i="0" u="none" strike="noStrike" dirty="0">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612">
                <a:tc>
                  <a:txBody>
                    <a:bodyPr/>
                    <a:lstStyle/>
                    <a:p>
                      <a:pPr algn="l" fontAlgn="b"/>
                      <a:r>
                        <a:rPr lang="en-US" sz="1200" b="1" i="0" u="none" strike="noStrike">
                          <a:effectLst/>
                          <a:latin typeface="Century Gothic" panose="020B0502020202020204" pitchFamily="34" charset="0"/>
                        </a:rPr>
                        <a:t>State Supported Square Feet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49,466,618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7612">
                <a:tc>
                  <a:txBody>
                    <a:bodyPr/>
                    <a:lstStyle/>
                    <a:p>
                      <a:pPr algn="l" fontAlgn="b"/>
                      <a:r>
                        <a:rPr lang="en-US" sz="1200" b="0" i="0" u="none" strike="noStrike" dirty="0">
                          <a:effectLst/>
                          <a:latin typeface="Century Gothic" panose="020B0502020202020204" pitchFamily="34" charset="0"/>
                        </a:rPr>
                        <a:t>Avg. $/Square Foot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                       342.18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7612">
                <a:tc>
                  <a:txBody>
                    <a:bodyPr/>
                    <a:lstStyle/>
                    <a:p>
                      <a:pPr algn="l" fontAlgn="b"/>
                      <a:r>
                        <a:rPr lang="en-US" sz="1200" b="1" i="0" u="none" strike="noStrike">
                          <a:effectLst/>
                          <a:latin typeface="Century Gothic" panose="020B0502020202020204" pitchFamily="34" charset="0"/>
                        </a:rPr>
                        <a:t>Est. Value of State Supported Fac.</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       16,926,246,303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7612">
                <a:tc>
                  <a:txBody>
                    <a:bodyPr/>
                    <a:lstStyle/>
                    <a:p>
                      <a:pPr algn="l" fontAlgn="b"/>
                      <a:endParaRPr lang="en-US" sz="1200" b="1" i="0" u="none" strike="noStrike">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200" b="1" i="0" u="none" strike="noStrike" dirty="0">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7612">
                <a:tc>
                  <a:txBody>
                    <a:bodyPr/>
                    <a:lstStyle/>
                    <a:p>
                      <a:pPr algn="l" fontAlgn="b"/>
                      <a:r>
                        <a:rPr lang="en-US" sz="1200" b="0" i="0" u="none" strike="noStrike">
                          <a:effectLst/>
                          <a:latin typeface="Century Gothic" panose="020B0502020202020204" pitchFamily="34" charset="0"/>
                        </a:rPr>
                        <a:t>2% Current Capital Renewal</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             338,525,000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7612">
                <a:tc>
                  <a:txBody>
                    <a:bodyPr/>
                    <a:lstStyle/>
                    <a:p>
                      <a:pPr algn="l" fontAlgn="b"/>
                      <a:r>
                        <a:rPr lang="en-US" sz="1200" b="0" i="0" u="none" strike="noStrike">
                          <a:effectLst/>
                          <a:latin typeface="Century Gothic" panose="020B0502020202020204" pitchFamily="34" charset="0"/>
                        </a:rPr>
                        <a:t>1% Catch-up Funding</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a:t>
                      </a:r>
                      <a:r>
                        <a:rPr lang="en-US" sz="1300" b="1" i="0" u="none" strike="noStrike" dirty="0">
                          <a:solidFill>
                            <a:srgbClr val="FF0000"/>
                          </a:solidFill>
                          <a:effectLst/>
                          <a:latin typeface="Century Gothic" panose="020B0502020202020204" pitchFamily="34" charset="0"/>
                        </a:rPr>
                        <a:t>$             169,262,500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7612">
                <a:tc>
                  <a:txBody>
                    <a:bodyPr/>
                    <a:lstStyle/>
                    <a:p>
                      <a:pPr algn="l" fontAlgn="b"/>
                      <a:r>
                        <a:rPr lang="en-US" sz="1200" b="1" i="0" u="none" strike="noStrike">
                          <a:effectLst/>
                          <a:latin typeface="Century Gothic" panose="020B0502020202020204" pitchFamily="34" charset="0"/>
                        </a:rPr>
                        <a:t>3% Capital Renewal Request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             507,787,500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7612">
                <a:tc>
                  <a:txBody>
                    <a:bodyPr/>
                    <a:lstStyle/>
                    <a:p>
                      <a:pPr algn="l" fontAlgn="b"/>
                      <a:endParaRPr lang="en-US" sz="1200" b="0" i="0" u="none" strike="noStrike">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7612">
                <a:tc>
                  <a:txBody>
                    <a:bodyPr/>
                    <a:lstStyle/>
                    <a:p>
                      <a:pPr algn="l" fontAlgn="b"/>
                      <a:r>
                        <a:rPr lang="en-US" sz="1200" b="0" i="0" u="none" strike="noStrike">
                          <a:effectLst/>
                          <a:latin typeface="Century Gothic" panose="020B0502020202020204" pitchFamily="34" charset="0"/>
                        </a:rPr>
                        <a:t>FY 19 Deferred Maintenance</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         5,229,723,000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7612">
                <a:tc>
                  <a:txBody>
                    <a:bodyPr/>
                    <a:lstStyle/>
                    <a:p>
                      <a:pPr algn="l" fontAlgn="b"/>
                      <a:r>
                        <a:rPr lang="en-US" sz="1200" b="1" i="0" u="none" strike="noStrike">
                          <a:effectLst/>
                          <a:latin typeface="Century Gothic" panose="020B0502020202020204" pitchFamily="34" charset="0"/>
                        </a:rPr>
                        <a:t>Est. Years to Recovery @1%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30.9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7612">
                <a:tc>
                  <a:txBody>
                    <a:bodyPr/>
                    <a:lstStyle/>
                    <a:p>
                      <a:pPr algn="l" fontAlgn="b"/>
                      <a:endParaRPr lang="en-US" sz="1200" b="0" i="0" u="none" strike="noStrike">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200" b="0" i="0" u="none" strike="noStrike" dirty="0">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7612">
                <a:tc>
                  <a:txBody>
                    <a:bodyPr/>
                    <a:lstStyle/>
                    <a:p>
                      <a:pPr algn="l" fontAlgn="b"/>
                      <a:r>
                        <a:rPr lang="en-US" sz="1200" b="1" i="0" u="none" strike="noStrike">
                          <a:effectLst/>
                          <a:latin typeface="Century Gothic" panose="020B0502020202020204" pitchFamily="34" charset="0"/>
                        </a:rPr>
                        <a:t>Non-State Supported Facilities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22,273,111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7612">
                <a:tc>
                  <a:txBody>
                    <a:bodyPr/>
                    <a:lstStyle/>
                    <a:p>
                      <a:pPr algn="l" fontAlgn="b"/>
                      <a:r>
                        <a:rPr lang="en-US" sz="1200" b="0" i="0" u="none" strike="noStrike">
                          <a:effectLst/>
                          <a:latin typeface="Century Gothic" panose="020B0502020202020204" pitchFamily="34" charset="0"/>
                        </a:rPr>
                        <a:t>Avg. $/Square Foot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effectLst/>
                          <a:latin typeface="Century Gothic" panose="020B0502020202020204" pitchFamily="34" charset="0"/>
                        </a:rPr>
                        <a:t> $                       339.21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7612">
                <a:tc>
                  <a:txBody>
                    <a:bodyPr/>
                    <a:lstStyle/>
                    <a:p>
                      <a:pPr algn="l" fontAlgn="b"/>
                      <a:r>
                        <a:rPr lang="en-US" sz="1200" b="1" i="0" u="none" strike="noStrike">
                          <a:effectLst/>
                          <a:latin typeface="Century Gothic" panose="020B0502020202020204" pitchFamily="34" charset="0"/>
                        </a:rPr>
                        <a:t>Est. Value of Non-State Supported</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effectLst/>
                          <a:latin typeface="Century Gothic" panose="020B0502020202020204" pitchFamily="34" charset="0"/>
                        </a:rPr>
                        <a:t> $         7,555,328,910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7612">
                <a:tc>
                  <a:txBody>
                    <a:bodyPr/>
                    <a:lstStyle/>
                    <a:p>
                      <a:pPr algn="l" fontAlgn="b"/>
                      <a:r>
                        <a:rPr lang="en-US" sz="1200" b="1" i="0" u="none" strike="noStrike">
                          <a:effectLst/>
                          <a:latin typeface="Century Gothic" panose="020B0502020202020204" pitchFamily="34" charset="0"/>
                        </a:rPr>
                        <a:t>% Non-State Supported Facilities</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200" b="1" i="0" u="none" strike="noStrike" dirty="0">
                          <a:effectLst/>
                          <a:latin typeface="Century Gothic" panose="020B0502020202020204" pitchFamily="34" charset="0"/>
                        </a:rPr>
                        <a:t>30.9%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8628">
                <a:tc>
                  <a:txBody>
                    <a:bodyPr/>
                    <a:lstStyle/>
                    <a:p>
                      <a:pPr algn="l" fontAlgn="b"/>
                      <a:endParaRPr lang="en-US" sz="1000" b="0" i="0" u="none" strike="noStrike">
                        <a:effectLst/>
                        <a:latin typeface="Century Gothic" panose="020B0502020202020204" pitchFamily="34" charset="0"/>
                      </a:endParaRP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Century Gothic" panose="020B050202020202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1"/>
                  </a:ext>
                </a:extLst>
              </a:tr>
              <a:tr h="197612">
                <a:tc>
                  <a:txBody>
                    <a:bodyPr/>
                    <a:lstStyle/>
                    <a:p>
                      <a:pPr algn="l" fontAlgn="b"/>
                      <a:r>
                        <a:rPr lang="en-US" sz="1000" b="0" i="0" u="none" strike="noStrike">
                          <a:effectLst/>
                          <a:latin typeface="Century Gothic" panose="020B0502020202020204" pitchFamily="34" charset="0"/>
                        </a:rPr>
                        <a:t>* Excludes IMSA &amp; UCLC</a:t>
                      </a:r>
                    </a:p>
                  </a:txBody>
                  <a:tcPr marL="7620" marR="7620" marT="7620" marB="0" anchor="b">
                    <a:lnL>
                      <a:noFill/>
                    </a:lnL>
                    <a:lnR>
                      <a:noFill/>
                    </a:lnR>
                    <a:lnT>
                      <a:noFill/>
                    </a:lnT>
                    <a:lnB>
                      <a:noFill/>
                    </a:lnB>
                  </a:tcPr>
                </a:tc>
                <a:tc>
                  <a:txBody>
                    <a:bodyPr/>
                    <a:lstStyle/>
                    <a:p>
                      <a:pPr algn="l" fontAlgn="b"/>
                      <a:endParaRPr lang="en-US" sz="1000" b="0" i="0" u="none" strike="noStrike" dirty="0">
                        <a:effectLst/>
                        <a:latin typeface="Century Gothic" panose="020B050202020202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0022"/>
                  </a:ext>
                </a:extLst>
              </a:tr>
            </a:tbl>
          </a:graphicData>
        </a:graphic>
      </p:graphicFrame>
      <p:cxnSp>
        <p:nvCxnSpPr>
          <p:cNvPr id="6" name="Straight Connector 5"/>
          <p:cNvCxnSpPr/>
          <p:nvPr/>
        </p:nvCxnSpPr>
        <p:spPr>
          <a:xfrm>
            <a:off x="923636" y="1408997"/>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3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3"/>
            <a:ext cx="10515600" cy="1325563"/>
          </a:xfrm>
        </p:spPr>
        <p:txBody>
          <a:bodyPr>
            <a:normAutofit/>
          </a:bodyPr>
          <a:lstStyle/>
          <a:p>
            <a:pPr algn="l"/>
            <a:r>
              <a:rPr lang="en-US" sz="2800" dirty="0"/>
              <a:t>Questions and Discussion</a:t>
            </a:r>
          </a:p>
        </p:txBody>
      </p:sp>
      <p:sp>
        <p:nvSpPr>
          <p:cNvPr id="3" name="Content Placeholder 2"/>
          <p:cNvSpPr>
            <a:spLocks noGrp="1"/>
          </p:cNvSpPr>
          <p:nvPr>
            <p:ph idx="1"/>
          </p:nvPr>
        </p:nvSpPr>
        <p:spPr>
          <a:xfrm>
            <a:off x="940266" y="1604962"/>
            <a:ext cx="3880556" cy="4351338"/>
          </a:xfrm>
        </p:spPr>
        <p:txBody>
          <a:bodyPr>
            <a:noAutofit/>
          </a:bodyPr>
          <a:lstStyle/>
          <a:p>
            <a:pPr marL="0" indent="0">
              <a:lnSpc>
                <a:spcPct val="120000"/>
              </a:lnSpc>
              <a:buNone/>
            </a:pPr>
            <a:r>
              <a:rPr lang="en-US" sz="2200" dirty="0">
                <a:solidFill>
                  <a:srgbClr val="004D5C"/>
                </a:solidFill>
              </a:rPr>
              <a:t>This overview of the current budget and budget trends from Fiscal Year 2000 to Fiscal Year 2020 is intended to help set the table for development of the Fiscal Year 2021 Higher Education budget recommendations from the Board to the Governor and the General Assembly.</a:t>
            </a:r>
          </a:p>
        </p:txBody>
      </p:sp>
      <p:pic>
        <p:nvPicPr>
          <p:cNvPr id="5" name="Picture Placeholder 4" descr="Close-up of books on shelves with more books blurred in foreground and background">
            <a:extLst>
              <a:ext uri="{FF2B5EF4-FFF2-40B4-BE49-F238E27FC236}">
                <a16:creationId xmlns:a16="http://schemas.microsoft.com/office/drawing/2014/main" id="{0CD2E922-463F-4A4A-8FF9-0ED31F40763E}"/>
              </a:ext>
            </a:extLst>
          </p:cNvPr>
          <p:cNvPicPr>
            <a:picLocks noChangeAspect="1"/>
          </p:cNvPicPr>
          <p:nvPr/>
        </p:nvPicPr>
        <p:blipFill>
          <a:blip r:embed="rId3" cstate="print">
            <a:extLst>
              <a:ext uri="{28A0092B-C50C-407E-A947-70E740481C1C}">
                <a14:useLocalDpi xmlns:a14="http://schemas.microsoft.com/office/drawing/2010/main" val="0"/>
              </a:ext>
            </a:extLst>
          </a:blip>
          <a:srcRect l="3155" r="3155"/>
          <a:stretch>
            <a:fillRect/>
          </a:stretch>
        </p:blipFill>
        <p:spPr>
          <a:xfrm>
            <a:off x="4922888" y="1604962"/>
            <a:ext cx="6430912" cy="4572001"/>
          </a:xfrm>
          <a:prstGeom prst="rect">
            <a:avLst/>
          </a:prstGeom>
        </p:spPr>
      </p:pic>
      <p:cxnSp>
        <p:nvCxnSpPr>
          <p:cNvPr id="6" name="Straight Connector 5"/>
          <p:cNvCxnSpPr/>
          <p:nvPr/>
        </p:nvCxnSpPr>
        <p:spPr>
          <a:xfrm>
            <a:off x="923636" y="1353242"/>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490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12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183"/>
            <a:ext cx="10515600" cy="4351338"/>
          </a:xfrm>
        </p:spPr>
        <p:txBody>
          <a:bodyPr anchor="ctr"/>
          <a:lstStyle/>
          <a:p>
            <a:endParaRPr lang="en-US" dirty="0"/>
          </a:p>
          <a:p>
            <a:pPr marL="0" indent="0" algn="ctr">
              <a:buNone/>
            </a:pPr>
            <a:r>
              <a:rPr lang="en-US" sz="4400" b="1" dirty="0">
                <a:solidFill>
                  <a:srgbClr val="004D5C"/>
                </a:solidFill>
              </a:rPr>
              <a:t>Historic Fiscal Year 2020 Budget</a:t>
            </a:r>
          </a:p>
          <a:p>
            <a:pPr marL="0" indent="0" algn="ctr">
              <a:buNone/>
            </a:pPr>
            <a:endParaRPr lang="en-US" sz="4400" dirty="0">
              <a:solidFill>
                <a:srgbClr val="004D5C"/>
              </a:solidFill>
            </a:endParaRPr>
          </a:p>
          <a:p>
            <a:pPr marL="0" indent="0" algn="ctr">
              <a:buNone/>
            </a:pPr>
            <a:r>
              <a:rPr lang="en-US" sz="2400" dirty="0">
                <a:solidFill>
                  <a:srgbClr val="004D5C"/>
                </a:solidFill>
              </a:rPr>
              <a:t>The best operations and capital budget in at least a generation</a:t>
            </a:r>
          </a:p>
        </p:txBody>
      </p:sp>
    </p:spTree>
    <p:extLst>
      <p:ext uri="{BB962C8B-B14F-4D97-AF65-F5344CB8AC3E}">
        <p14:creationId xmlns:p14="http://schemas.microsoft.com/office/powerpoint/2010/main" val="244354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65"/>
            <a:ext cx="10515600" cy="1325563"/>
          </a:xfrm>
        </p:spPr>
        <p:txBody>
          <a:bodyPr>
            <a:normAutofit/>
          </a:bodyPr>
          <a:lstStyle/>
          <a:p>
            <a:pPr algn="l"/>
            <a:r>
              <a:rPr lang="en-US" sz="2800" dirty="0"/>
              <a:t>Illinois’ Fiscal Year 2020 Higher Education Operations Budget:  Best Since at Least Fiscal Year 1990</a:t>
            </a:r>
            <a:endParaRPr lang="en-US" sz="2800" u="dbl" dirty="0"/>
          </a:p>
        </p:txBody>
      </p:sp>
      <p:sp>
        <p:nvSpPr>
          <p:cNvPr id="3" name="Content Placeholder 2"/>
          <p:cNvSpPr>
            <a:spLocks noGrp="1"/>
          </p:cNvSpPr>
          <p:nvPr>
            <p:ph idx="1"/>
          </p:nvPr>
        </p:nvSpPr>
        <p:spPr>
          <a:xfrm>
            <a:off x="838200" y="1825625"/>
            <a:ext cx="10515600" cy="4351338"/>
          </a:xfrm>
        </p:spPr>
        <p:txBody>
          <a:bodyPr>
            <a:normAutofit/>
          </a:bodyPr>
          <a:lstStyle/>
          <a:p>
            <a:r>
              <a:rPr lang="en-US" sz="2400" dirty="0">
                <a:solidFill>
                  <a:srgbClr val="004D5C"/>
                </a:solidFill>
              </a:rPr>
              <a:t>Overall:  Added $154.4 M in general funds, 8.2% increase, largest PERCENTAGE ever*</a:t>
            </a:r>
          </a:p>
          <a:p>
            <a:r>
              <a:rPr lang="en-US" sz="2400" dirty="0">
                <a:solidFill>
                  <a:srgbClr val="004D5C"/>
                </a:solidFill>
              </a:rPr>
              <a:t>Universities:  Added $52.8 M, 4.8% increase</a:t>
            </a:r>
          </a:p>
          <a:p>
            <a:pPr lvl="1"/>
            <a:r>
              <a:rPr lang="en-US" sz="2000" dirty="0">
                <a:solidFill>
                  <a:srgbClr val="004D5C"/>
                </a:solidFill>
              </a:rPr>
              <a:t>5% for general operations but not for special U of I and SIU grants</a:t>
            </a:r>
          </a:p>
          <a:p>
            <a:r>
              <a:rPr lang="en-US" sz="2400" dirty="0">
                <a:solidFill>
                  <a:srgbClr val="004D5C"/>
                </a:solidFill>
              </a:rPr>
              <a:t>Community Colleges:  Added $33.3 M, 12.3% increase</a:t>
            </a:r>
          </a:p>
          <a:p>
            <a:pPr lvl="1"/>
            <a:r>
              <a:rPr lang="en-US" sz="2000" dirty="0">
                <a:solidFill>
                  <a:srgbClr val="004D5C"/>
                </a:solidFill>
              </a:rPr>
              <a:t>4.9% increase for unrestricted grants</a:t>
            </a:r>
          </a:p>
          <a:p>
            <a:pPr lvl="1"/>
            <a:r>
              <a:rPr lang="en-US" sz="2000" dirty="0">
                <a:solidFill>
                  <a:srgbClr val="004D5C"/>
                </a:solidFill>
              </a:rPr>
              <a:t>$23.8 M for new competitive grant program</a:t>
            </a:r>
          </a:p>
          <a:p>
            <a:pPr lvl="1"/>
            <a:r>
              <a:rPr lang="en-US" sz="2000" dirty="0">
                <a:solidFill>
                  <a:srgbClr val="004D5C"/>
                </a:solidFill>
              </a:rPr>
              <a:t>$1 M for transitional math program</a:t>
            </a:r>
          </a:p>
          <a:p>
            <a:r>
              <a:rPr lang="en-US" sz="2400" dirty="0">
                <a:solidFill>
                  <a:srgbClr val="004D5C"/>
                </a:solidFill>
              </a:rPr>
              <a:t>Adult Education:  Added $1.9 M, 3.7% increase</a:t>
            </a:r>
          </a:p>
          <a:p>
            <a:pPr lvl="1"/>
            <a:r>
              <a:rPr lang="en-US" sz="2000" dirty="0">
                <a:solidFill>
                  <a:srgbClr val="004D5C"/>
                </a:solidFill>
              </a:rPr>
              <a:t>5% for base and performance grants, no increase for match to federal funding</a:t>
            </a:r>
          </a:p>
        </p:txBody>
      </p:sp>
      <p:cxnSp>
        <p:nvCxnSpPr>
          <p:cNvPr id="5" name="Straight Connector 4"/>
          <p:cNvCxnSpPr/>
          <p:nvPr/>
        </p:nvCxnSpPr>
        <p:spPr>
          <a:xfrm>
            <a:off x="923636" y="1505526"/>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0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2765"/>
            <a:ext cx="10515600" cy="1325563"/>
          </a:xfrm>
        </p:spPr>
        <p:txBody>
          <a:bodyPr>
            <a:noAutofit/>
          </a:bodyPr>
          <a:lstStyle/>
          <a:p>
            <a:pPr algn="l"/>
            <a:r>
              <a:rPr lang="en-US" sz="2800" dirty="0"/>
              <a:t>Illinois’ Fiscal Year 2020 Higher Education Operations Budget:  Best Since at Least Fiscal Year 1990</a:t>
            </a:r>
          </a:p>
        </p:txBody>
      </p:sp>
      <p:sp>
        <p:nvSpPr>
          <p:cNvPr id="3" name="Content Placeholder 2"/>
          <p:cNvSpPr>
            <a:spLocks noGrp="1"/>
          </p:cNvSpPr>
          <p:nvPr>
            <p:ph idx="1"/>
          </p:nvPr>
        </p:nvSpPr>
        <p:spPr/>
        <p:txBody>
          <a:bodyPr>
            <a:normAutofit fontScale="92500"/>
          </a:bodyPr>
          <a:lstStyle/>
          <a:p>
            <a:r>
              <a:rPr lang="en-US" sz="2400" dirty="0">
                <a:solidFill>
                  <a:srgbClr val="004D5C"/>
                </a:solidFill>
              </a:rPr>
              <a:t>MAP:  Added $50 M, a 12.5% increase and the largest appropriation ever.</a:t>
            </a:r>
          </a:p>
          <a:p>
            <a:r>
              <a:rPr lang="en-US" sz="2400" dirty="0">
                <a:solidFill>
                  <a:srgbClr val="004D5C"/>
                </a:solidFill>
              </a:rPr>
              <a:t>AIM HIGH:  Added $10 M to the new program, total $35 M, which must be matched by public universities that dispense grants to students based on merit-based criteria</a:t>
            </a:r>
          </a:p>
          <a:p>
            <a:r>
              <a:rPr lang="en-US" sz="2400" dirty="0">
                <a:solidFill>
                  <a:srgbClr val="004D5C"/>
                </a:solidFill>
              </a:rPr>
              <a:t>ISAC Operations:  Added $4 M to cover decline in federal loan servicing income</a:t>
            </a:r>
          </a:p>
          <a:p>
            <a:pPr lvl="1"/>
            <a:r>
              <a:rPr lang="en-US" sz="2000" dirty="0">
                <a:solidFill>
                  <a:srgbClr val="004D5C"/>
                </a:solidFill>
              </a:rPr>
              <a:t>Maintenance funding, not a net increase in services provided</a:t>
            </a:r>
          </a:p>
          <a:p>
            <a:r>
              <a:rPr lang="en-US" sz="2400" dirty="0">
                <a:solidFill>
                  <a:srgbClr val="004D5C"/>
                </a:solidFill>
              </a:rPr>
              <a:t>Golden Apple Accelerators Program:  $750 K for new program</a:t>
            </a:r>
          </a:p>
          <a:p>
            <a:r>
              <a:rPr lang="en-US" sz="2400" dirty="0">
                <a:solidFill>
                  <a:srgbClr val="004D5C"/>
                </a:solidFill>
              </a:rPr>
              <a:t>Exonerated Persons Grants:  $150 K for new program</a:t>
            </a:r>
          </a:p>
          <a:p>
            <a:r>
              <a:rPr lang="en-US" sz="2400" dirty="0">
                <a:solidFill>
                  <a:srgbClr val="004D5C"/>
                </a:solidFill>
              </a:rPr>
              <a:t>Grow Your Own Grant:  $1 M, 68.2% increase</a:t>
            </a:r>
          </a:p>
          <a:p>
            <a:r>
              <a:rPr lang="en-US" sz="2400" dirty="0">
                <a:solidFill>
                  <a:srgbClr val="004D5C"/>
                </a:solidFill>
              </a:rPr>
              <a:t>Illinois Mathematics and Science Academy:  Added $552 K, 3% increase</a:t>
            </a:r>
          </a:p>
        </p:txBody>
      </p:sp>
      <p:cxnSp>
        <p:nvCxnSpPr>
          <p:cNvPr id="4" name="Straight Connector 3"/>
          <p:cNvCxnSpPr/>
          <p:nvPr/>
        </p:nvCxnSpPr>
        <p:spPr>
          <a:xfrm>
            <a:off x="923636" y="1487054"/>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8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5675"/>
          </a:xfrm>
        </p:spPr>
        <p:txBody>
          <a:bodyPr>
            <a:normAutofit/>
          </a:bodyPr>
          <a:lstStyle/>
          <a:p>
            <a:pPr algn="l"/>
            <a:r>
              <a:rPr lang="en-US" sz="3200" dirty="0"/>
              <a:t>Rebuild Illinois Six-Year Capital Program</a:t>
            </a:r>
          </a:p>
        </p:txBody>
      </p:sp>
      <p:sp>
        <p:nvSpPr>
          <p:cNvPr id="7" name="TextBox 6">
            <a:extLst>
              <a:ext uri="{FF2B5EF4-FFF2-40B4-BE49-F238E27FC236}">
                <a16:creationId xmlns:a16="http://schemas.microsoft.com/office/drawing/2014/main" id="{A601FE21-77FF-491E-975A-AC1C7DE4143B}"/>
              </a:ext>
            </a:extLst>
          </p:cNvPr>
          <p:cNvSpPr txBox="1"/>
          <p:nvPr/>
        </p:nvSpPr>
        <p:spPr>
          <a:xfrm>
            <a:off x="925722" y="1493675"/>
            <a:ext cx="4170386" cy="5570756"/>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Program will be spread over six years</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$3.2 B for public sector projects plus $400 M for private colleges and universities</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$160.6 M CDB line item can be used for other state facilities as well</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28.7% is </a:t>
            </a:r>
            <a:r>
              <a:rPr lang="en-US" sz="1600" dirty="0" err="1">
                <a:solidFill>
                  <a:srgbClr val="004D5C"/>
                </a:solidFill>
                <a:latin typeface="Century Gothic" panose="020B0502020202020204" pitchFamily="34" charset="0"/>
              </a:rPr>
              <a:t>reappropriated</a:t>
            </a:r>
            <a:r>
              <a:rPr lang="en-US" sz="1600" dirty="0">
                <a:solidFill>
                  <a:srgbClr val="004D5C"/>
                </a:solidFill>
                <a:latin typeface="Century Gothic" panose="020B0502020202020204" pitchFamily="34" charset="0"/>
              </a:rPr>
              <a:t>, mostly for projects funded originally in Fiscal Year 2010 but never completed</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65.6% is for new projects, new construction</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Many projects on the Fiscal Year 2019 capital emergency list remain and more projects have reached emergency status</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Most new projects will take a number of years to complete</a:t>
            </a:r>
          </a:p>
          <a:p>
            <a:pPr marL="285750" indent="-285750">
              <a:buFont typeface="Arial" panose="020B0604020202020204" pitchFamily="34" charset="0"/>
              <a:buChar char="•"/>
            </a:pPr>
            <a:r>
              <a:rPr lang="en-US" sz="1600" dirty="0">
                <a:solidFill>
                  <a:srgbClr val="004D5C"/>
                </a:solidFill>
                <a:latin typeface="Century Gothic" panose="020B0502020202020204" pitchFamily="34" charset="0"/>
              </a:rPr>
              <a:t>Funding of projects will compete with all other vertical capital projects over six years.</a:t>
            </a:r>
          </a:p>
          <a:p>
            <a:endParaRPr lang="en-US" dirty="0">
              <a:solidFill>
                <a:srgbClr val="004D5C"/>
              </a:solidFill>
              <a:latin typeface="Century Gothic" panose="020B0502020202020204" pitchFamily="34" charset="0"/>
            </a:endParaRPr>
          </a:p>
          <a:p>
            <a:pPr marL="285750" indent="-285750">
              <a:buFont typeface="Arial" panose="020B0604020202020204" pitchFamily="34" charset="0"/>
              <a:buChar char="•"/>
            </a:pPr>
            <a:endParaRPr lang="en-US" dirty="0">
              <a:solidFill>
                <a:srgbClr val="004D5C"/>
              </a:solidFill>
              <a:latin typeface="Century Gothic" panose="020B0502020202020204" pitchFamily="34" charset="0"/>
            </a:endParaRPr>
          </a:p>
        </p:txBody>
      </p:sp>
      <p:cxnSp>
        <p:nvCxnSpPr>
          <p:cNvPr id="5" name="Straight Connector 4"/>
          <p:cNvCxnSpPr/>
          <p:nvPr/>
        </p:nvCxnSpPr>
        <p:spPr>
          <a:xfrm>
            <a:off x="923636" y="1311570"/>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173695435"/>
              </p:ext>
            </p:extLst>
          </p:nvPr>
        </p:nvGraphicFramePr>
        <p:xfrm>
          <a:off x="5283202" y="1605776"/>
          <a:ext cx="6581697" cy="4403300"/>
        </p:xfrm>
        <a:graphic>
          <a:graphicData uri="http://schemas.openxmlformats.org/drawingml/2006/table">
            <a:tbl>
              <a:tblPr firstRow="1" bandRow="1">
                <a:tableStyleId>{5C22544A-7EE6-4342-B048-85BDC9FD1C3A}</a:tableStyleId>
              </a:tblPr>
              <a:tblGrid>
                <a:gridCol w="2033277">
                  <a:extLst>
                    <a:ext uri="{9D8B030D-6E8A-4147-A177-3AD203B41FA5}">
                      <a16:colId xmlns:a16="http://schemas.microsoft.com/office/drawing/2014/main" val="20000"/>
                    </a:ext>
                  </a:extLst>
                </a:gridCol>
                <a:gridCol w="1492635">
                  <a:extLst>
                    <a:ext uri="{9D8B030D-6E8A-4147-A177-3AD203B41FA5}">
                      <a16:colId xmlns:a16="http://schemas.microsoft.com/office/drawing/2014/main" val="20001"/>
                    </a:ext>
                  </a:extLst>
                </a:gridCol>
                <a:gridCol w="1551399">
                  <a:extLst>
                    <a:ext uri="{9D8B030D-6E8A-4147-A177-3AD203B41FA5}">
                      <a16:colId xmlns:a16="http://schemas.microsoft.com/office/drawing/2014/main" val="20002"/>
                    </a:ext>
                  </a:extLst>
                </a:gridCol>
                <a:gridCol w="1504386">
                  <a:extLst>
                    <a:ext uri="{9D8B030D-6E8A-4147-A177-3AD203B41FA5}">
                      <a16:colId xmlns:a16="http://schemas.microsoft.com/office/drawing/2014/main" val="20003"/>
                    </a:ext>
                  </a:extLst>
                </a:gridCol>
              </a:tblGrid>
              <a:tr h="348778">
                <a:tc gridSpan="4">
                  <a:txBody>
                    <a:bodyPr/>
                    <a:lstStyle/>
                    <a:p>
                      <a:pPr algn="ctr"/>
                      <a:r>
                        <a:rPr lang="en-US" sz="1600" dirty="0">
                          <a:solidFill>
                            <a:srgbClr val="004D5C"/>
                          </a:solidFill>
                          <a:latin typeface="Century Gothic" panose="020B0502020202020204" pitchFamily="34" charset="0"/>
                        </a:rPr>
                        <a:t>Rebuild Illinois</a:t>
                      </a:r>
                      <a:r>
                        <a:rPr lang="en-US" sz="1600" baseline="0" dirty="0">
                          <a:solidFill>
                            <a:srgbClr val="004D5C"/>
                          </a:solidFill>
                          <a:latin typeface="Century Gothic" panose="020B0502020202020204" pitchFamily="34" charset="0"/>
                        </a:rPr>
                        <a:t> Higher Education Funding</a:t>
                      </a:r>
                      <a:endParaRPr lang="en-US" sz="16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dirty="0">
                        <a:solidFill>
                          <a:srgbClr val="004D5C"/>
                        </a:solidFill>
                      </a:endParaRPr>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7992">
                <a:tc>
                  <a:txBody>
                    <a:bodyPr/>
                    <a:lstStyle/>
                    <a:p>
                      <a:pPr algn="ctr"/>
                      <a:endParaRPr lang="en-US" sz="14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004D5C"/>
                          </a:solidFill>
                          <a:latin typeface="Century Gothic" panose="020B0502020202020204" pitchFamily="34" charset="0"/>
                        </a:rPr>
                        <a:t>New Projects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004D5C"/>
                          </a:solidFill>
                          <a:latin typeface="Century Gothic" panose="020B0502020202020204" pitchFamily="34" charset="0"/>
                        </a:rPr>
                        <a:t>Emergency</a:t>
                      </a:r>
                      <a:r>
                        <a:rPr lang="en-US" sz="1400" baseline="0" dirty="0">
                          <a:solidFill>
                            <a:srgbClr val="004D5C"/>
                          </a:solidFill>
                          <a:latin typeface="Century Gothic" panose="020B0502020202020204" pitchFamily="34" charset="0"/>
                        </a:rPr>
                        <a:t> &amp; Cap. Renewal*</a:t>
                      </a:r>
                      <a:endParaRPr lang="en-US" sz="14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rgbClr val="004D5C"/>
                          </a:solidFill>
                          <a:latin typeface="Century Gothic" panose="020B0502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282">
                <a:tc>
                  <a:txBody>
                    <a:bodyPr/>
                    <a:lstStyle/>
                    <a:p>
                      <a:r>
                        <a:rPr lang="en-US" sz="1400" dirty="0">
                          <a:solidFill>
                            <a:srgbClr val="004D5C"/>
                          </a:solidFill>
                          <a:latin typeface="Century Gothic" panose="020B0502020202020204" pitchFamily="34" charset="0"/>
                        </a:rPr>
                        <a:t>Universities</a:t>
                      </a: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$ 1,406,909.8</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695,082.5</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2,101,992.3</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3026">
                <a:tc>
                  <a:txBody>
                    <a:bodyPr/>
                    <a:lstStyle/>
                    <a:p>
                      <a:r>
                        <a:rPr lang="en-US" sz="1400" dirty="0">
                          <a:solidFill>
                            <a:srgbClr val="004D5C"/>
                          </a:solidFill>
                          <a:latin typeface="Century Gothic" panose="020B0502020202020204" pitchFamily="34" charset="0"/>
                        </a:rPr>
                        <a:t>Community Colleges</a:t>
                      </a: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544,790.4</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200,184.0</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744,974.4</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0">
                <a:tc>
                  <a:txBody>
                    <a:bodyPr/>
                    <a:lstStyle/>
                    <a:p>
                      <a:r>
                        <a:rPr lang="en-US" sz="1400" dirty="0">
                          <a:solidFill>
                            <a:srgbClr val="004D5C"/>
                          </a:solidFill>
                          <a:latin typeface="Century Gothic" panose="020B0502020202020204" pitchFamily="34" charset="0"/>
                        </a:rPr>
                        <a:t>IMSA</a:t>
                      </a: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12,851.9</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6,680.0</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19,531.9</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0">
                <a:tc>
                  <a:txBody>
                    <a:bodyPr/>
                    <a:lstStyle/>
                    <a:p>
                      <a:r>
                        <a:rPr lang="en-US" sz="1400" dirty="0">
                          <a:solidFill>
                            <a:srgbClr val="004D5C"/>
                          </a:solidFill>
                          <a:latin typeface="Century Gothic" panose="020B0502020202020204" pitchFamily="34" charset="0"/>
                        </a:rPr>
                        <a:t>Statewide (CDB)*</a:t>
                      </a: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338,612.5</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338,612.5</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8778">
                <a:tc>
                  <a:txBody>
                    <a:bodyPr/>
                    <a:lstStyle/>
                    <a:p>
                      <a:r>
                        <a:rPr lang="en-US" sz="1400" dirty="0">
                          <a:solidFill>
                            <a:srgbClr val="004D5C"/>
                          </a:solidFill>
                          <a:latin typeface="Century Gothic" panose="020B0502020202020204" pitchFamily="34" charset="0"/>
                        </a:rPr>
                        <a:t>Private</a:t>
                      </a:r>
                      <a:r>
                        <a:rPr lang="en-US" sz="1400" baseline="0" dirty="0">
                          <a:solidFill>
                            <a:srgbClr val="004D5C"/>
                          </a:solidFill>
                          <a:latin typeface="Century Gothic" panose="020B0502020202020204" pitchFamily="34" charset="0"/>
                        </a:rPr>
                        <a:t> Col. &amp; Univ.</a:t>
                      </a:r>
                      <a:endParaRPr lang="en-US" sz="14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400,000.0</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400,000.0</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8778">
                <a:tc>
                  <a:txBody>
                    <a:bodyPr/>
                    <a:lstStyle/>
                    <a:p>
                      <a:r>
                        <a:rPr lang="en-US" sz="1400" b="1" dirty="0">
                          <a:solidFill>
                            <a:srgbClr val="004D5C"/>
                          </a:solidFill>
                          <a:latin typeface="Century Gothic" panose="020B0502020202020204" pitchFamily="34" charset="0"/>
                        </a:rPr>
                        <a:t>Total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dirty="0">
                          <a:solidFill>
                            <a:srgbClr val="004D5C"/>
                          </a:solidFill>
                          <a:latin typeface="Century Gothic" panose="020B0502020202020204" pitchFamily="34" charset="0"/>
                        </a:rPr>
                        <a:t> $  2,364,552.1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dirty="0">
                          <a:solidFill>
                            <a:srgbClr val="004D5C"/>
                          </a:solidFill>
                          <a:latin typeface="Century Gothic" panose="020B0502020202020204" pitchFamily="34" charset="0"/>
                        </a:rPr>
                        <a:t> $    1,240,559.0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dirty="0">
                          <a:solidFill>
                            <a:srgbClr val="004D5C"/>
                          </a:solidFill>
                          <a:latin typeface="Century Gothic" panose="020B0502020202020204" pitchFamily="34" charset="0"/>
                        </a:rPr>
                        <a:t> $   3,605,111.0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8778">
                <a:tc>
                  <a:txBody>
                    <a:bodyPr/>
                    <a:lstStyle/>
                    <a:p>
                      <a:r>
                        <a:rPr lang="en-US" sz="1400" dirty="0" err="1">
                          <a:solidFill>
                            <a:srgbClr val="004D5C"/>
                          </a:solidFill>
                          <a:latin typeface="Century Gothic" panose="020B0502020202020204" pitchFamily="34" charset="0"/>
                        </a:rPr>
                        <a:t>Reappropriation</a:t>
                      </a:r>
                      <a:endParaRPr lang="en-US" sz="14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733,118.4</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302,168.5</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1,035,286.9</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8778">
                <a:tc>
                  <a:txBody>
                    <a:bodyPr/>
                    <a:lstStyle/>
                    <a:p>
                      <a:r>
                        <a:rPr lang="en-US" sz="1400" dirty="0">
                          <a:solidFill>
                            <a:srgbClr val="004D5C"/>
                          </a:solidFill>
                          <a:latin typeface="Century Gothic" panose="020B0502020202020204" pitchFamily="34" charset="0"/>
                        </a:rPr>
                        <a:t>New Appropriations</a:t>
                      </a:r>
                    </a:p>
                  </a:txBody>
                  <a:tcPr>
                    <a:lnL w="12700" cap="flat" cmpd="sng" algn="ctr">
                      <a:noFill/>
                      <a:prstDash val="solid"/>
                      <a:round/>
                      <a:headEnd type="none" w="med" len="med"/>
                      <a:tailEnd type="none" w="med" len="med"/>
                    </a:lnL>
                    <a:lnR w="9525" cap="flat" cmpd="sng" algn="ctr">
                      <a:solidFill>
                        <a:srgbClr val="004D5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1,631,433.7</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938,390.5</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dirty="0">
                          <a:solidFill>
                            <a:srgbClr val="004D5C"/>
                          </a:solidFill>
                          <a:latin typeface="Century Gothic" panose="020B0502020202020204" pitchFamily="34" charset="0"/>
                        </a:rPr>
                        <a:t> $   2,569,824.2</a:t>
                      </a:r>
                    </a:p>
                  </a:txBody>
                  <a:tcPr>
                    <a:lnL w="9525" cap="flat" cmpd="sng" algn="ctr">
                      <a:solidFill>
                        <a:srgbClr val="004D5C"/>
                      </a:solidFill>
                      <a:prstDash val="solid"/>
                      <a:round/>
                      <a:headEnd type="none" w="med" len="med"/>
                      <a:tailEnd type="none" w="med" len="med"/>
                    </a:lnL>
                    <a:lnR w="9525" cap="flat" cmpd="sng" algn="ctr">
                      <a:solidFill>
                        <a:srgbClr val="004D5C"/>
                      </a:solidFill>
                      <a:prstDash val="solid"/>
                      <a:round/>
                      <a:headEnd type="none" w="med" len="med"/>
                      <a:tailEnd type="none" w="med" len="med"/>
                    </a:lnR>
                    <a:lnT w="9525" cap="flat" cmpd="sng" algn="ctr">
                      <a:solidFill>
                        <a:srgbClr val="004D5C"/>
                      </a:solidFill>
                      <a:prstDash val="solid"/>
                      <a:round/>
                      <a:headEnd type="none" w="med" len="med"/>
                      <a:tailEnd type="none" w="med" len="med"/>
                    </a:lnT>
                    <a:lnB w="9525"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4320">
                <a:tc gridSpan="4">
                  <a:txBody>
                    <a:bodyPr/>
                    <a:lstStyle/>
                    <a:p>
                      <a:endParaRPr lang="en-US" sz="1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04D5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04D5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US" sz="1600" dirty="0">
                        <a:solidFill>
                          <a:srgbClr val="004D5C"/>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004D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7730">
                <a:tc gridSpan="4">
                  <a:txBody>
                    <a:bodyPr/>
                    <a:lstStyle/>
                    <a:p>
                      <a:r>
                        <a:rPr lang="en-US" sz="1400" dirty="0">
                          <a:solidFill>
                            <a:srgbClr val="004D5C"/>
                          </a:solidFill>
                          <a:latin typeface="Century Gothic" panose="020B0502020202020204" pitchFamily="34" charset="0"/>
                        </a:rPr>
                        <a:t>*Includes $160.6 M in CDB line not exclusive to higher</a:t>
                      </a:r>
                      <a:r>
                        <a:rPr lang="en-US" sz="1400" baseline="0" dirty="0">
                          <a:solidFill>
                            <a:srgbClr val="004D5C"/>
                          </a:solidFill>
                          <a:latin typeface="Century Gothic" panose="020B0502020202020204" pitchFamily="34" charset="0"/>
                        </a:rPr>
                        <a:t> education</a:t>
                      </a:r>
                      <a:endParaRPr lang="en-US" sz="1400" dirty="0">
                        <a:solidFill>
                          <a:srgbClr val="004D5C"/>
                        </a:solidFill>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dirty="0">
                        <a:solidFill>
                          <a:srgbClr val="004D5C"/>
                        </a:solidFill>
                      </a:endParaRPr>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dirty="0">
                        <a:solidFill>
                          <a:srgbClr val="004D5C"/>
                        </a:solidFill>
                      </a:endParaRPr>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400" dirty="0">
                        <a:solidFill>
                          <a:srgbClr val="004D5C"/>
                        </a:solidFill>
                      </a:endParaRPr>
                    </a:p>
                  </a:txBody>
                  <a:tcPr>
                    <a:lnL w="12700" cap="flat" cmpd="sng" algn="ctr">
                      <a:solidFill>
                        <a:srgbClr val="004D5C"/>
                      </a:solidFill>
                      <a:prstDash val="solid"/>
                      <a:round/>
                      <a:headEnd type="none" w="med" len="med"/>
                      <a:tailEnd type="none" w="med" len="med"/>
                    </a:lnL>
                    <a:lnR w="12700" cap="flat" cmpd="sng" algn="ctr">
                      <a:solidFill>
                        <a:srgbClr val="004D5C"/>
                      </a:solidFill>
                      <a:prstDash val="solid"/>
                      <a:round/>
                      <a:headEnd type="none" w="med" len="med"/>
                      <a:tailEnd type="none" w="med" len="med"/>
                    </a:lnR>
                    <a:lnT w="12700" cap="flat" cmpd="sng" algn="ctr">
                      <a:solidFill>
                        <a:srgbClr val="004D5C"/>
                      </a:solidFill>
                      <a:prstDash val="solid"/>
                      <a:round/>
                      <a:headEnd type="none" w="med" len="med"/>
                      <a:tailEnd type="none" w="med" len="med"/>
                    </a:lnT>
                    <a:lnB w="12700" cap="flat" cmpd="sng" algn="ctr">
                      <a:solidFill>
                        <a:srgbClr val="004D5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6858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183"/>
            <a:ext cx="10515600" cy="4351338"/>
          </a:xfrm>
        </p:spPr>
        <p:txBody>
          <a:bodyPr anchor="ctr"/>
          <a:lstStyle/>
          <a:p>
            <a:endParaRPr lang="en-US" dirty="0"/>
          </a:p>
          <a:p>
            <a:pPr marL="0" indent="0" algn="ctr">
              <a:buNone/>
            </a:pPr>
            <a:r>
              <a:rPr lang="en-US" sz="4400" b="1" dirty="0">
                <a:solidFill>
                  <a:srgbClr val="004D5C"/>
                </a:solidFill>
              </a:rPr>
              <a:t>Review of Illinois Higher Education Funding Fiscal Years 2002-2020 </a:t>
            </a:r>
          </a:p>
          <a:p>
            <a:pPr marL="0" indent="0" algn="ctr">
              <a:buNone/>
            </a:pPr>
            <a:endParaRPr lang="en-US" sz="4400" dirty="0">
              <a:solidFill>
                <a:srgbClr val="004D5C"/>
              </a:solidFill>
            </a:endParaRPr>
          </a:p>
          <a:p>
            <a:pPr marL="0" indent="0" algn="ctr">
              <a:buNone/>
            </a:pPr>
            <a:r>
              <a:rPr lang="en-US" sz="2400" dirty="0">
                <a:solidFill>
                  <a:srgbClr val="004D5C"/>
                </a:solidFill>
              </a:rPr>
              <a:t>Recovery has only begun and there is a long way back</a:t>
            </a:r>
          </a:p>
        </p:txBody>
      </p:sp>
    </p:spTree>
    <p:extLst>
      <p:ext uri="{BB962C8B-B14F-4D97-AF65-F5344CB8AC3E}">
        <p14:creationId xmlns:p14="http://schemas.microsoft.com/office/powerpoint/2010/main" val="408194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3615"/>
            <a:ext cx="10515600" cy="1325563"/>
          </a:xfrm>
        </p:spPr>
        <p:txBody>
          <a:bodyPr>
            <a:noAutofit/>
          </a:bodyPr>
          <a:lstStyle/>
          <a:p>
            <a:pPr algn="l"/>
            <a:r>
              <a:rPr lang="en-US" sz="3200" dirty="0"/>
              <a:t>One Good Budget Does NOT Mean Recovery</a:t>
            </a:r>
            <a:endParaRPr lang="en-US" sz="2400" dirty="0"/>
          </a:p>
        </p:txBody>
      </p:sp>
      <p:sp>
        <p:nvSpPr>
          <p:cNvPr id="3" name="Content Placeholder 2"/>
          <p:cNvSpPr>
            <a:spLocks noGrp="1"/>
          </p:cNvSpPr>
          <p:nvPr>
            <p:ph idx="1"/>
          </p:nvPr>
        </p:nvSpPr>
        <p:spPr>
          <a:xfrm>
            <a:off x="838200" y="1579178"/>
            <a:ext cx="10515600" cy="5111554"/>
          </a:xfrm>
        </p:spPr>
        <p:txBody>
          <a:bodyPr>
            <a:normAutofit fontScale="70000" lnSpcReduction="20000"/>
          </a:bodyPr>
          <a:lstStyle/>
          <a:p>
            <a:pPr>
              <a:lnSpc>
                <a:spcPct val="100000"/>
              </a:lnSpc>
            </a:pPr>
            <a:r>
              <a:rPr lang="en-US" dirty="0">
                <a:solidFill>
                  <a:srgbClr val="004D5C"/>
                </a:solidFill>
              </a:rPr>
              <a:t>Funding for higher education other than pensions peaked in Fiscal Year 2002 at $2.43 B, compared to $2.05 B for Fiscal Year 2020</a:t>
            </a:r>
          </a:p>
          <a:p>
            <a:pPr lvl="1">
              <a:lnSpc>
                <a:spcPct val="100000"/>
              </a:lnSpc>
            </a:pPr>
            <a:r>
              <a:rPr lang="en-US" dirty="0">
                <a:solidFill>
                  <a:srgbClr val="004D5C"/>
                </a:solidFill>
              </a:rPr>
              <a:t>Fiscal Year 2020 8.2% increase beat the previous best of 7.8% in Fiscal Year 2002 but in dollar terms the Fiscal Year 2002 increase was $174.9 M compared to $154.5 M for Fiscal Year 2020</a:t>
            </a:r>
          </a:p>
          <a:p>
            <a:pPr lvl="1">
              <a:lnSpc>
                <a:spcPct val="100000"/>
              </a:lnSpc>
            </a:pPr>
            <a:r>
              <a:rPr lang="en-US" dirty="0">
                <a:solidFill>
                  <a:srgbClr val="004D5C"/>
                </a:solidFill>
              </a:rPr>
              <a:t>Previous best since Fiscal Year 2002 was $2.3 in Fiscal Year 2007, the only year since Fiscal Year 2002 when new funding exceeded inflation.</a:t>
            </a:r>
          </a:p>
          <a:p>
            <a:pPr lvl="1">
              <a:lnSpc>
                <a:spcPct val="100000"/>
              </a:lnSpc>
            </a:pPr>
            <a:r>
              <a:rPr lang="en-US" dirty="0">
                <a:solidFill>
                  <a:srgbClr val="004D5C"/>
                </a:solidFill>
              </a:rPr>
              <a:t>Four times since Fiscal Year 2002 funding decreased by more than 6%, including a 10% cut to universities and community colleges in Fiscal Year 2018</a:t>
            </a:r>
          </a:p>
          <a:p>
            <a:pPr>
              <a:lnSpc>
                <a:spcPct val="100000"/>
              </a:lnSpc>
            </a:pPr>
            <a:r>
              <a:rPr lang="en-US" dirty="0">
                <a:solidFill>
                  <a:srgbClr val="004D5C"/>
                </a:solidFill>
              </a:rPr>
              <a:t>Greatest single impact came in Fiscal Year 2016</a:t>
            </a:r>
          </a:p>
          <a:p>
            <a:pPr lvl="1">
              <a:lnSpc>
                <a:spcPct val="100000"/>
              </a:lnSpc>
            </a:pPr>
            <a:r>
              <a:rPr lang="en-US" dirty="0">
                <a:solidFill>
                  <a:srgbClr val="004D5C"/>
                </a:solidFill>
              </a:rPr>
              <a:t>A one-time hit of $1.2 B overall, mostly to universities and community colleges</a:t>
            </a:r>
          </a:p>
          <a:p>
            <a:pPr>
              <a:lnSpc>
                <a:spcPct val="100000"/>
              </a:lnSpc>
            </a:pPr>
            <a:r>
              <a:rPr lang="en-US" dirty="0">
                <a:solidFill>
                  <a:srgbClr val="FF0000"/>
                </a:solidFill>
              </a:rPr>
              <a:t>Even with an excellent Fiscal Year 2020 budget, adjusted for inflation and unfunded mandates, the total higher education operations buying power for Fiscal Year 2020 is only 56.3% of what was received in Fiscal Year 2002</a:t>
            </a:r>
          </a:p>
          <a:p>
            <a:pPr>
              <a:lnSpc>
                <a:spcPct val="100000"/>
              </a:lnSpc>
            </a:pPr>
            <a:r>
              <a:rPr lang="en-US" dirty="0">
                <a:solidFill>
                  <a:srgbClr val="FF0000"/>
                </a:solidFill>
              </a:rPr>
              <a:t>Worst impact has been on public universities</a:t>
            </a:r>
          </a:p>
          <a:p>
            <a:pPr lvl="1">
              <a:lnSpc>
                <a:spcPct val="100000"/>
              </a:lnSpc>
            </a:pPr>
            <a:r>
              <a:rPr lang="en-US" dirty="0">
                <a:solidFill>
                  <a:srgbClr val="FF0000"/>
                </a:solidFill>
              </a:rPr>
              <a:t>Funding fell from $1.50 B in Fiscal Year 2002 to $1.16 B in Fiscal Year 2020</a:t>
            </a:r>
          </a:p>
          <a:p>
            <a:pPr lvl="1">
              <a:lnSpc>
                <a:spcPct val="100000"/>
              </a:lnSpc>
            </a:pPr>
            <a:r>
              <a:rPr lang="en-US" dirty="0">
                <a:solidFill>
                  <a:srgbClr val="FF0000"/>
                </a:solidFill>
              </a:rPr>
              <a:t>Adjusted for CPI inflation and unfunded mandates Fiscal Year 2020 state appropriations buying power is only 49.8% of Fiscal Year 2002 and adjusted to the Higher Education Price Index it is only 44.5% of Fiscal Year 2002 buying power</a:t>
            </a:r>
          </a:p>
        </p:txBody>
      </p:sp>
      <p:cxnSp>
        <p:nvCxnSpPr>
          <p:cNvPr id="4" name="Straight Connector 3"/>
          <p:cNvCxnSpPr/>
          <p:nvPr/>
        </p:nvCxnSpPr>
        <p:spPr>
          <a:xfrm>
            <a:off x="923636" y="1364393"/>
            <a:ext cx="10241280" cy="0"/>
          </a:xfrm>
          <a:prstGeom prst="line">
            <a:avLst/>
          </a:prstGeom>
          <a:ln w="57150">
            <a:solidFill>
              <a:srgbClr val="004D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89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61D380D3-1025-41C3-9B20-DBEEBFED3F01}"/>
              </a:ext>
            </a:extLst>
          </p:cNvPr>
          <p:cNvGraphicFramePr>
            <a:graphicFrameLocks/>
          </p:cNvGraphicFramePr>
          <p:nvPr>
            <p:extLst>
              <p:ext uri="{D42A27DB-BD31-4B8C-83A1-F6EECF244321}">
                <p14:modId xmlns:p14="http://schemas.microsoft.com/office/powerpoint/2010/main" val="90326785"/>
              </p:ext>
            </p:extLst>
          </p:nvPr>
        </p:nvGraphicFramePr>
        <p:xfrm>
          <a:off x="767644" y="346046"/>
          <a:ext cx="10814756" cy="5670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003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947C2A4204274AA312EC1C6CD7AF22" ma:contentTypeVersion="13" ma:contentTypeDescription="Create a new document." ma:contentTypeScope="" ma:versionID="1bf75d62206622fa9452ef5b91e1545b">
  <xsd:schema xmlns:xsd="http://www.w3.org/2001/XMLSchema" xmlns:xs="http://www.w3.org/2001/XMLSchema" xmlns:p="http://schemas.microsoft.com/office/2006/metadata/properties" xmlns:ns3="c950116f-0e87-40fe-a98e-97122da9f0a2" xmlns:ns4="4f46b97d-aa96-43ae-8c6b-db97ff8a8b84" targetNamespace="http://schemas.microsoft.com/office/2006/metadata/properties" ma:root="true" ma:fieldsID="48554336278016cf1d6bb97190d70992" ns3:_="" ns4:_="">
    <xsd:import namespace="c950116f-0e87-40fe-a98e-97122da9f0a2"/>
    <xsd:import namespace="4f46b97d-aa96-43ae-8c6b-db97ff8a8b8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0116f-0e87-40fe-a98e-97122da9f0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46b97d-aa96-43ae-8c6b-db97ff8a8b8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OnBoardSettings xmlns="https://onboard.passageways.com/OnBoardSetting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7CAA51-7115-45DD-808B-C7DA82279820}">
  <ds:schemaRefs>
    <ds:schemaRef ds:uri="http://schemas.microsoft.com/sharepoint/v3/contenttype/forms"/>
  </ds:schemaRefs>
</ds:datastoreItem>
</file>

<file path=customXml/itemProps2.xml><?xml version="1.0" encoding="utf-8"?>
<ds:datastoreItem xmlns:ds="http://schemas.openxmlformats.org/officeDocument/2006/customXml" ds:itemID="{55E55C88-68AD-4F48-9378-13C02907F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0116f-0e87-40fe-a98e-97122da9f0a2"/>
    <ds:schemaRef ds:uri="4f46b97d-aa96-43ae-8c6b-db97ff8a8b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D24170-96EE-40E7-90E0-2F71845244EF}">
  <ds:schemaRefs>
    <ds:schemaRef ds:uri="https://onboard.passageways.com/OnBoardSettings"/>
  </ds:schemaRefs>
</ds:datastoreItem>
</file>

<file path=customXml/itemProps4.xml><?xml version="1.0" encoding="utf-8"?>
<ds:datastoreItem xmlns:ds="http://schemas.openxmlformats.org/officeDocument/2006/customXml" ds:itemID="{35351FBF-EA1B-4CD7-8431-C554D9CC7300}">
  <ds:schemaRefs>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http://schemas.microsoft.com/office/2006/metadata/properties"/>
    <ds:schemaRef ds:uri="4f46b97d-aa96-43ae-8c6b-db97ff8a8b84"/>
    <ds:schemaRef ds:uri="c950116f-0e87-40fe-a98e-97122da9f0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3051</TotalTime>
  <Words>2602</Words>
  <Application>Microsoft Office PowerPoint</Application>
  <PresentationFormat>Widescreen</PresentationFormat>
  <Paragraphs>271</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Century Gothic</vt:lpstr>
      <vt:lpstr>Office Theme</vt:lpstr>
      <vt:lpstr>Worksheet</vt:lpstr>
      <vt:lpstr>PowerPoint Presentation</vt:lpstr>
      <vt:lpstr>Illinois Fiscal Year 2021 Higher Education  Budget Context </vt:lpstr>
      <vt:lpstr>PowerPoint Presentation</vt:lpstr>
      <vt:lpstr>Illinois’ Fiscal Year 2020 Higher Education Operations Budget:  Best Since at Least Fiscal Year 1990</vt:lpstr>
      <vt:lpstr>Illinois’ Fiscal Year 2020 Higher Education Operations Budget:  Best Since at Least Fiscal Year 1990</vt:lpstr>
      <vt:lpstr>Rebuild Illinois Six-Year Capital Program</vt:lpstr>
      <vt:lpstr>PowerPoint Presentation</vt:lpstr>
      <vt:lpstr>One Good Budget Does NOT Mean Recovery</vt:lpstr>
      <vt:lpstr>PowerPoint Presentation</vt:lpstr>
      <vt:lpstr>Pension Liabilities Consume Available Resources</vt:lpstr>
      <vt:lpstr>SURS Pension Liabilities vs. Higher Education Operations</vt:lpstr>
      <vt:lpstr>SURS Projected Total State Contributions Fiscal Years 2018 - 2027</vt:lpstr>
      <vt:lpstr>Pension Payments Increase but NOT for Current Liabilities __________________________________________________________</vt:lpstr>
      <vt:lpstr>Falling State Support:  Increased University Tuition and Fees</vt:lpstr>
      <vt:lpstr>Falling State Support:  Increased Community College Tuition and Fees and Property Taxes</vt:lpstr>
      <vt:lpstr>Declining Monetary Award Program Coverage</vt:lpstr>
      <vt:lpstr>MAP’s Purchasing Power has Declined</vt:lpstr>
      <vt:lpstr>Demand for MAP Exceeds Supply</vt:lpstr>
      <vt:lpstr>60 X 25:  Failing to Meet the Needs of the Economy</vt:lpstr>
      <vt:lpstr>PowerPoint Presentation</vt:lpstr>
      <vt:lpstr>Fiscal Year 2021 Budget Possible Decision Rules:   Tie to K-12 Funding</vt:lpstr>
      <vt:lpstr>Higher Ed’s Declining Share of Education Funding</vt:lpstr>
      <vt:lpstr>Fiscal Year 2021 Budget Possible Decision Rules:   Major Line Items</vt:lpstr>
      <vt:lpstr>Keeping Pace with Inflation:  Flat Tuition or Flat State Funding</vt:lpstr>
      <vt:lpstr>Capital Needs and Expectations</vt:lpstr>
      <vt:lpstr>Growing Deferred Maintenance:  Prior to Fiscal Year 2020</vt:lpstr>
      <vt:lpstr>Public University Capital Renewal: Annual Investment Needed </vt:lpstr>
      <vt:lpstr>Questions and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Emily</dc:creator>
  <cp:lastModifiedBy>Deitsch, Cindy</cp:lastModifiedBy>
  <cp:revision>64</cp:revision>
  <cp:lastPrinted>2019-09-09T14:38:10Z</cp:lastPrinted>
  <dcterms:created xsi:type="dcterms:W3CDTF">2018-05-30T18:59:58Z</dcterms:created>
  <dcterms:modified xsi:type="dcterms:W3CDTF">2019-09-11T16:07:55Z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0x01010009947C2A4204274AA312EC1C6CD7AF22</vt:lpwstr>
  </property>
</Properties>
</file>