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wdp" ContentType="image/vnd.ms-photo"/>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omments/comment1.xml" ContentType="application/vnd.openxmlformats-officedocument.presentationml.comments+xml"/>
  <Override PartName="/ppt/comments/comment2.xml" ContentType="application/vnd.openxmlformats-officedocument.presentationml.comments+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drawings/drawing1.xml" ContentType="application/vnd.openxmlformats-officedocument.drawingml.chartshapes+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charts/chart10.xml" ContentType="application/vnd.openxmlformats-officedocument.drawingml.chart+xml"/>
  <Override PartName="/ppt/charts/style10.xml" ContentType="application/vnd.ms-office.chartstyle+xml"/>
  <Override PartName="/ppt/charts/colors10.xml" ContentType="application/vnd.ms-office.chartcolorstyle+xml"/>
  <Override PartName="/ppt/charts/chart11.xml" ContentType="application/vnd.openxmlformats-officedocument.drawingml.chart+xml"/>
  <Override PartName="/ppt/charts/style11.xml" ContentType="application/vnd.ms-office.chartstyle+xml"/>
  <Override PartName="/ppt/charts/colors11.xml" ContentType="application/vnd.ms-office.chartcolorstyle+xml"/>
  <Override PartName="/ppt/charts/chart12.xml" ContentType="application/vnd.openxmlformats-officedocument.drawingml.chart+xml"/>
  <Override PartName="/ppt/charts/style12.xml" ContentType="application/vnd.ms-office.chartstyle+xml"/>
  <Override PartName="/ppt/charts/colors12.xml" ContentType="application/vnd.ms-office.chartcolorstyle+xml"/>
  <Override PartName="/ppt/comments/comment3.xml" ContentType="application/vnd.openxmlformats-officedocument.presentationml.comments+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comments/comment4.xml" ContentType="application/vnd.openxmlformats-officedocument.presentationml.comments+xml"/>
  <Override PartName="/ppt/charts/chart13.xml" ContentType="application/vnd.openxmlformats-officedocument.drawingml.chart+xml"/>
  <Override PartName="/ppt/charts/style13.xml" ContentType="application/vnd.ms-office.chartstyle+xml"/>
  <Override PartName="/ppt/charts/colors13.xml" ContentType="application/vnd.ms-office.chartcolorstyle+xml"/>
  <Override PartName="/ppt/charts/chart14.xml" ContentType="application/vnd.openxmlformats-officedocument.drawingml.chart+xml"/>
  <Override PartName="/ppt/charts/style14.xml" ContentType="application/vnd.ms-office.chartstyle+xml"/>
  <Override PartName="/ppt/charts/colors14.xml" ContentType="application/vnd.ms-office.chartcolorstyle+xml"/>
  <Override PartName="/ppt/comments/comment5.xml" ContentType="application/vnd.openxmlformats-officedocument.presentationml.comment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saveSubsetFonts="1" autoCompressPictures="0">
  <p:sldMasterIdLst>
    <p:sldMasterId id="2147483648" r:id="rId1"/>
    <p:sldMasterId id="2147483668" r:id="rId2"/>
  </p:sldMasterIdLst>
  <p:notesMasterIdLst>
    <p:notesMasterId r:id="rId26"/>
  </p:notesMasterIdLst>
  <p:sldIdLst>
    <p:sldId id="587" r:id="rId3"/>
    <p:sldId id="526" r:id="rId4"/>
    <p:sldId id="605" r:id="rId5"/>
    <p:sldId id="592" r:id="rId6"/>
    <p:sldId id="256" r:id="rId7"/>
    <p:sldId id="606" r:id="rId8"/>
    <p:sldId id="590" r:id="rId9"/>
    <p:sldId id="591" r:id="rId10"/>
    <p:sldId id="610" r:id="rId11"/>
    <p:sldId id="535" r:id="rId12"/>
    <p:sldId id="536" r:id="rId13"/>
    <p:sldId id="593" r:id="rId14"/>
    <p:sldId id="594" r:id="rId15"/>
    <p:sldId id="595" r:id="rId16"/>
    <p:sldId id="596" r:id="rId17"/>
    <p:sldId id="597" r:id="rId18"/>
    <p:sldId id="609" r:id="rId19"/>
    <p:sldId id="783" r:id="rId20"/>
    <p:sldId id="780" r:id="rId21"/>
    <p:sldId id="602" r:id="rId22"/>
    <p:sldId id="782" r:id="rId23"/>
    <p:sldId id="608" r:id="rId24"/>
    <p:sldId id="598" r:id="rId25"/>
  </p:sldIdLst>
  <p:sldSz cx="12192000" cy="6858000"/>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36" userDrawn="1">
          <p15:clr>
            <a:srgbClr val="A4A3A4"/>
          </p15:clr>
        </p15:guide>
        <p15:guide id="2" pos="3864"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Carmelo Barbaro" initials="CB" lastIdx="24" clrIdx="0">
    <p:extLst/>
  </p:cmAuthor>
  <p:cmAuthor id="8" name="Carmelo Barbaro" initials="CB [8]" lastIdx="1" clrIdx="5"/>
  <p:cmAuthor id="2" name="Carmelo Barbaro" initials="CB [2]" lastIdx="1" clrIdx="1">
    <p:extLst/>
  </p:cmAuthor>
  <p:cmAuthor id="9" name="Emma Shirey" initials="ES" lastIdx="17" clrIdx="7">
    <p:extLst/>
  </p:cmAuthor>
  <p:cmAuthor id="3" name="Carmelo Barbaro" initials="CB [3]" lastIdx="1" clrIdx="2">
    <p:extLst/>
  </p:cmAuthor>
  <p:cmAuthor id="10" name="Kelly Ann Hallberg" initials="KAH" lastIdx="2" clrIdx="8">
    <p:extLst>
      <p:ext uri="{19B8F6BF-5375-455C-9EA6-DF929625EA0E}">
        <p15:presenceInfo xmlns:p15="http://schemas.microsoft.com/office/powerpoint/2012/main" userId="S-1-5-21-1644491937-1604221776-725345543-209877" providerId="AD"/>
      </p:ext>
    </p:extLst>
  </p:cmAuthor>
  <p:cmAuthor id="4" name="Carmelo Barbaro" initials="CB [4]" lastIdx="1" clrIdx="3"/>
  <p:cmAuthor id="11" name="Brittany Morgan" initials="BM" lastIdx="2" clrIdx="9">
    <p:extLst>
      <p:ext uri="{19B8F6BF-5375-455C-9EA6-DF929625EA0E}">
        <p15:presenceInfo xmlns:p15="http://schemas.microsoft.com/office/powerpoint/2012/main" userId="S-1-5-21-1644491937-1604221776-725345543-110268" providerId="AD"/>
      </p:ext>
    </p:extLst>
  </p:cmAuthor>
  <p:cmAuthor id="5" name="Carmelo Barbaro" initials="CB [5]" lastIdx="1" clrIdx="4"/>
  <p:cmAuthor id="12" name="Brittany Morgan" initials="BM [2]" lastIdx="5" clrIdx="10">
    <p:extLst>
      <p:ext uri="{19B8F6BF-5375-455C-9EA6-DF929625EA0E}">
        <p15:presenceInfo xmlns:p15="http://schemas.microsoft.com/office/powerpoint/2012/main" userId="S::bgmorgan@UCHICAGO.EDU::80e088b9-ea0b-4cd2-b425-e2c3a7aaadac" providerId="AD"/>
      </p:ext>
    </p:extLst>
  </p:cmAuthor>
  <p:cmAuthor id="6" name="Carmelo Barbaro" initials="CB [6]" lastIdx="1" clrIdx="6"/>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C0622"/>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4386"/>
    <p:restoredTop sz="94353" autoAdjust="0"/>
  </p:normalViewPr>
  <p:slideViewPr>
    <p:cSldViewPr snapToGrid="0" snapToObjects="1">
      <p:cViewPr varScale="1">
        <p:scale>
          <a:sx n="72" d="100"/>
          <a:sy n="72" d="100"/>
        </p:scale>
        <p:origin x="1002" y="66"/>
      </p:cViewPr>
      <p:guideLst>
        <p:guide orient="horz" pos="2136"/>
        <p:guide pos="3864"/>
      </p:guideLst>
    </p:cSldViewPr>
  </p:slideViewPr>
  <p:notesTextViewPr>
    <p:cViewPr>
      <p:scale>
        <a:sx n="100" d="100"/>
        <a:sy n="100" d="100"/>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notesMaster" Target="notesMasters/notesMaster1.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commentAuthors" Target="commentAuthors.xml"/><Relationship Id="rId30" Type="http://schemas.openxmlformats.org/officeDocument/2006/relationships/theme" Target="theme/theme1.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3" Type="http://schemas.openxmlformats.org/officeDocument/2006/relationships/package" Target="../embeddings/Microsoft_Excel_Worksheet9.xlsx"/><Relationship Id="rId2" Type="http://schemas.microsoft.com/office/2011/relationships/chartColorStyle" Target="colors10.xml"/><Relationship Id="rId1" Type="http://schemas.microsoft.com/office/2011/relationships/chartStyle" Target="style10.xml"/></Relationships>
</file>

<file path=ppt/charts/_rels/chart11.xml.rels><?xml version="1.0" encoding="UTF-8" standalone="yes"?>
<Relationships xmlns="http://schemas.openxmlformats.org/package/2006/relationships"><Relationship Id="rId3" Type="http://schemas.openxmlformats.org/officeDocument/2006/relationships/package" Target="../embeddings/Microsoft_Excel_Worksheet10.xlsx"/><Relationship Id="rId2" Type="http://schemas.microsoft.com/office/2011/relationships/chartColorStyle" Target="colors11.xml"/><Relationship Id="rId1" Type="http://schemas.microsoft.com/office/2011/relationships/chartStyle" Target="style11.xml"/></Relationships>
</file>

<file path=ppt/charts/_rels/chart12.xml.rels><?xml version="1.0" encoding="UTF-8" standalone="yes"?>
<Relationships xmlns="http://schemas.openxmlformats.org/package/2006/relationships"><Relationship Id="rId3" Type="http://schemas.openxmlformats.org/officeDocument/2006/relationships/package" Target="../embeddings/Microsoft_Excel_Worksheet11.xlsx"/><Relationship Id="rId2" Type="http://schemas.microsoft.com/office/2011/relationships/chartColorStyle" Target="colors12.xml"/><Relationship Id="rId1" Type="http://schemas.microsoft.com/office/2011/relationships/chartStyle" Target="style12.xml"/></Relationships>
</file>

<file path=ppt/charts/_rels/chart13.xml.rels><?xml version="1.0" encoding="UTF-8" standalone="yes"?>
<Relationships xmlns="http://schemas.openxmlformats.org/package/2006/relationships"><Relationship Id="rId3" Type="http://schemas.openxmlformats.org/officeDocument/2006/relationships/package" Target="../embeddings/Microsoft_Excel_Worksheet12.xlsx"/><Relationship Id="rId2" Type="http://schemas.microsoft.com/office/2011/relationships/chartColorStyle" Target="colors13.xml"/><Relationship Id="rId1" Type="http://schemas.microsoft.com/office/2011/relationships/chartStyle" Target="style13.xml"/></Relationships>
</file>

<file path=ppt/charts/_rels/chart14.xml.rels><?xml version="1.0" encoding="UTF-8" standalone="yes"?>
<Relationships xmlns="http://schemas.openxmlformats.org/package/2006/relationships"><Relationship Id="rId3" Type="http://schemas.openxmlformats.org/officeDocument/2006/relationships/package" Target="../embeddings/Microsoft_Excel_Worksheet13.xlsx"/><Relationship Id="rId2" Type="http://schemas.microsoft.com/office/2011/relationships/chartColorStyle" Target="colors14.xml"/><Relationship Id="rId1" Type="http://schemas.microsoft.com/office/2011/relationships/chartStyle" Target="style14.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Worksheet5.xlsx"/><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package" Target="../embeddings/Microsoft_Excel_Worksheet6.xlsx"/><Relationship Id="rId2" Type="http://schemas.microsoft.com/office/2011/relationships/chartColorStyle" Target="colors7.xml"/><Relationship Id="rId1" Type="http://schemas.microsoft.com/office/2011/relationships/chartStyle" Target="style7.xml"/><Relationship Id="rId4" Type="http://schemas.openxmlformats.org/officeDocument/2006/relationships/chartUserShapes" Target="../drawings/drawing1.xml"/></Relationships>
</file>

<file path=ppt/charts/_rels/chart8.xml.rels><?xml version="1.0" encoding="UTF-8" standalone="yes"?>
<Relationships xmlns="http://schemas.openxmlformats.org/package/2006/relationships"><Relationship Id="rId3" Type="http://schemas.openxmlformats.org/officeDocument/2006/relationships/package" Target="../embeddings/Microsoft_Excel_Worksheet7.xlsx"/><Relationship Id="rId2" Type="http://schemas.microsoft.com/office/2011/relationships/chartColorStyle" Target="colors8.xml"/><Relationship Id="rId1" Type="http://schemas.microsoft.com/office/2011/relationships/chartStyle" Target="style8.xml"/></Relationships>
</file>

<file path=ppt/charts/_rels/chart9.xml.rels><?xml version="1.0" encoding="UTF-8" standalone="yes"?>
<Relationships xmlns="http://schemas.openxmlformats.org/package/2006/relationships"><Relationship Id="rId3" Type="http://schemas.openxmlformats.org/officeDocument/2006/relationships/package" Target="../embeddings/Microsoft_Excel_Worksheet8.xlsx"/><Relationship Id="rId2" Type="http://schemas.microsoft.com/office/2011/relationships/chartColorStyle" Target="colors9.xml"/><Relationship Id="rId1" Type="http://schemas.microsoft.com/office/2011/relationships/chartStyle" Target="style9.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4"/>
    </mc:Choice>
    <mc:Fallback>
      <c:style val="4"/>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b="1" dirty="0">
                <a:solidFill>
                  <a:schemeClr val="tx1"/>
                </a:solidFill>
              </a:rPr>
              <a:t>Take-up of OMD Program</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15916189963434058"/>
          <c:y val="0.15826250780227477"/>
          <c:w val="0.80949906902662805"/>
          <c:h val="0.71704630992277962"/>
        </c:manualLayout>
      </c:layout>
      <c:barChart>
        <c:barDir val="col"/>
        <c:grouping val="stacked"/>
        <c:varyColors val="0"/>
        <c:ser>
          <c:idx val="0"/>
          <c:order val="0"/>
          <c:tx>
            <c:strRef>
              <c:f>Sheet1!$B$1</c:f>
              <c:strCache>
                <c:ptCount val="1"/>
                <c:pt idx="0">
                  <c:v>Series 1</c:v>
                </c:pt>
              </c:strCache>
            </c:strRef>
          </c:tx>
          <c:spPr>
            <a:solidFill>
              <a:schemeClr val="accent2">
                <a:shade val="65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Control</c:v>
                </c:pt>
                <c:pt idx="1">
                  <c:v>Treatment</c:v>
                </c:pt>
                <c:pt idx="2">
                  <c:v>Enrolled (“Takers”)</c:v>
                </c:pt>
              </c:strCache>
            </c:strRef>
          </c:cat>
          <c:val>
            <c:numRef>
              <c:f>Sheet1!$B$2:$B$4</c:f>
              <c:numCache>
                <c:formatCode>General</c:formatCode>
                <c:ptCount val="3"/>
                <c:pt idx="0">
                  <c:v>2099</c:v>
                </c:pt>
              </c:numCache>
            </c:numRef>
          </c:val>
          <c:extLst>
            <c:ext xmlns:c16="http://schemas.microsoft.com/office/drawing/2014/chart" uri="{C3380CC4-5D6E-409C-BE32-E72D297353CC}">
              <c16:uniqueId val="{00000000-8C4A-457A-884D-25538CEFEBB3}"/>
            </c:ext>
          </c:extLst>
        </c:ser>
        <c:ser>
          <c:idx val="1"/>
          <c:order val="1"/>
          <c:tx>
            <c:strRef>
              <c:f>Sheet1!$C$1</c:f>
              <c:strCache>
                <c:ptCount val="1"/>
                <c:pt idx="0">
                  <c:v>Series 2</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Control</c:v>
                </c:pt>
                <c:pt idx="1">
                  <c:v>Treatment</c:v>
                </c:pt>
                <c:pt idx="2">
                  <c:v>Enrolled (“Takers”)</c:v>
                </c:pt>
              </c:strCache>
            </c:strRef>
          </c:cat>
          <c:val>
            <c:numRef>
              <c:f>Sheet1!$C$2:$C$4</c:f>
              <c:numCache>
                <c:formatCode>General</c:formatCode>
                <c:ptCount val="3"/>
                <c:pt idx="1">
                  <c:v>2175</c:v>
                </c:pt>
              </c:numCache>
            </c:numRef>
          </c:val>
          <c:extLst>
            <c:ext xmlns:c16="http://schemas.microsoft.com/office/drawing/2014/chart" uri="{C3380CC4-5D6E-409C-BE32-E72D297353CC}">
              <c16:uniqueId val="{00000001-8C4A-457A-884D-25538CEFEBB3}"/>
            </c:ext>
          </c:extLst>
        </c:ser>
        <c:ser>
          <c:idx val="2"/>
          <c:order val="2"/>
          <c:tx>
            <c:strRef>
              <c:f>Sheet1!$D$1</c:f>
              <c:strCache>
                <c:ptCount val="1"/>
                <c:pt idx="0">
                  <c:v>Series 3</c:v>
                </c:pt>
              </c:strCache>
            </c:strRef>
          </c:tx>
          <c:spPr>
            <a:solidFill>
              <a:schemeClr val="accent2">
                <a:tint val="65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Control</c:v>
                </c:pt>
                <c:pt idx="1">
                  <c:v>Treatment</c:v>
                </c:pt>
                <c:pt idx="2">
                  <c:v>Enrolled (“Takers”)</c:v>
                </c:pt>
              </c:strCache>
            </c:strRef>
          </c:cat>
          <c:val>
            <c:numRef>
              <c:f>Sheet1!$D$2:$D$4</c:f>
              <c:numCache>
                <c:formatCode>General</c:formatCode>
                <c:ptCount val="3"/>
                <c:pt idx="2">
                  <c:v>729</c:v>
                </c:pt>
              </c:numCache>
            </c:numRef>
          </c:val>
          <c:extLst>
            <c:ext xmlns:c16="http://schemas.microsoft.com/office/drawing/2014/chart" uri="{C3380CC4-5D6E-409C-BE32-E72D297353CC}">
              <c16:uniqueId val="{00000002-8C4A-457A-884D-25538CEFEBB3}"/>
            </c:ext>
          </c:extLst>
        </c:ser>
        <c:dLbls>
          <c:showLegendKey val="0"/>
          <c:showVal val="0"/>
          <c:showCatName val="0"/>
          <c:showSerName val="0"/>
          <c:showPercent val="0"/>
          <c:showBubbleSize val="0"/>
        </c:dLbls>
        <c:gapWidth val="50"/>
        <c:overlap val="100"/>
        <c:axId val="-1037147616"/>
        <c:axId val="-1037151968"/>
      </c:barChart>
      <c:catAx>
        <c:axId val="-103714761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037151968"/>
        <c:crosses val="autoZero"/>
        <c:auto val="1"/>
        <c:lblAlgn val="ctr"/>
        <c:lblOffset val="100"/>
        <c:noMultiLvlLbl val="0"/>
      </c:catAx>
      <c:valAx>
        <c:axId val="-1037151968"/>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1037147616"/>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5"/>
    </mc:Choice>
    <mc:Fallback>
      <c:style val="5"/>
    </mc:Fallback>
  </mc:AlternateContent>
  <c:chart>
    <c:title>
      <c:tx>
        <c:rich>
          <a:bodyPr rot="0" spcFirstLastPara="1" vertOverflow="ellipsis" vert="horz" wrap="square" anchor="ctr" anchorCtr="1"/>
          <a:lstStyle/>
          <a:p>
            <a:pPr>
              <a:defRPr sz="1862" b="0" i="0" u="none" strike="noStrike" kern="1200" spc="0" baseline="0">
                <a:solidFill>
                  <a:schemeClr val="tx1"/>
                </a:solidFill>
                <a:latin typeface="+mn-lt"/>
                <a:ea typeface="+mn-ea"/>
                <a:cs typeface="+mn-cs"/>
              </a:defRPr>
            </a:pPr>
            <a:r>
              <a:rPr lang="en-US" sz="1800" b="1" i="0" baseline="0" dirty="0">
                <a:solidFill>
                  <a:schemeClr val="tx1"/>
                </a:solidFill>
                <a:effectLst/>
              </a:rPr>
              <a:t>Graduating High School Students</a:t>
            </a:r>
            <a:endParaRPr lang="en-US" dirty="0">
              <a:solidFill>
                <a:schemeClr val="tx1"/>
              </a:solidFill>
              <a:effectLst/>
            </a:endParaRPr>
          </a:p>
        </c:rich>
      </c:tx>
      <c:layout>
        <c:manualLayout>
          <c:xMode val="edge"/>
          <c:yMode val="edge"/>
          <c:x val="0.17786359142074171"/>
          <c:y val="0"/>
        </c:manualLayout>
      </c:layout>
      <c:overlay val="0"/>
      <c:spPr>
        <a:noFill/>
        <a:ln>
          <a:noFill/>
        </a:ln>
        <a:effectLst/>
      </c:spPr>
      <c:txPr>
        <a:bodyPr rot="0" spcFirstLastPara="1" vertOverflow="ellipsis" vert="horz" wrap="square" anchor="ctr" anchorCtr="1"/>
        <a:lstStyle/>
        <a:p>
          <a:pPr>
            <a:defRPr sz="1862" b="0" i="0" u="none" strike="noStrike" kern="1200" spc="0" baseline="0">
              <a:solidFill>
                <a:schemeClr val="tx1"/>
              </a:solidFill>
              <a:latin typeface="+mn-lt"/>
              <a:ea typeface="+mn-ea"/>
              <a:cs typeface="+mn-cs"/>
            </a:defRPr>
          </a:pPr>
          <a:endParaRPr lang="en-US"/>
        </a:p>
      </c:txPr>
    </c:title>
    <c:autoTitleDeleted val="0"/>
    <c:plotArea>
      <c:layout>
        <c:manualLayout>
          <c:layoutTarget val="inner"/>
          <c:xMode val="edge"/>
          <c:yMode val="edge"/>
          <c:x val="0.13689229387653581"/>
          <c:y val="0.14053303797674532"/>
          <c:w val="0.83849920933974365"/>
          <c:h val="0.61771511274818924"/>
        </c:manualLayout>
      </c:layout>
      <c:barChart>
        <c:barDir val="col"/>
        <c:grouping val="clustered"/>
        <c:varyColors val="0"/>
        <c:ser>
          <c:idx val="0"/>
          <c:order val="0"/>
          <c:tx>
            <c:strRef>
              <c:f>Sheet1!$B$1</c:f>
              <c:strCache>
                <c:ptCount val="1"/>
                <c:pt idx="0">
                  <c:v>HS Control complier</c:v>
                </c:pt>
              </c:strCache>
            </c:strRef>
          </c:tx>
          <c:spPr>
            <a:solidFill>
              <a:schemeClr val="accent3">
                <a:shade val="76000"/>
              </a:schemeClr>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Arial" charset="0"/>
                    <a:ea typeface="Arial" charset="0"/>
                    <a:cs typeface="Arial"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Enrolled in Fall</c:v>
                </c:pt>
                <c:pt idx="1">
                  <c:v>Enrolled in Fall  Full-time</c:v>
                </c:pt>
                <c:pt idx="2">
                  <c:v>Enrolled in Spring</c:v>
                </c:pt>
                <c:pt idx="3">
                  <c:v>Enrolled in Spring  Full-time</c:v>
                </c:pt>
                <c:pt idx="4">
                  <c:v>Persisted</c:v>
                </c:pt>
                <c:pt idx="5">
                  <c:v>Persisted
Full-time</c:v>
                </c:pt>
              </c:strCache>
            </c:strRef>
          </c:cat>
          <c:val>
            <c:numRef>
              <c:f>Sheet1!$B$2:$B$7</c:f>
              <c:numCache>
                <c:formatCode>0.0%</c:formatCode>
                <c:ptCount val="6"/>
                <c:pt idx="0">
                  <c:v>0.51500000000000001</c:v>
                </c:pt>
                <c:pt idx="1">
                  <c:v>0.4</c:v>
                </c:pt>
                <c:pt idx="2">
                  <c:v>0.41099999999999998</c:v>
                </c:pt>
                <c:pt idx="3">
                  <c:v>0.31</c:v>
                </c:pt>
                <c:pt idx="4">
                  <c:v>0.38100000000000001</c:v>
                </c:pt>
                <c:pt idx="5">
                  <c:v>0.255</c:v>
                </c:pt>
              </c:numCache>
            </c:numRef>
          </c:val>
          <c:extLst>
            <c:ext xmlns:c16="http://schemas.microsoft.com/office/drawing/2014/chart" uri="{C3380CC4-5D6E-409C-BE32-E72D297353CC}">
              <c16:uniqueId val="{00000000-C0DD-427A-AD4B-64508F1A3BC0}"/>
            </c:ext>
          </c:extLst>
        </c:ser>
        <c:ser>
          <c:idx val="1"/>
          <c:order val="1"/>
          <c:tx>
            <c:strRef>
              <c:f>Sheet1!$C$1</c:f>
              <c:strCache>
                <c:ptCount val="1"/>
                <c:pt idx="0">
                  <c:v>HS Taker</c:v>
                </c:pt>
              </c:strCache>
            </c:strRef>
          </c:tx>
          <c:spPr>
            <a:solidFill>
              <a:schemeClr val="accent3">
                <a:tint val="77000"/>
              </a:schemeClr>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Arial" charset="0"/>
                    <a:ea typeface="Arial" charset="0"/>
                    <a:cs typeface="Arial"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Enrolled in Fall</c:v>
                </c:pt>
                <c:pt idx="1">
                  <c:v>Enrolled in Fall  Full-time</c:v>
                </c:pt>
                <c:pt idx="2">
                  <c:v>Enrolled in Spring</c:v>
                </c:pt>
                <c:pt idx="3">
                  <c:v>Enrolled in Spring  Full-time</c:v>
                </c:pt>
                <c:pt idx="4">
                  <c:v>Persisted</c:v>
                </c:pt>
                <c:pt idx="5">
                  <c:v>Persisted
Full-time</c:v>
                </c:pt>
              </c:strCache>
            </c:strRef>
          </c:cat>
          <c:val>
            <c:numRef>
              <c:f>Sheet1!$C$2:$C$7</c:f>
              <c:numCache>
                <c:formatCode>0.0%</c:formatCode>
                <c:ptCount val="6"/>
                <c:pt idx="0">
                  <c:v>0.89100000000000001</c:v>
                </c:pt>
                <c:pt idx="1">
                  <c:v>0.72899999999999998</c:v>
                </c:pt>
                <c:pt idx="2">
                  <c:v>0.78800000000000003</c:v>
                </c:pt>
                <c:pt idx="3">
                  <c:v>0.57199999999999995</c:v>
                </c:pt>
                <c:pt idx="4">
                  <c:v>0.76100000000000001</c:v>
                </c:pt>
                <c:pt idx="5">
                  <c:v>0.52100000000000002</c:v>
                </c:pt>
              </c:numCache>
            </c:numRef>
          </c:val>
          <c:extLst>
            <c:ext xmlns:c16="http://schemas.microsoft.com/office/drawing/2014/chart" uri="{C3380CC4-5D6E-409C-BE32-E72D297353CC}">
              <c16:uniqueId val="{00000001-C0DD-427A-AD4B-64508F1A3BC0}"/>
            </c:ext>
          </c:extLst>
        </c:ser>
        <c:dLbls>
          <c:showLegendKey val="0"/>
          <c:showVal val="0"/>
          <c:showCatName val="0"/>
          <c:showSerName val="0"/>
          <c:showPercent val="0"/>
          <c:showBubbleSize val="0"/>
        </c:dLbls>
        <c:gapWidth val="100"/>
        <c:overlap val="-27"/>
        <c:axId val="-1171927504"/>
        <c:axId val="-1171926960"/>
      </c:barChart>
      <c:catAx>
        <c:axId val="-117192750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1171926960"/>
        <c:crosses val="autoZero"/>
        <c:auto val="1"/>
        <c:lblAlgn val="ctr"/>
        <c:lblOffset val="100"/>
        <c:noMultiLvlLbl val="0"/>
      </c:catAx>
      <c:valAx>
        <c:axId val="-1171926960"/>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Arial" charset="0"/>
                <a:ea typeface="Arial" charset="0"/>
                <a:cs typeface="Arial" charset="0"/>
              </a:defRPr>
            </a:pPr>
            <a:endParaRPr lang="en-US"/>
          </a:p>
        </c:txPr>
        <c:crossAx val="-1171927504"/>
        <c:crosses val="autoZero"/>
        <c:crossBetween val="between"/>
        <c:majorUnit val="0.2"/>
      </c:valAx>
      <c:spPr>
        <a:noFill/>
        <a:ln>
          <a:noFill/>
        </a:ln>
        <a:effectLst/>
      </c:spPr>
    </c:plotArea>
    <c:legend>
      <c:legendPos val="b"/>
      <c:layout>
        <c:manualLayout>
          <c:xMode val="edge"/>
          <c:yMode val="edge"/>
          <c:x val="0.25163711680016965"/>
          <c:y val="0.89389241065864355"/>
          <c:w val="0.48777704596222482"/>
          <c:h val="4.7208526450954649E-2"/>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6"/>
    </mc:Choice>
    <mc:Fallback>
      <c:style val="6"/>
    </mc:Fallback>
  </mc:AlternateContent>
  <c:chart>
    <c:title>
      <c:tx>
        <c:rich>
          <a:bodyPr rot="0" spcFirstLastPara="1" vertOverflow="ellipsis" vert="horz" wrap="square" anchor="ctr" anchorCtr="1"/>
          <a:lstStyle/>
          <a:p>
            <a:pPr>
              <a:defRPr sz="1862" b="0" i="0" u="none" strike="noStrike" kern="1200" spc="0" baseline="0">
                <a:solidFill>
                  <a:schemeClr val="tx1"/>
                </a:solidFill>
                <a:latin typeface="+mn-lt"/>
                <a:ea typeface="+mn-ea"/>
                <a:cs typeface="+mn-cs"/>
              </a:defRPr>
            </a:pPr>
            <a:r>
              <a:rPr lang="en-US" sz="1800" b="1" i="0" baseline="0" dirty="0">
                <a:solidFill>
                  <a:schemeClr val="tx1"/>
                </a:solidFill>
                <a:effectLst/>
              </a:rPr>
              <a:t>Continuing Community College Students</a:t>
            </a:r>
            <a:endParaRPr lang="en-US" dirty="0">
              <a:solidFill>
                <a:schemeClr val="tx1"/>
              </a:solidFill>
              <a:effectLst/>
            </a:endParaRP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solidFill>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CC Control complier</c:v>
                </c:pt>
              </c:strCache>
            </c:strRef>
          </c:tx>
          <c:spPr>
            <a:solidFill>
              <a:schemeClr val="accent4">
                <a:shade val="76000"/>
              </a:schemeClr>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Arial" charset="0"/>
                    <a:ea typeface="Arial" charset="0"/>
                    <a:cs typeface="Arial"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Enrolled in Fall</c:v>
                </c:pt>
                <c:pt idx="1">
                  <c:v>Enrolled in Fall
Full-time</c:v>
                </c:pt>
                <c:pt idx="2">
                  <c:v>Enrolled in Spring</c:v>
                </c:pt>
                <c:pt idx="3">
                  <c:v>Enrolled in Spring
Full-time</c:v>
                </c:pt>
                <c:pt idx="4">
                  <c:v>Persisted</c:v>
                </c:pt>
                <c:pt idx="5">
                  <c:v>Persisted
Full-time</c:v>
                </c:pt>
              </c:strCache>
            </c:strRef>
          </c:cat>
          <c:val>
            <c:numRef>
              <c:f>Sheet1!$B$2:$B$7</c:f>
              <c:numCache>
                <c:formatCode>0.0%</c:formatCode>
                <c:ptCount val="6"/>
                <c:pt idx="0">
                  <c:v>0.86</c:v>
                </c:pt>
                <c:pt idx="1">
                  <c:v>0.58199999999999996</c:v>
                </c:pt>
                <c:pt idx="2">
                  <c:v>0.78800000000000003</c:v>
                </c:pt>
                <c:pt idx="3">
                  <c:v>0.48499999999999999</c:v>
                </c:pt>
                <c:pt idx="4">
                  <c:v>0.71899999999999997</c:v>
                </c:pt>
                <c:pt idx="5">
                  <c:v>0.371</c:v>
                </c:pt>
              </c:numCache>
            </c:numRef>
          </c:val>
          <c:extLst>
            <c:ext xmlns:c16="http://schemas.microsoft.com/office/drawing/2014/chart" uri="{C3380CC4-5D6E-409C-BE32-E72D297353CC}">
              <c16:uniqueId val="{00000000-B59C-4790-8624-274F24C61B16}"/>
            </c:ext>
          </c:extLst>
        </c:ser>
        <c:ser>
          <c:idx val="1"/>
          <c:order val="1"/>
          <c:tx>
            <c:strRef>
              <c:f>Sheet1!$C$1</c:f>
              <c:strCache>
                <c:ptCount val="1"/>
                <c:pt idx="0">
                  <c:v>CC Taker</c:v>
                </c:pt>
              </c:strCache>
            </c:strRef>
          </c:tx>
          <c:spPr>
            <a:solidFill>
              <a:schemeClr val="accent4">
                <a:tint val="77000"/>
              </a:schemeClr>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Arial" charset="0"/>
                    <a:ea typeface="Arial" charset="0"/>
                    <a:cs typeface="Arial"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Enrolled in Fall</c:v>
                </c:pt>
                <c:pt idx="1">
                  <c:v>Enrolled in Fall
Full-time</c:v>
                </c:pt>
                <c:pt idx="2">
                  <c:v>Enrolled in Spring</c:v>
                </c:pt>
                <c:pt idx="3">
                  <c:v>Enrolled in Spring
Full-time</c:v>
                </c:pt>
                <c:pt idx="4">
                  <c:v>Persisted</c:v>
                </c:pt>
                <c:pt idx="5">
                  <c:v>Persisted
Full-time</c:v>
                </c:pt>
              </c:strCache>
            </c:strRef>
          </c:cat>
          <c:val>
            <c:numRef>
              <c:f>Sheet1!$C$2:$C$7</c:f>
              <c:numCache>
                <c:formatCode>0.0%</c:formatCode>
                <c:ptCount val="6"/>
                <c:pt idx="0">
                  <c:v>0.90300000000000002</c:v>
                </c:pt>
                <c:pt idx="1">
                  <c:v>0.66800000000000004</c:v>
                </c:pt>
                <c:pt idx="2">
                  <c:v>0.84699999999999998</c:v>
                </c:pt>
                <c:pt idx="3">
                  <c:v>0.55900000000000005</c:v>
                </c:pt>
                <c:pt idx="4">
                  <c:v>0.82299999999999995</c:v>
                </c:pt>
                <c:pt idx="5">
                  <c:v>0.44900000000000001</c:v>
                </c:pt>
              </c:numCache>
            </c:numRef>
          </c:val>
          <c:extLst>
            <c:ext xmlns:c16="http://schemas.microsoft.com/office/drawing/2014/chart" uri="{C3380CC4-5D6E-409C-BE32-E72D297353CC}">
              <c16:uniqueId val="{00000001-B59C-4790-8624-274F24C61B16}"/>
            </c:ext>
          </c:extLst>
        </c:ser>
        <c:dLbls>
          <c:showLegendKey val="0"/>
          <c:showVal val="0"/>
          <c:showCatName val="0"/>
          <c:showSerName val="0"/>
          <c:showPercent val="0"/>
          <c:showBubbleSize val="0"/>
        </c:dLbls>
        <c:gapWidth val="100"/>
        <c:overlap val="-27"/>
        <c:axId val="-1096484848"/>
        <c:axId val="-1096482672"/>
      </c:barChart>
      <c:catAx>
        <c:axId val="-10964848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1096482672"/>
        <c:crosses val="autoZero"/>
        <c:auto val="1"/>
        <c:lblAlgn val="ctr"/>
        <c:lblOffset val="100"/>
        <c:noMultiLvlLbl val="0"/>
      </c:catAx>
      <c:valAx>
        <c:axId val="-1096482672"/>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Arial" charset="0"/>
                <a:ea typeface="Arial" charset="0"/>
                <a:cs typeface="Arial" charset="0"/>
              </a:defRPr>
            </a:pPr>
            <a:endParaRPr lang="en-US"/>
          </a:p>
        </c:txPr>
        <c:crossAx val="-1096484848"/>
        <c:crosses val="autoZero"/>
        <c:crossBetween val="between"/>
        <c:majorUnit val="0.2"/>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sz="1400" b="1" dirty="0">
                <a:solidFill>
                  <a:schemeClr val="tx1"/>
                </a:solidFill>
              </a:rPr>
              <a:t>Actual Fall College Enrollment, among HS Applicants</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percentStacked"/>
        <c:varyColors val="0"/>
        <c:ser>
          <c:idx val="2"/>
          <c:order val="0"/>
          <c:tx>
            <c:strRef>
              <c:f>Sheet1!$D$1</c:f>
              <c:strCache>
                <c:ptCount val="1"/>
                <c:pt idx="0">
                  <c:v>Did not attend any college</c:v>
                </c:pt>
              </c:strCache>
            </c:strRef>
          </c:tx>
          <c:spPr>
            <a:solidFill>
              <a:schemeClr val="bg1">
                <a:lumMod val="85000"/>
              </a:schemeClr>
            </a:solidFill>
            <a:ln>
              <a:noFill/>
            </a:ln>
            <a:effectLst/>
          </c:spPr>
          <c:invertIfNegative val="0"/>
          <c:dLbls>
            <c:dLbl>
              <c:idx val="2"/>
              <c:layout>
                <c:manualLayout>
                  <c:x val="8.5648148148148237E-2"/>
                  <c:y val="-2.6130617285423909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25A5-4113-8D40-8695CE4FD755}"/>
                </c:ext>
              </c:extLst>
            </c:dLbl>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Control</c:v>
                </c:pt>
                <c:pt idx="1">
                  <c:v>Treatment</c:v>
                </c:pt>
              </c:strCache>
            </c:strRef>
          </c:cat>
          <c:val>
            <c:numRef>
              <c:f>Sheet1!$D$2:$D$3</c:f>
              <c:numCache>
                <c:formatCode>0%</c:formatCode>
                <c:ptCount val="2"/>
                <c:pt idx="0">
                  <c:v>0.38</c:v>
                </c:pt>
                <c:pt idx="1">
                  <c:v>0.32</c:v>
                </c:pt>
              </c:numCache>
            </c:numRef>
          </c:val>
          <c:extLst>
            <c:ext xmlns:c16="http://schemas.microsoft.com/office/drawing/2014/chart" uri="{C3380CC4-5D6E-409C-BE32-E72D297353CC}">
              <c16:uniqueId val="{00000001-25A5-4113-8D40-8695CE4FD755}"/>
            </c:ext>
          </c:extLst>
        </c:ser>
        <c:ser>
          <c:idx val="1"/>
          <c:order val="1"/>
          <c:tx>
            <c:strRef>
              <c:f>Sheet1!$C$1</c:f>
              <c:strCache>
                <c:ptCount val="1"/>
                <c:pt idx="0">
                  <c:v>Attended another college</c:v>
                </c:pt>
              </c:strCache>
            </c:strRef>
          </c:tx>
          <c:spPr>
            <a:solidFill>
              <a:schemeClr val="accent3">
                <a:lumMod val="60000"/>
                <a:lumOff val="40000"/>
              </a:schemeClr>
            </a:solidFill>
            <a:ln>
              <a:noFill/>
            </a:ln>
            <a:effectLst/>
          </c:spPr>
          <c:invertIfNegative val="0"/>
          <c:dLbls>
            <c:dLbl>
              <c:idx val="2"/>
              <c:layout>
                <c:manualLayout>
                  <c:x val="8.5648148148148237E-2"/>
                  <c:y val="-2.6130617285423908E-3"/>
                </c:manualLayout>
              </c:layout>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25A5-4113-8D40-8695CE4FD755}"/>
                </c:ext>
              </c:extLst>
            </c:dLbl>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Control</c:v>
                </c:pt>
                <c:pt idx="1">
                  <c:v>Treatment</c:v>
                </c:pt>
              </c:strCache>
            </c:strRef>
          </c:cat>
          <c:val>
            <c:numRef>
              <c:f>Sheet1!$C$2:$C$3</c:f>
              <c:numCache>
                <c:formatCode>0%</c:formatCode>
                <c:ptCount val="2"/>
                <c:pt idx="0">
                  <c:v>0.28000000000000003</c:v>
                </c:pt>
                <c:pt idx="1">
                  <c:v>0.25</c:v>
                </c:pt>
              </c:numCache>
            </c:numRef>
          </c:val>
          <c:extLst>
            <c:ext xmlns:c16="http://schemas.microsoft.com/office/drawing/2014/chart" uri="{C3380CC4-5D6E-409C-BE32-E72D297353CC}">
              <c16:uniqueId val="{00000003-25A5-4113-8D40-8695CE4FD755}"/>
            </c:ext>
          </c:extLst>
        </c:ser>
        <c:ser>
          <c:idx val="0"/>
          <c:order val="2"/>
          <c:tx>
            <c:strRef>
              <c:f>Sheet1!$B$1</c:f>
              <c:strCache>
                <c:ptCount val="1"/>
                <c:pt idx="0">
                  <c:v>Attended anticipated college on application</c:v>
                </c:pt>
              </c:strCache>
            </c:strRef>
          </c:tx>
          <c:spPr>
            <a:solidFill>
              <a:schemeClr val="accent3">
                <a:lumMod val="5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Control</c:v>
                </c:pt>
                <c:pt idx="1">
                  <c:v>Treatment</c:v>
                </c:pt>
              </c:strCache>
            </c:strRef>
          </c:cat>
          <c:val>
            <c:numRef>
              <c:f>Sheet1!$B$2:$B$3</c:f>
              <c:numCache>
                <c:formatCode>0%</c:formatCode>
                <c:ptCount val="2"/>
                <c:pt idx="0">
                  <c:v>0.34</c:v>
                </c:pt>
                <c:pt idx="1">
                  <c:v>0.43</c:v>
                </c:pt>
              </c:numCache>
            </c:numRef>
          </c:val>
          <c:extLst>
            <c:ext xmlns:c16="http://schemas.microsoft.com/office/drawing/2014/chart" uri="{C3380CC4-5D6E-409C-BE32-E72D297353CC}">
              <c16:uniqueId val="{00000004-25A5-4113-8D40-8695CE4FD755}"/>
            </c:ext>
          </c:extLst>
        </c:ser>
        <c:dLbls>
          <c:dLblPos val="ctr"/>
          <c:showLegendKey val="0"/>
          <c:showVal val="1"/>
          <c:showCatName val="0"/>
          <c:showSerName val="0"/>
          <c:showPercent val="0"/>
          <c:showBubbleSize val="0"/>
        </c:dLbls>
        <c:gapWidth val="100"/>
        <c:overlap val="100"/>
        <c:axId val="-1096478320"/>
        <c:axId val="-1096483760"/>
      </c:barChart>
      <c:catAx>
        <c:axId val="-109647832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1096483760"/>
        <c:crosses val="autoZero"/>
        <c:auto val="1"/>
        <c:lblAlgn val="ctr"/>
        <c:lblOffset val="100"/>
        <c:noMultiLvlLbl val="0"/>
      </c:catAx>
      <c:valAx>
        <c:axId val="-1096483760"/>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crossAx val="-1096478320"/>
        <c:crosses val="autoZero"/>
        <c:crossBetween val="between"/>
        <c:majorUnit val="0.2"/>
      </c:valAx>
      <c:spPr>
        <a:noFill/>
        <a:ln>
          <a:noFill/>
        </a:ln>
        <a:effectLst/>
      </c:spPr>
    </c:plotArea>
    <c:legend>
      <c:legendPos val="r"/>
      <c:overlay val="0"/>
      <c:spPr>
        <a:noFill/>
        <a:ln>
          <a:noFill/>
        </a:ln>
        <a:effectLst/>
      </c:spPr>
      <c:txPr>
        <a:bodyPr rot="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percentStacked"/>
        <c:varyColors val="0"/>
        <c:ser>
          <c:idx val="0"/>
          <c:order val="0"/>
          <c:tx>
            <c:strRef>
              <c:f>Sheet1!$B$1</c:f>
              <c:strCache>
                <c:ptCount val="1"/>
                <c:pt idx="0">
                  <c:v>Attended CCC</c:v>
                </c:pt>
              </c:strCache>
            </c:strRef>
          </c:tx>
          <c:spPr>
            <a:solidFill>
              <a:schemeClr val="accent3">
                <a:lumMod val="5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Control</c:v>
                </c:pt>
                <c:pt idx="1">
                  <c:v>Treatment</c:v>
                </c:pt>
              </c:strCache>
            </c:strRef>
          </c:cat>
          <c:val>
            <c:numRef>
              <c:f>Sheet1!$B$2:$B$3</c:f>
              <c:numCache>
                <c:formatCode>0%</c:formatCode>
                <c:ptCount val="2"/>
                <c:pt idx="0">
                  <c:v>0.34</c:v>
                </c:pt>
                <c:pt idx="1">
                  <c:v>0.43</c:v>
                </c:pt>
              </c:numCache>
            </c:numRef>
          </c:val>
          <c:extLst>
            <c:ext xmlns:c16="http://schemas.microsoft.com/office/drawing/2014/chart" uri="{C3380CC4-5D6E-409C-BE32-E72D297353CC}">
              <c16:uniqueId val="{00000000-1EA5-4504-963C-D449160690A4}"/>
            </c:ext>
          </c:extLst>
        </c:ser>
        <c:ser>
          <c:idx val="1"/>
          <c:order val="1"/>
          <c:tx>
            <c:strRef>
              <c:f>Sheet1!$C$1</c:f>
              <c:strCache>
                <c:ptCount val="1"/>
                <c:pt idx="0">
                  <c:v>Attended another college</c:v>
                </c:pt>
              </c:strCache>
            </c:strRef>
          </c:tx>
          <c:spPr>
            <a:solidFill>
              <a:schemeClr val="accent3">
                <a:lumMod val="60000"/>
                <a:lumOff val="40000"/>
              </a:schemeClr>
            </a:solidFill>
            <a:ln>
              <a:noFill/>
            </a:ln>
            <a:effectLst/>
          </c:spPr>
          <c:invertIfNegative val="0"/>
          <c:dLbls>
            <c:dLbl>
              <c:idx val="2"/>
              <c:layout>
                <c:manualLayout>
                  <c:x val="8.5648148148148237E-2"/>
                  <c:y val="-2.6130617285423908E-3"/>
                </c:manualLayout>
              </c:layout>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1EA5-4504-963C-D449160690A4}"/>
                </c:ext>
              </c:extLst>
            </c:dLbl>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Control</c:v>
                </c:pt>
                <c:pt idx="1">
                  <c:v>Treatment</c:v>
                </c:pt>
              </c:strCache>
            </c:strRef>
          </c:cat>
          <c:val>
            <c:numRef>
              <c:f>Sheet1!$C$2:$C$3</c:f>
              <c:numCache>
                <c:formatCode>0%</c:formatCode>
                <c:ptCount val="2"/>
                <c:pt idx="0">
                  <c:v>0.28000000000000003</c:v>
                </c:pt>
                <c:pt idx="1">
                  <c:v>0.27</c:v>
                </c:pt>
              </c:numCache>
            </c:numRef>
          </c:val>
          <c:extLst>
            <c:ext xmlns:c16="http://schemas.microsoft.com/office/drawing/2014/chart" uri="{C3380CC4-5D6E-409C-BE32-E72D297353CC}">
              <c16:uniqueId val="{00000002-1EA5-4504-963C-D449160690A4}"/>
            </c:ext>
          </c:extLst>
        </c:ser>
        <c:ser>
          <c:idx val="2"/>
          <c:order val="2"/>
          <c:tx>
            <c:strRef>
              <c:f>Sheet1!$D$1</c:f>
              <c:strCache>
                <c:ptCount val="1"/>
                <c:pt idx="0">
                  <c:v>Did not attend any college</c:v>
                </c:pt>
              </c:strCache>
            </c:strRef>
          </c:tx>
          <c:spPr>
            <a:solidFill>
              <a:schemeClr val="bg1">
                <a:lumMod val="85000"/>
              </a:schemeClr>
            </a:solidFill>
            <a:ln>
              <a:noFill/>
            </a:ln>
            <a:effectLst/>
          </c:spPr>
          <c:invertIfNegative val="0"/>
          <c:dLbls>
            <c:dLbl>
              <c:idx val="2"/>
              <c:layout>
                <c:manualLayout>
                  <c:x val="8.5648148148148237E-2"/>
                  <c:y val="-2.6130617285423909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1EA5-4504-963C-D449160690A4}"/>
                </c:ext>
              </c:extLst>
            </c:dLbl>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Control</c:v>
                </c:pt>
                <c:pt idx="1">
                  <c:v>Treatment</c:v>
                </c:pt>
              </c:strCache>
            </c:strRef>
          </c:cat>
          <c:val>
            <c:numRef>
              <c:f>Sheet1!$D$2:$D$3</c:f>
              <c:numCache>
                <c:formatCode>0%</c:formatCode>
                <c:ptCount val="2"/>
                <c:pt idx="0">
                  <c:v>0.37</c:v>
                </c:pt>
                <c:pt idx="1">
                  <c:v>0.3</c:v>
                </c:pt>
              </c:numCache>
            </c:numRef>
          </c:val>
          <c:extLst>
            <c:ext xmlns:c16="http://schemas.microsoft.com/office/drawing/2014/chart" uri="{C3380CC4-5D6E-409C-BE32-E72D297353CC}">
              <c16:uniqueId val="{00000004-1EA5-4504-963C-D449160690A4}"/>
            </c:ext>
          </c:extLst>
        </c:ser>
        <c:dLbls>
          <c:dLblPos val="ctr"/>
          <c:showLegendKey val="0"/>
          <c:showVal val="1"/>
          <c:showCatName val="0"/>
          <c:showSerName val="0"/>
          <c:showPercent val="0"/>
          <c:showBubbleSize val="0"/>
        </c:dLbls>
        <c:gapWidth val="100"/>
        <c:overlap val="100"/>
        <c:axId val="32433360"/>
        <c:axId val="32447504"/>
      </c:barChart>
      <c:catAx>
        <c:axId val="3243336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32447504"/>
        <c:crosses val="autoZero"/>
        <c:auto val="1"/>
        <c:lblAlgn val="ctr"/>
        <c:lblOffset val="100"/>
        <c:noMultiLvlLbl val="0"/>
      </c:catAx>
      <c:valAx>
        <c:axId val="32447504"/>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32433360"/>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2.0884179658360532E-2"/>
          <c:y val="3.2463616697871553E-2"/>
          <c:w val="0.5155791196473638"/>
          <c:h val="0.87725801650322932"/>
        </c:manualLayout>
      </c:layout>
      <c:barChart>
        <c:barDir val="col"/>
        <c:grouping val="percentStacked"/>
        <c:varyColors val="0"/>
        <c:ser>
          <c:idx val="0"/>
          <c:order val="0"/>
          <c:tx>
            <c:strRef>
              <c:f>Sheet1!$B$1</c:f>
              <c:strCache>
                <c:ptCount val="1"/>
                <c:pt idx="0">
                  <c:v>Attended CCC</c:v>
                </c:pt>
              </c:strCache>
            </c:strRef>
          </c:tx>
          <c:spPr>
            <a:solidFill>
              <a:schemeClr val="accent3">
                <a:lumMod val="5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Control complier</c:v>
                </c:pt>
                <c:pt idx="1">
                  <c:v>Taker</c:v>
                </c:pt>
              </c:strCache>
            </c:strRef>
          </c:cat>
          <c:val>
            <c:numRef>
              <c:f>Sheet1!$B$2:$B$3</c:f>
              <c:numCache>
                <c:formatCode>0%</c:formatCode>
                <c:ptCount val="2"/>
                <c:pt idx="0">
                  <c:v>0.38</c:v>
                </c:pt>
                <c:pt idx="1">
                  <c:v>0.95</c:v>
                </c:pt>
              </c:numCache>
            </c:numRef>
          </c:val>
          <c:extLst>
            <c:ext xmlns:c16="http://schemas.microsoft.com/office/drawing/2014/chart" uri="{C3380CC4-5D6E-409C-BE32-E72D297353CC}">
              <c16:uniqueId val="{00000000-8113-4721-91A3-07133E89D2C3}"/>
            </c:ext>
          </c:extLst>
        </c:ser>
        <c:ser>
          <c:idx val="1"/>
          <c:order val="1"/>
          <c:tx>
            <c:strRef>
              <c:f>Sheet1!$C$1</c:f>
              <c:strCache>
                <c:ptCount val="1"/>
                <c:pt idx="0">
                  <c:v>Attended another college</c:v>
                </c:pt>
              </c:strCache>
            </c:strRef>
          </c:tx>
          <c:spPr>
            <a:solidFill>
              <a:schemeClr val="accent3">
                <a:lumMod val="60000"/>
                <a:lumOff val="40000"/>
              </a:schemeClr>
            </a:solidFill>
            <a:ln>
              <a:noFill/>
            </a:ln>
            <a:effectLst/>
          </c:spPr>
          <c:invertIfNegative val="0"/>
          <c:dLbls>
            <c:dLbl>
              <c:idx val="1"/>
              <c:layout>
                <c:manualLayout>
                  <c:x val="0.11960939258879215"/>
                  <c:y val="2.9512378816246867E-3"/>
                </c:manualLayout>
              </c:layout>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2D2C-4D0C-80BF-C8449541749F}"/>
                </c:ext>
              </c:extLst>
            </c:dLbl>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Control complier</c:v>
                </c:pt>
                <c:pt idx="1">
                  <c:v>Taker</c:v>
                </c:pt>
              </c:strCache>
            </c:strRef>
          </c:cat>
          <c:val>
            <c:numRef>
              <c:f>Sheet1!$C$2:$C$3</c:f>
              <c:numCache>
                <c:formatCode>0%</c:formatCode>
                <c:ptCount val="2"/>
                <c:pt idx="0">
                  <c:v>0.08</c:v>
                </c:pt>
                <c:pt idx="1">
                  <c:v>0</c:v>
                </c:pt>
              </c:numCache>
            </c:numRef>
          </c:val>
          <c:extLst>
            <c:ext xmlns:c16="http://schemas.microsoft.com/office/drawing/2014/chart" uri="{C3380CC4-5D6E-409C-BE32-E72D297353CC}">
              <c16:uniqueId val="{00000002-8113-4721-91A3-07133E89D2C3}"/>
            </c:ext>
          </c:extLst>
        </c:ser>
        <c:ser>
          <c:idx val="2"/>
          <c:order val="2"/>
          <c:tx>
            <c:strRef>
              <c:f>Sheet1!$D$1</c:f>
              <c:strCache>
                <c:ptCount val="1"/>
                <c:pt idx="0">
                  <c:v>Did not attend any college</c:v>
                </c:pt>
              </c:strCache>
            </c:strRef>
          </c:tx>
          <c:spPr>
            <a:solidFill>
              <a:schemeClr val="bg1">
                <a:lumMod val="85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tx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Control complier</c:v>
                </c:pt>
                <c:pt idx="1">
                  <c:v>Taker</c:v>
                </c:pt>
              </c:strCache>
            </c:strRef>
          </c:cat>
          <c:val>
            <c:numRef>
              <c:f>Sheet1!$D$2:$D$3</c:f>
              <c:numCache>
                <c:formatCode>0%</c:formatCode>
                <c:ptCount val="2"/>
                <c:pt idx="0">
                  <c:v>0.53</c:v>
                </c:pt>
                <c:pt idx="1">
                  <c:v>0.05</c:v>
                </c:pt>
              </c:numCache>
            </c:numRef>
          </c:val>
          <c:extLst>
            <c:ext xmlns:c16="http://schemas.microsoft.com/office/drawing/2014/chart" uri="{C3380CC4-5D6E-409C-BE32-E72D297353CC}">
              <c16:uniqueId val="{00000005-8113-4721-91A3-07133E89D2C3}"/>
            </c:ext>
          </c:extLst>
        </c:ser>
        <c:dLbls>
          <c:dLblPos val="ctr"/>
          <c:showLegendKey val="0"/>
          <c:showVal val="1"/>
          <c:showCatName val="0"/>
          <c:showSerName val="0"/>
          <c:showPercent val="0"/>
          <c:showBubbleSize val="0"/>
        </c:dLbls>
        <c:gapWidth val="100"/>
        <c:overlap val="100"/>
        <c:axId val="32436624"/>
        <c:axId val="32446960"/>
      </c:barChart>
      <c:catAx>
        <c:axId val="3243662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32446960"/>
        <c:crosses val="autoZero"/>
        <c:auto val="1"/>
        <c:lblAlgn val="ctr"/>
        <c:lblOffset val="100"/>
        <c:noMultiLvlLbl val="0"/>
      </c:catAx>
      <c:valAx>
        <c:axId val="32446960"/>
        <c:scaling>
          <c:orientation val="minMax"/>
        </c:scaling>
        <c:delete val="1"/>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crossAx val="32436624"/>
        <c:crosses val="autoZero"/>
        <c:crossBetween val="between"/>
        <c:majorUnit val="0.2"/>
      </c:valAx>
      <c:spPr>
        <a:noFill/>
        <a:ln>
          <a:noFill/>
        </a:ln>
        <a:effectLst/>
      </c:spPr>
    </c:plotArea>
    <c:legend>
      <c:legendPos val="r"/>
      <c:layout>
        <c:manualLayout>
          <c:xMode val="edge"/>
          <c:yMode val="edge"/>
          <c:x val="0.56304316432545587"/>
          <c:y val="0.34968009278505996"/>
          <c:w val="0.43505827388742035"/>
          <c:h val="0.29768834416731993"/>
        </c:manualLayout>
      </c:layout>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4"/>
    </mc:Choice>
    <mc:Fallback>
      <c:style val="4"/>
    </mc:Fallback>
  </mc:AlternateContent>
  <c:chart>
    <c:autoTitleDeleted val="1"/>
    <c:plotArea>
      <c:layout/>
      <c:barChart>
        <c:barDir val="col"/>
        <c:grouping val="clustered"/>
        <c:varyColors val="0"/>
        <c:ser>
          <c:idx val="0"/>
          <c:order val="0"/>
          <c:tx>
            <c:strRef>
              <c:f>Sheet1!$B$1</c:f>
              <c:strCache>
                <c:ptCount val="1"/>
                <c:pt idx="0">
                  <c:v>Control</c:v>
                </c:pt>
              </c:strCache>
            </c:strRef>
          </c:tx>
          <c:spPr>
            <a:solidFill>
              <a:schemeClr val="accent2">
                <a:shade val="76000"/>
              </a:schemeClr>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lumMod val="75000"/>
                        <a:lumOff val="25000"/>
                      </a:schemeClr>
                    </a:solidFill>
                    <a:latin typeface="Arial" charset="0"/>
                    <a:ea typeface="Arial" charset="0"/>
                    <a:cs typeface="Arial"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Enrolled in Fall</c:v>
                </c:pt>
                <c:pt idx="1">
                  <c:v>Enrolled in Spring</c:v>
                </c:pt>
              </c:strCache>
            </c:strRef>
          </c:cat>
          <c:val>
            <c:numRef>
              <c:f>Sheet1!$B$2:$B$3</c:f>
              <c:numCache>
                <c:formatCode>0.0%</c:formatCode>
                <c:ptCount val="2"/>
                <c:pt idx="0">
                  <c:v>0.67271890260899059</c:v>
                </c:pt>
                <c:pt idx="1">
                  <c:v>0.60084879804077929</c:v>
                </c:pt>
              </c:numCache>
            </c:numRef>
          </c:val>
          <c:extLst>
            <c:ext xmlns:c16="http://schemas.microsoft.com/office/drawing/2014/chart" uri="{C3380CC4-5D6E-409C-BE32-E72D297353CC}">
              <c16:uniqueId val="{00000000-8F95-4C66-B4F1-C5EACB50BB9E}"/>
            </c:ext>
          </c:extLst>
        </c:ser>
        <c:ser>
          <c:idx val="1"/>
          <c:order val="1"/>
          <c:tx>
            <c:strRef>
              <c:f>Sheet1!$C$1</c:f>
              <c:strCache>
                <c:ptCount val="1"/>
                <c:pt idx="0">
                  <c:v>Treatment</c:v>
                </c:pt>
              </c:strCache>
            </c:strRef>
          </c:tx>
          <c:spPr>
            <a:solidFill>
              <a:schemeClr val="accent2">
                <a:tint val="77000"/>
              </a:schemeClr>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lumMod val="75000"/>
                        <a:lumOff val="25000"/>
                      </a:schemeClr>
                    </a:solidFill>
                    <a:latin typeface="Arial" charset="0"/>
                    <a:ea typeface="Arial" charset="0"/>
                    <a:cs typeface="Arial"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Enrolled in Fall</c:v>
                </c:pt>
                <c:pt idx="1">
                  <c:v>Enrolled in Spring</c:v>
                </c:pt>
              </c:strCache>
            </c:strRef>
          </c:cat>
          <c:val>
            <c:numRef>
              <c:f>Sheet1!$C$2:$C$3</c:f>
              <c:numCache>
                <c:formatCode>0.0%</c:formatCode>
                <c:ptCount val="2"/>
                <c:pt idx="0">
                  <c:v>0.72171890260899063</c:v>
                </c:pt>
                <c:pt idx="1">
                  <c:v>0.65344879804077927</c:v>
                </c:pt>
              </c:numCache>
            </c:numRef>
          </c:val>
          <c:extLst>
            <c:ext xmlns:c16="http://schemas.microsoft.com/office/drawing/2014/chart" uri="{C3380CC4-5D6E-409C-BE32-E72D297353CC}">
              <c16:uniqueId val="{00000001-8F95-4C66-B4F1-C5EACB50BB9E}"/>
            </c:ext>
          </c:extLst>
        </c:ser>
        <c:dLbls>
          <c:showLegendKey val="0"/>
          <c:showVal val="0"/>
          <c:showCatName val="0"/>
          <c:showSerName val="0"/>
          <c:showPercent val="0"/>
          <c:showBubbleSize val="0"/>
        </c:dLbls>
        <c:gapWidth val="219"/>
        <c:overlap val="-27"/>
        <c:axId val="-1037150880"/>
        <c:axId val="-1037156320"/>
      </c:barChart>
      <c:catAx>
        <c:axId val="-103715088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1037156320"/>
        <c:crosses val="autoZero"/>
        <c:auto val="1"/>
        <c:lblAlgn val="ctr"/>
        <c:lblOffset val="100"/>
        <c:noMultiLvlLbl val="0"/>
      </c:catAx>
      <c:valAx>
        <c:axId val="-1037156320"/>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Arial" charset="0"/>
                <a:ea typeface="Arial" charset="0"/>
                <a:cs typeface="Arial" charset="0"/>
              </a:defRPr>
            </a:pPr>
            <a:endParaRPr lang="en-US"/>
          </a:p>
        </c:txPr>
        <c:crossAx val="-1037150880"/>
        <c:crosses val="autoZero"/>
        <c:crossBetween val="between"/>
        <c:majorUnit val="0.2"/>
      </c:valAx>
      <c:spPr>
        <a:noFill/>
        <a:ln>
          <a:noFill/>
        </a:ln>
        <a:effectLst/>
      </c:spPr>
    </c:plotArea>
    <c:legend>
      <c:legendPos val="b"/>
      <c:layout>
        <c:manualLayout>
          <c:xMode val="edge"/>
          <c:yMode val="edge"/>
          <c:x val="0.3271524442724883"/>
          <c:y val="0.90975016699928313"/>
          <c:w val="0.33154834000075745"/>
          <c:h val="7.6259179198239463E-2"/>
        </c:manualLayout>
      </c:layout>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4"/>
    </mc:Choice>
    <mc:Fallback>
      <c:style val="4"/>
    </mc:Fallback>
  </mc:AlternateContent>
  <c:chart>
    <c:autoTitleDeleted val="1"/>
    <c:plotArea>
      <c:layout/>
      <c:barChart>
        <c:barDir val="col"/>
        <c:grouping val="clustered"/>
        <c:varyColors val="0"/>
        <c:ser>
          <c:idx val="0"/>
          <c:order val="0"/>
          <c:tx>
            <c:strRef>
              <c:f>Sheet1!$B$1</c:f>
              <c:strCache>
                <c:ptCount val="1"/>
                <c:pt idx="0">
                  <c:v>Control complier</c:v>
                </c:pt>
              </c:strCache>
            </c:strRef>
          </c:tx>
          <c:spPr>
            <a:solidFill>
              <a:schemeClr val="accent2">
                <a:shade val="76000"/>
              </a:schemeClr>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lumMod val="75000"/>
                        <a:lumOff val="25000"/>
                      </a:schemeClr>
                    </a:solidFill>
                    <a:latin typeface="Arial" charset="0"/>
                    <a:ea typeface="Arial" charset="0"/>
                    <a:cs typeface="Arial"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Enrolled in Fall</c:v>
                </c:pt>
                <c:pt idx="1">
                  <c:v>Enrolled in Spring</c:v>
                </c:pt>
              </c:strCache>
            </c:strRef>
          </c:cat>
          <c:val>
            <c:numRef>
              <c:f>Sheet1!$B$2:$B$3</c:f>
              <c:numCache>
                <c:formatCode>0.0%</c:formatCode>
                <c:ptCount val="2"/>
                <c:pt idx="0">
                  <c:v>0.73434719356139311</c:v>
                </c:pt>
                <c:pt idx="1">
                  <c:v>0.65113046440195399</c:v>
                </c:pt>
              </c:numCache>
            </c:numRef>
          </c:val>
          <c:extLst>
            <c:ext xmlns:c16="http://schemas.microsoft.com/office/drawing/2014/chart" uri="{C3380CC4-5D6E-409C-BE32-E72D297353CC}">
              <c16:uniqueId val="{00000000-6134-4F50-9D59-21028CA4A7C7}"/>
            </c:ext>
          </c:extLst>
        </c:ser>
        <c:ser>
          <c:idx val="1"/>
          <c:order val="1"/>
          <c:tx>
            <c:strRef>
              <c:f>Sheet1!$C$1</c:f>
              <c:strCache>
                <c:ptCount val="1"/>
                <c:pt idx="0">
                  <c:v>Taker</c:v>
                </c:pt>
              </c:strCache>
            </c:strRef>
          </c:tx>
          <c:spPr>
            <a:solidFill>
              <a:schemeClr val="accent2">
                <a:tint val="77000"/>
              </a:schemeClr>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lumMod val="75000"/>
                        <a:lumOff val="25000"/>
                      </a:schemeClr>
                    </a:solidFill>
                    <a:latin typeface="Arial" charset="0"/>
                    <a:ea typeface="Arial" charset="0"/>
                    <a:cs typeface="Arial"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Enrolled in Fall</c:v>
                </c:pt>
                <c:pt idx="1">
                  <c:v>Enrolled in Spring</c:v>
                </c:pt>
              </c:strCache>
            </c:strRef>
          </c:cat>
          <c:val>
            <c:numRef>
              <c:f>Sheet1!$C$2:$C$3</c:f>
              <c:numCache>
                <c:formatCode>0.0%</c:formatCode>
                <c:ptCount val="2"/>
                <c:pt idx="0">
                  <c:v>0.89934719356139314</c:v>
                </c:pt>
                <c:pt idx="1">
                  <c:v>0.82913046440195393</c:v>
                </c:pt>
              </c:numCache>
            </c:numRef>
          </c:val>
          <c:extLst>
            <c:ext xmlns:c16="http://schemas.microsoft.com/office/drawing/2014/chart" uri="{C3380CC4-5D6E-409C-BE32-E72D297353CC}">
              <c16:uniqueId val="{00000001-6134-4F50-9D59-21028CA4A7C7}"/>
            </c:ext>
          </c:extLst>
        </c:ser>
        <c:dLbls>
          <c:showLegendKey val="0"/>
          <c:showVal val="0"/>
          <c:showCatName val="0"/>
          <c:showSerName val="0"/>
          <c:showPercent val="0"/>
          <c:showBubbleSize val="0"/>
        </c:dLbls>
        <c:gapWidth val="219"/>
        <c:overlap val="-27"/>
        <c:axId val="-1037150336"/>
        <c:axId val="-1037149792"/>
      </c:barChart>
      <c:catAx>
        <c:axId val="-103715033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1037149792"/>
        <c:crosses val="autoZero"/>
        <c:auto val="1"/>
        <c:lblAlgn val="ctr"/>
        <c:lblOffset val="100"/>
        <c:noMultiLvlLbl val="0"/>
      </c:catAx>
      <c:valAx>
        <c:axId val="-1037149792"/>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Arial" charset="0"/>
                <a:ea typeface="Arial" charset="0"/>
                <a:cs typeface="Arial" charset="0"/>
              </a:defRPr>
            </a:pPr>
            <a:endParaRPr lang="en-US"/>
          </a:p>
        </c:txPr>
        <c:crossAx val="-1037150336"/>
        <c:crosses val="autoZero"/>
        <c:crossBetween val="between"/>
        <c:majorUnit val="0.2"/>
      </c:valAx>
      <c:spPr>
        <a:noFill/>
        <a:ln>
          <a:noFill/>
        </a:ln>
        <a:effectLst/>
      </c:spPr>
    </c:plotArea>
    <c:legend>
      <c:legendPos val="b"/>
      <c:layout>
        <c:manualLayout>
          <c:xMode val="edge"/>
          <c:yMode val="edge"/>
          <c:x val="0.28570392176581327"/>
          <c:y val="0.91204799422071059"/>
          <c:w val="0.449799816756909"/>
          <c:h val="7.6259179198239463E-2"/>
        </c:manualLayout>
      </c:layout>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4"/>
    </mc:Choice>
    <mc:Fallback>
      <c:style val="4"/>
    </mc:Fallback>
  </mc:AlternateContent>
  <c:chart>
    <c:autoTitleDeleted val="1"/>
    <c:plotArea>
      <c:layout/>
      <c:barChart>
        <c:barDir val="col"/>
        <c:grouping val="clustered"/>
        <c:varyColors val="0"/>
        <c:ser>
          <c:idx val="0"/>
          <c:order val="0"/>
          <c:tx>
            <c:strRef>
              <c:f>Sheet1!$B$1</c:f>
              <c:strCache>
                <c:ptCount val="1"/>
                <c:pt idx="0">
                  <c:v>Control</c:v>
                </c:pt>
              </c:strCache>
            </c:strRef>
          </c:tx>
          <c:spPr>
            <a:solidFill>
              <a:schemeClr val="accent2">
                <a:shade val="76000"/>
              </a:schemeClr>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lumMod val="75000"/>
                        <a:lumOff val="25000"/>
                      </a:schemeClr>
                    </a:solidFill>
                    <a:latin typeface="Arial" charset="0"/>
                    <a:ea typeface="Arial" charset="0"/>
                    <a:cs typeface="Arial"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Enrolled in Fall</c:v>
                </c:pt>
                <c:pt idx="1">
                  <c:v>Enrolled in Spring</c:v>
                </c:pt>
              </c:strCache>
            </c:strRef>
          </c:cat>
          <c:val>
            <c:numRef>
              <c:f>Sheet1!$B$2:$B$3</c:f>
              <c:numCache>
                <c:formatCode>0.0%</c:formatCode>
                <c:ptCount val="2"/>
                <c:pt idx="0">
                  <c:v>0.41844980217771666</c:v>
                </c:pt>
                <c:pt idx="1">
                  <c:v>0.34351739593282893</c:v>
                </c:pt>
              </c:numCache>
            </c:numRef>
          </c:val>
          <c:extLst>
            <c:ext xmlns:c16="http://schemas.microsoft.com/office/drawing/2014/chart" uri="{C3380CC4-5D6E-409C-BE32-E72D297353CC}">
              <c16:uniqueId val="{00000000-85BD-4245-9E66-4C8E1B87AE87}"/>
            </c:ext>
          </c:extLst>
        </c:ser>
        <c:ser>
          <c:idx val="1"/>
          <c:order val="1"/>
          <c:tx>
            <c:strRef>
              <c:f>Sheet1!$C$1</c:f>
              <c:strCache>
                <c:ptCount val="1"/>
                <c:pt idx="0">
                  <c:v>Treatment</c:v>
                </c:pt>
              </c:strCache>
            </c:strRef>
          </c:tx>
          <c:spPr>
            <a:solidFill>
              <a:schemeClr val="accent2">
                <a:tint val="77000"/>
              </a:schemeClr>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lumMod val="75000"/>
                        <a:lumOff val="25000"/>
                      </a:schemeClr>
                    </a:solidFill>
                    <a:latin typeface="Arial" charset="0"/>
                    <a:ea typeface="Arial" charset="0"/>
                    <a:cs typeface="Arial"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Enrolled in Fall</c:v>
                </c:pt>
                <c:pt idx="1">
                  <c:v>Enrolled in Spring</c:v>
                </c:pt>
              </c:strCache>
            </c:strRef>
          </c:cat>
          <c:val>
            <c:numRef>
              <c:f>Sheet1!$C$2:$C$3</c:f>
              <c:numCache>
                <c:formatCode>0.0%</c:formatCode>
                <c:ptCount val="2"/>
                <c:pt idx="0">
                  <c:v>0.47174980217771667</c:v>
                </c:pt>
                <c:pt idx="1">
                  <c:v>0.38671739593282894</c:v>
                </c:pt>
              </c:numCache>
            </c:numRef>
          </c:val>
          <c:extLst>
            <c:ext xmlns:c16="http://schemas.microsoft.com/office/drawing/2014/chart" uri="{C3380CC4-5D6E-409C-BE32-E72D297353CC}">
              <c16:uniqueId val="{00000001-85BD-4245-9E66-4C8E1B87AE87}"/>
            </c:ext>
          </c:extLst>
        </c:ser>
        <c:dLbls>
          <c:showLegendKey val="0"/>
          <c:showVal val="0"/>
          <c:showCatName val="0"/>
          <c:showSerName val="0"/>
          <c:showPercent val="0"/>
          <c:showBubbleSize val="0"/>
        </c:dLbls>
        <c:gapWidth val="219"/>
        <c:overlap val="-27"/>
        <c:axId val="-1037161216"/>
        <c:axId val="-1037159040"/>
      </c:barChart>
      <c:catAx>
        <c:axId val="-103716121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1037159040"/>
        <c:crosses val="autoZero"/>
        <c:auto val="1"/>
        <c:lblAlgn val="ctr"/>
        <c:lblOffset val="100"/>
        <c:noMultiLvlLbl val="0"/>
      </c:catAx>
      <c:valAx>
        <c:axId val="-1037159040"/>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Arial" charset="0"/>
                <a:ea typeface="Arial" charset="0"/>
                <a:cs typeface="Arial" charset="0"/>
              </a:defRPr>
            </a:pPr>
            <a:endParaRPr lang="en-US"/>
          </a:p>
        </c:txPr>
        <c:crossAx val="-1037161216"/>
        <c:crosses val="autoZero"/>
        <c:crossBetween val="between"/>
        <c:majorUnit val="0.2"/>
      </c:valAx>
      <c:spPr>
        <a:noFill/>
        <a:ln>
          <a:noFill/>
        </a:ln>
        <a:effectLst/>
      </c:spPr>
    </c:plotArea>
    <c:legend>
      <c:legendPos val="b"/>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4"/>
    </mc:Choice>
    <mc:Fallback>
      <c:style val="4"/>
    </mc:Fallback>
  </mc:AlternateContent>
  <c:chart>
    <c:autoTitleDeleted val="1"/>
    <c:plotArea>
      <c:layout/>
      <c:barChart>
        <c:barDir val="col"/>
        <c:grouping val="clustered"/>
        <c:varyColors val="0"/>
        <c:ser>
          <c:idx val="0"/>
          <c:order val="0"/>
          <c:tx>
            <c:strRef>
              <c:f>Sheet1!$B$1</c:f>
              <c:strCache>
                <c:ptCount val="1"/>
                <c:pt idx="0">
                  <c:v>Control complier</c:v>
                </c:pt>
              </c:strCache>
            </c:strRef>
          </c:tx>
          <c:spPr>
            <a:solidFill>
              <a:schemeClr val="accent2">
                <a:shade val="76000"/>
              </a:schemeClr>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lumMod val="75000"/>
                        <a:lumOff val="25000"/>
                      </a:schemeClr>
                    </a:solidFill>
                    <a:latin typeface="Arial" charset="0"/>
                    <a:ea typeface="Arial" charset="0"/>
                    <a:cs typeface="Arial"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Enrolled in Fall</c:v>
                </c:pt>
                <c:pt idx="1">
                  <c:v>Enrolled in Spring</c:v>
                </c:pt>
              </c:strCache>
            </c:strRef>
          </c:cat>
          <c:val>
            <c:numRef>
              <c:f>Sheet1!$B$2:$B$3</c:f>
              <c:numCache>
                <c:formatCode>0.0%</c:formatCode>
                <c:ptCount val="2"/>
                <c:pt idx="0">
                  <c:v>0.50872067553503242</c:v>
                </c:pt>
                <c:pt idx="1">
                  <c:v>0.41846855425646767</c:v>
                </c:pt>
              </c:numCache>
            </c:numRef>
          </c:val>
          <c:extLst>
            <c:ext xmlns:c16="http://schemas.microsoft.com/office/drawing/2014/chart" uri="{C3380CC4-5D6E-409C-BE32-E72D297353CC}">
              <c16:uniqueId val="{00000000-8E0C-4019-B9CA-091A1957A68F}"/>
            </c:ext>
          </c:extLst>
        </c:ser>
        <c:ser>
          <c:idx val="1"/>
          <c:order val="1"/>
          <c:tx>
            <c:strRef>
              <c:f>Sheet1!$C$1</c:f>
              <c:strCache>
                <c:ptCount val="1"/>
                <c:pt idx="0">
                  <c:v>Taker</c:v>
                </c:pt>
              </c:strCache>
            </c:strRef>
          </c:tx>
          <c:spPr>
            <a:solidFill>
              <a:schemeClr val="accent2">
                <a:tint val="77000"/>
              </a:schemeClr>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lumMod val="75000"/>
                        <a:lumOff val="25000"/>
                      </a:schemeClr>
                    </a:solidFill>
                    <a:latin typeface="Arial" charset="0"/>
                    <a:ea typeface="Arial" charset="0"/>
                    <a:cs typeface="Arial"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Enrolled in Fall</c:v>
                </c:pt>
                <c:pt idx="1">
                  <c:v>Enrolled in Spring</c:v>
                </c:pt>
              </c:strCache>
            </c:strRef>
          </c:cat>
          <c:val>
            <c:numRef>
              <c:f>Sheet1!$C$2:$C$3</c:f>
              <c:numCache>
                <c:formatCode>0.0%</c:formatCode>
                <c:ptCount val="2"/>
                <c:pt idx="0">
                  <c:v>0.68872067553503236</c:v>
                </c:pt>
                <c:pt idx="1">
                  <c:v>0.56446855425646769</c:v>
                </c:pt>
              </c:numCache>
            </c:numRef>
          </c:val>
          <c:extLst>
            <c:ext xmlns:c16="http://schemas.microsoft.com/office/drawing/2014/chart" uri="{C3380CC4-5D6E-409C-BE32-E72D297353CC}">
              <c16:uniqueId val="{00000001-8E0C-4019-B9CA-091A1957A68F}"/>
            </c:ext>
          </c:extLst>
        </c:ser>
        <c:dLbls>
          <c:showLegendKey val="0"/>
          <c:showVal val="0"/>
          <c:showCatName val="0"/>
          <c:showSerName val="0"/>
          <c:showPercent val="0"/>
          <c:showBubbleSize val="0"/>
        </c:dLbls>
        <c:gapWidth val="219"/>
        <c:overlap val="-27"/>
        <c:axId val="-1171936752"/>
        <c:axId val="-1171925872"/>
      </c:barChart>
      <c:catAx>
        <c:axId val="-117193675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1171925872"/>
        <c:crosses val="autoZero"/>
        <c:auto val="1"/>
        <c:lblAlgn val="ctr"/>
        <c:lblOffset val="100"/>
        <c:noMultiLvlLbl val="0"/>
      </c:catAx>
      <c:valAx>
        <c:axId val="-1171925872"/>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Arial" charset="0"/>
                <a:ea typeface="Arial" charset="0"/>
                <a:cs typeface="Arial" charset="0"/>
              </a:defRPr>
            </a:pPr>
            <a:endParaRPr lang="en-US"/>
          </a:p>
        </c:txPr>
        <c:crossAx val="-1171936752"/>
        <c:crosses val="autoZero"/>
        <c:crossBetween val="between"/>
        <c:majorUnit val="0.2"/>
      </c:valAx>
      <c:spPr>
        <a:noFill/>
        <a:ln>
          <a:noFill/>
        </a:ln>
        <a:effectLst/>
      </c:spPr>
    </c:plotArea>
    <c:legend>
      <c:legendPos val="b"/>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4"/>
    </mc:Choice>
    <mc:Fallback>
      <c:style val="4"/>
    </mc:Fallback>
  </mc:AlternateContent>
  <c:chart>
    <c:autoTitleDeleted val="1"/>
    <c:plotArea>
      <c:layout/>
      <c:barChart>
        <c:barDir val="col"/>
        <c:grouping val="clustered"/>
        <c:varyColors val="0"/>
        <c:ser>
          <c:idx val="0"/>
          <c:order val="0"/>
          <c:tx>
            <c:strRef>
              <c:f>Sheet1!$B$1</c:f>
              <c:strCache>
                <c:ptCount val="1"/>
                <c:pt idx="0">
                  <c:v>Control</c:v>
                </c:pt>
              </c:strCache>
            </c:strRef>
          </c:tx>
          <c:spPr>
            <a:solidFill>
              <a:schemeClr val="accent2">
                <a:shade val="76000"/>
              </a:schemeClr>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lumMod val="75000"/>
                        <a:lumOff val="25000"/>
                      </a:schemeClr>
                    </a:solidFill>
                    <a:latin typeface="Arial" charset="0"/>
                    <a:ea typeface="Arial" charset="0"/>
                    <a:cs typeface="Arial"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Persisted</c:v>
                </c:pt>
                <c:pt idx="1">
                  <c:v>Persisted full-time</c:v>
                </c:pt>
              </c:strCache>
            </c:strRef>
          </c:cat>
          <c:val>
            <c:numRef>
              <c:f>Sheet1!$B$2:$B$3</c:f>
              <c:numCache>
                <c:formatCode>0%</c:formatCode>
                <c:ptCount val="2"/>
                <c:pt idx="0" formatCode="0.0%">
                  <c:v>0.5557936550791478</c:v>
                </c:pt>
                <c:pt idx="1">
                  <c:v>0.27767745940408933</c:v>
                </c:pt>
              </c:numCache>
            </c:numRef>
          </c:val>
          <c:extLst>
            <c:ext xmlns:c16="http://schemas.microsoft.com/office/drawing/2014/chart" uri="{C3380CC4-5D6E-409C-BE32-E72D297353CC}">
              <c16:uniqueId val="{00000000-C7C2-4707-A254-2D2106F765F5}"/>
            </c:ext>
          </c:extLst>
        </c:ser>
        <c:ser>
          <c:idx val="1"/>
          <c:order val="1"/>
          <c:tx>
            <c:strRef>
              <c:f>Sheet1!$C$1</c:f>
              <c:strCache>
                <c:ptCount val="1"/>
                <c:pt idx="0">
                  <c:v>Treatment</c:v>
                </c:pt>
              </c:strCache>
            </c:strRef>
          </c:tx>
          <c:spPr>
            <a:solidFill>
              <a:schemeClr val="accent2">
                <a:tint val="77000"/>
              </a:schemeClr>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lumMod val="75000"/>
                        <a:lumOff val="25000"/>
                      </a:schemeClr>
                    </a:solidFill>
                    <a:latin typeface="Arial" charset="0"/>
                    <a:ea typeface="Arial" charset="0"/>
                    <a:cs typeface="Arial"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Persisted</c:v>
                </c:pt>
                <c:pt idx="1">
                  <c:v>Persisted full-time</c:v>
                </c:pt>
              </c:strCache>
            </c:strRef>
          </c:cat>
          <c:val>
            <c:numRef>
              <c:f>Sheet1!$C$2:$C$3</c:f>
              <c:numCache>
                <c:formatCode>0%</c:formatCode>
                <c:ptCount val="2"/>
                <c:pt idx="0" formatCode="0.0%">
                  <c:v>0.61709365507914782</c:v>
                </c:pt>
                <c:pt idx="1">
                  <c:v>0.32237745940408935</c:v>
                </c:pt>
              </c:numCache>
            </c:numRef>
          </c:val>
          <c:extLst>
            <c:ext xmlns:c16="http://schemas.microsoft.com/office/drawing/2014/chart" uri="{C3380CC4-5D6E-409C-BE32-E72D297353CC}">
              <c16:uniqueId val="{00000001-C7C2-4707-A254-2D2106F765F5}"/>
            </c:ext>
          </c:extLst>
        </c:ser>
        <c:dLbls>
          <c:showLegendKey val="0"/>
          <c:showVal val="0"/>
          <c:showCatName val="0"/>
          <c:showSerName val="0"/>
          <c:showPercent val="0"/>
          <c:showBubbleSize val="0"/>
        </c:dLbls>
        <c:gapWidth val="219"/>
        <c:overlap val="-27"/>
        <c:axId val="-1171932944"/>
        <c:axId val="-1171924240"/>
      </c:barChart>
      <c:catAx>
        <c:axId val="-117193294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1171924240"/>
        <c:crosses val="autoZero"/>
        <c:auto val="1"/>
        <c:lblAlgn val="ctr"/>
        <c:lblOffset val="100"/>
        <c:noMultiLvlLbl val="0"/>
      </c:catAx>
      <c:valAx>
        <c:axId val="-1171924240"/>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Arial" charset="0"/>
                <a:ea typeface="Arial" charset="0"/>
                <a:cs typeface="Arial" charset="0"/>
              </a:defRPr>
            </a:pPr>
            <a:endParaRPr lang="en-US"/>
          </a:p>
        </c:txPr>
        <c:crossAx val="-1171932944"/>
        <c:crosses val="autoZero"/>
        <c:crossBetween val="between"/>
        <c:majorUnit val="0.2"/>
      </c:valAx>
      <c:spPr>
        <a:noFill/>
        <a:ln>
          <a:noFill/>
        </a:ln>
        <a:effectLst/>
      </c:spPr>
    </c:plotArea>
    <c:legend>
      <c:legendPos val="b"/>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4"/>
    </mc:Choice>
    <mc:Fallback>
      <c:style val="4"/>
    </mc:Fallback>
  </mc:AlternateContent>
  <c:chart>
    <c:autoTitleDeleted val="1"/>
    <c:plotArea>
      <c:layout/>
      <c:barChart>
        <c:barDir val="col"/>
        <c:grouping val="clustered"/>
        <c:varyColors val="0"/>
        <c:ser>
          <c:idx val="0"/>
          <c:order val="0"/>
          <c:tx>
            <c:strRef>
              <c:f>Sheet1!$B$1</c:f>
              <c:strCache>
                <c:ptCount val="1"/>
                <c:pt idx="0">
                  <c:v>Control complier</c:v>
                </c:pt>
              </c:strCache>
            </c:strRef>
          </c:tx>
          <c:spPr>
            <a:solidFill>
              <a:schemeClr val="accent2">
                <a:shade val="76000"/>
              </a:schemeClr>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lumMod val="75000"/>
                        <a:lumOff val="25000"/>
                      </a:schemeClr>
                    </a:solidFill>
                    <a:latin typeface="Arial" charset="0"/>
                    <a:ea typeface="Arial" charset="0"/>
                    <a:cs typeface="Arial"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Persisted</c:v>
                </c:pt>
                <c:pt idx="1">
                  <c:v>Persisted full-time</c:v>
                </c:pt>
              </c:strCache>
            </c:strRef>
          </c:cat>
          <c:val>
            <c:numRef>
              <c:f>Sheet1!$B$2:$B$3</c:f>
              <c:numCache>
                <c:formatCode>0.0%</c:formatCode>
                <c:ptCount val="2"/>
                <c:pt idx="0">
                  <c:v>0.59651388962110774</c:v>
                </c:pt>
                <c:pt idx="1">
                  <c:v>0.3227637619444344</c:v>
                </c:pt>
              </c:numCache>
            </c:numRef>
          </c:val>
          <c:extLst>
            <c:ext xmlns:c16="http://schemas.microsoft.com/office/drawing/2014/chart" uri="{C3380CC4-5D6E-409C-BE32-E72D297353CC}">
              <c16:uniqueId val="{00000000-989D-4558-9A84-AABB0AD92E22}"/>
            </c:ext>
          </c:extLst>
        </c:ser>
        <c:ser>
          <c:idx val="1"/>
          <c:order val="1"/>
          <c:tx>
            <c:strRef>
              <c:f>Sheet1!$C$1</c:f>
              <c:strCache>
                <c:ptCount val="1"/>
                <c:pt idx="0">
                  <c:v>Taker</c:v>
                </c:pt>
              </c:strCache>
            </c:strRef>
          </c:tx>
          <c:spPr>
            <a:solidFill>
              <a:schemeClr val="accent2">
                <a:tint val="77000"/>
              </a:schemeClr>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lumMod val="75000"/>
                        <a:lumOff val="25000"/>
                      </a:schemeClr>
                    </a:solidFill>
                    <a:latin typeface="Arial" charset="0"/>
                    <a:ea typeface="Arial" charset="0"/>
                    <a:cs typeface="Arial"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Persisted</c:v>
                </c:pt>
                <c:pt idx="1">
                  <c:v>Persisted full-time</c:v>
                </c:pt>
              </c:strCache>
            </c:strRef>
          </c:cat>
          <c:val>
            <c:numRef>
              <c:f>Sheet1!$C$2:$C$3</c:f>
              <c:numCache>
                <c:formatCode>0.0%</c:formatCode>
                <c:ptCount val="2"/>
                <c:pt idx="0">
                  <c:v>0.8035138896211077</c:v>
                </c:pt>
                <c:pt idx="1">
                  <c:v>0.47376376194443437</c:v>
                </c:pt>
              </c:numCache>
            </c:numRef>
          </c:val>
          <c:extLst>
            <c:ext xmlns:c16="http://schemas.microsoft.com/office/drawing/2014/chart" uri="{C3380CC4-5D6E-409C-BE32-E72D297353CC}">
              <c16:uniqueId val="{00000001-989D-4558-9A84-AABB0AD92E22}"/>
            </c:ext>
          </c:extLst>
        </c:ser>
        <c:dLbls>
          <c:showLegendKey val="0"/>
          <c:showVal val="0"/>
          <c:showCatName val="0"/>
          <c:showSerName val="0"/>
          <c:showPercent val="0"/>
          <c:showBubbleSize val="0"/>
        </c:dLbls>
        <c:gapWidth val="219"/>
        <c:overlap val="-27"/>
        <c:axId val="-1171930224"/>
        <c:axId val="-1171923696"/>
      </c:barChart>
      <c:catAx>
        <c:axId val="-117193022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1171923696"/>
        <c:crosses val="autoZero"/>
        <c:auto val="1"/>
        <c:lblAlgn val="ctr"/>
        <c:lblOffset val="100"/>
        <c:noMultiLvlLbl val="0"/>
      </c:catAx>
      <c:valAx>
        <c:axId val="-1171923696"/>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Arial" charset="0"/>
                <a:ea typeface="Arial" charset="0"/>
                <a:cs typeface="Arial" charset="0"/>
              </a:defRPr>
            </a:pPr>
            <a:endParaRPr lang="en-US"/>
          </a:p>
        </c:txPr>
        <c:crossAx val="-1171930224"/>
        <c:crosses val="autoZero"/>
        <c:crossBetween val="between"/>
        <c:majorUnit val="0.2"/>
      </c:valAx>
      <c:spPr>
        <a:noFill/>
        <a:ln>
          <a:noFill/>
        </a:ln>
        <a:effectLst/>
      </c:spPr>
    </c:plotArea>
    <c:legend>
      <c:legendPos val="b"/>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userShapes r:id="rId4"/>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5"/>
    </mc:Choice>
    <mc:Fallback>
      <c:style val="5"/>
    </mc:Fallback>
  </mc:AlternateContent>
  <c:chart>
    <c:title>
      <c:tx>
        <c:rich>
          <a:bodyPr rot="0" spcFirstLastPara="1" vertOverflow="ellipsis" vert="horz" wrap="square" anchor="ctr" anchorCtr="1"/>
          <a:lstStyle/>
          <a:p>
            <a:pPr>
              <a:defRPr sz="1862" b="0" i="0" u="none" strike="noStrike" kern="1200" spc="0" baseline="0">
                <a:solidFill>
                  <a:schemeClr val="tx1"/>
                </a:solidFill>
                <a:latin typeface="+mn-lt"/>
                <a:ea typeface="+mn-ea"/>
                <a:cs typeface="+mn-cs"/>
              </a:defRPr>
            </a:pPr>
            <a:r>
              <a:rPr lang="en-US" sz="1800" b="1" i="0" baseline="0" dirty="0">
                <a:solidFill>
                  <a:schemeClr val="tx1"/>
                </a:solidFill>
                <a:effectLst/>
              </a:rPr>
              <a:t>Graduating High School Students</a:t>
            </a:r>
            <a:endParaRPr lang="en-US" dirty="0">
              <a:solidFill>
                <a:schemeClr val="tx1"/>
              </a:solidFill>
              <a:effectLst/>
            </a:endParaRP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solidFill>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HS Control</c:v>
                </c:pt>
              </c:strCache>
            </c:strRef>
          </c:tx>
          <c:spPr>
            <a:solidFill>
              <a:schemeClr val="accent3">
                <a:shade val="76000"/>
              </a:schemeClr>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Arial" charset="0"/>
                    <a:ea typeface="Arial" charset="0"/>
                    <a:cs typeface="Arial"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Enrolled in Fall</c:v>
                </c:pt>
                <c:pt idx="1">
                  <c:v>Enrolled in Fall  Full-time</c:v>
                </c:pt>
                <c:pt idx="2">
                  <c:v>Enrolled in Spring</c:v>
                </c:pt>
                <c:pt idx="3">
                  <c:v>Enrolled in Spring  Full-time</c:v>
                </c:pt>
                <c:pt idx="4">
                  <c:v>Persisted</c:v>
                </c:pt>
                <c:pt idx="5">
                  <c:v>Persisted
Full-time</c:v>
                </c:pt>
              </c:strCache>
            </c:strRef>
          </c:cat>
          <c:val>
            <c:numRef>
              <c:f>Sheet1!$B$2:$B$7</c:f>
              <c:numCache>
                <c:formatCode>0.0%</c:formatCode>
                <c:ptCount val="6"/>
                <c:pt idx="0">
                  <c:v>0.61674020611001878</c:v>
                </c:pt>
                <c:pt idx="1">
                  <c:v>0.38219391258197127</c:v>
                </c:pt>
                <c:pt idx="2">
                  <c:v>0.53728827218759856</c:v>
                </c:pt>
                <c:pt idx="3">
                  <c:v>0.29738600054009717</c:v>
                </c:pt>
                <c:pt idx="4">
                  <c:v>0.49763053740657892</c:v>
                </c:pt>
                <c:pt idx="5">
                  <c:v>0.25241605456413141</c:v>
                </c:pt>
              </c:numCache>
            </c:numRef>
          </c:val>
          <c:extLst>
            <c:ext xmlns:c16="http://schemas.microsoft.com/office/drawing/2014/chart" uri="{C3380CC4-5D6E-409C-BE32-E72D297353CC}">
              <c16:uniqueId val="{00000000-68F3-4719-8348-77EA2D186597}"/>
            </c:ext>
          </c:extLst>
        </c:ser>
        <c:ser>
          <c:idx val="1"/>
          <c:order val="1"/>
          <c:tx>
            <c:strRef>
              <c:f>Sheet1!$C$1</c:f>
              <c:strCache>
                <c:ptCount val="1"/>
                <c:pt idx="0">
                  <c:v>HS Treatment</c:v>
                </c:pt>
              </c:strCache>
            </c:strRef>
          </c:tx>
          <c:spPr>
            <a:solidFill>
              <a:schemeClr val="accent3">
                <a:tint val="77000"/>
              </a:schemeClr>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Arial" charset="0"/>
                    <a:ea typeface="Arial" charset="0"/>
                    <a:cs typeface="Arial"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Enrolled in Fall</c:v>
                </c:pt>
                <c:pt idx="1">
                  <c:v>Enrolled in Fall  Full-time</c:v>
                </c:pt>
                <c:pt idx="2">
                  <c:v>Enrolled in Spring</c:v>
                </c:pt>
                <c:pt idx="3">
                  <c:v>Enrolled in Spring  Full-time</c:v>
                </c:pt>
                <c:pt idx="4">
                  <c:v>Persisted</c:v>
                </c:pt>
                <c:pt idx="5">
                  <c:v>Persisted
Full-time</c:v>
                </c:pt>
              </c:strCache>
            </c:strRef>
          </c:cat>
          <c:val>
            <c:numRef>
              <c:f>Sheet1!$C$2:$C$7</c:f>
              <c:numCache>
                <c:formatCode>0.0%</c:formatCode>
                <c:ptCount val="6"/>
                <c:pt idx="0">
                  <c:v>0.68574020611001896</c:v>
                </c:pt>
                <c:pt idx="1">
                  <c:v>0.44269391258197127</c:v>
                </c:pt>
                <c:pt idx="2">
                  <c:v>0.60658827218759859</c:v>
                </c:pt>
                <c:pt idx="3">
                  <c:v>0.34538600054009716</c:v>
                </c:pt>
                <c:pt idx="4">
                  <c:v>0.56733053740657891</c:v>
                </c:pt>
                <c:pt idx="5">
                  <c:v>0.30131605456413141</c:v>
                </c:pt>
              </c:numCache>
            </c:numRef>
          </c:val>
          <c:extLst>
            <c:ext xmlns:c16="http://schemas.microsoft.com/office/drawing/2014/chart" uri="{C3380CC4-5D6E-409C-BE32-E72D297353CC}">
              <c16:uniqueId val="{00000001-68F3-4719-8348-77EA2D186597}"/>
            </c:ext>
          </c:extLst>
        </c:ser>
        <c:dLbls>
          <c:showLegendKey val="0"/>
          <c:showVal val="0"/>
          <c:showCatName val="0"/>
          <c:showSerName val="0"/>
          <c:showPercent val="0"/>
          <c:showBubbleSize val="0"/>
        </c:dLbls>
        <c:gapWidth val="100"/>
        <c:overlap val="-27"/>
        <c:axId val="-1171933488"/>
        <c:axId val="-1171935664"/>
      </c:barChart>
      <c:catAx>
        <c:axId val="-117193348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1171935664"/>
        <c:crosses val="autoZero"/>
        <c:auto val="1"/>
        <c:lblAlgn val="ctr"/>
        <c:lblOffset val="100"/>
        <c:noMultiLvlLbl val="0"/>
      </c:catAx>
      <c:valAx>
        <c:axId val="-117193566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Arial" charset="0"/>
                <a:ea typeface="Arial" charset="0"/>
                <a:cs typeface="Arial" charset="0"/>
              </a:defRPr>
            </a:pPr>
            <a:endParaRPr lang="en-US"/>
          </a:p>
        </c:txPr>
        <c:crossAx val="-1171933488"/>
        <c:crosses val="autoZero"/>
        <c:crossBetween val="between"/>
        <c:majorUnit val="0.2"/>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6"/>
    </mc:Choice>
    <mc:Fallback>
      <c:style val="6"/>
    </mc:Fallback>
  </mc:AlternateContent>
  <c:chart>
    <c:title>
      <c:tx>
        <c:rich>
          <a:bodyPr rot="0" spcFirstLastPara="1" vertOverflow="ellipsis" vert="horz" wrap="square" anchor="ctr" anchorCtr="1"/>
          <a:lstStyle/>
          <a:p>
            <a:pPr>
              <a:defRPr sz="1862" b="0" i="0" u="none" strike="noStrike" kern="1200" spc="0" baseline="0">
                <a:solidFill>
                  <a:schemeClr val="tx1"/>
                </a:solidFill>
                <a:latin typeface="+mn-lt"/>
                <a:ea typeface="+mn-ea"/>
                <a:cs typeface="+mn-cs"/>
              </a:defRPr>
            </a:pPr>
            <a:r>
              <a:rPr lang="en-US" sz="1800" b="1" i="0" baseline="0" dirty="0">
                <a:solidFill>
                  <a:schemeClr val="tx1"/>
                </a:solidFill>
                <a:effectLst/>
              </a:rPr>
              <a:t>Continuing Community College Students</a:t>
            </a:r>
            <a:endParaRPr lang="en-US" dirty="0">
              <a:solidFill>
                <a:schemeClr val="tx1"/>
              </a:solidFill>
              <a:effectLst/>
            </a:endParaRP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solidFill>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CC Control</c:v>
                </c:pt>
              </c:strCache>
            </c:strRef>
          </c:tx>
          <c:spPr>
            <a:solidFill>
              <a:schemeClr val="accent4">
                <a:shade val="76000"/>
              </a:schemeClr>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Arial" charset="0"/>
                    <a:ea typeface="Arial" charset="0"/>
                    <a:cs typeface="Arial"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Enrolled in Fall</c:v>
                </c:pt>
                <c:pt idx="1">
                  <c:v>Enrolled in Fall
Full-time</c:v>
                </c:pt>
                <c:pt idx="2">
                  <c:v>Enrolled in Spring</c:v>
                </c:pt>
                <c:pt idx="3">
                  <c:v>Enrolled in Spring
Full-time</c:v>
                </c:pt>
                <c:pt idx="4">
                  <c:v>Persisted</c:v>
                </c:pt>
                <c:pt idx="5">
                  <c:v>Persisted
Full-time</c:v>
                </c:pt>
              </c:strCache>
            </c:strRef>
          </c:cat>
          <c:val>
            <c:numRef>
              <c:f>Sheet1!$B$2:$B$7</c:f>
              <c:numCache>
                <c:formatCode>0.0%</c:formatCode>
                <c:ptCount val="6"/>
                <c:pt idx="0">
                  <c:v>0.75926810359663688</c:v>
                </c:pt>
                <c:pt idx="1">
                  <c:v>0.47520133103099016</c:v>
                </c:pt>
                <c:pt idx="2">
                  <c:v>0.69853326492756074</c:v>
                </c:pt>
                <c:pt idx="3">
                  <c:v>0.41355712668765504</c:v>
                </c:pt>
                <c:pt idx="4">
                  <c:v>0.64382258555690408</c:v>
                </c:pt>
                <c:pt idx="5">
                  <c:v>0.31710947689649005</c:v>
                </c:pt>
              </c:numCache>
            </c:numRef>
          </c:val>
          <c:extLst>
            <c:ext xmlns:c16="http://schemas.microsoft.com/office/drawing/2014/chart" uri="{C3380CC4-5D6E-409C-BE32-E72D297353CC}">
              <c16:uniqueId val="{00000000-AFA1-41E8-8E78-26CAAB81DA67}"/>
            </c:ext>
          </c:extLst>
        </c:ser>
        <c:ser>
          <c:idx val="1"/>
          <c:order val="1"/>
          <c:tx>
            <c:strRef>
              <c:f>Sheet1!$C$1</c:f>
              <c:strCache>
                <c:ptCount val="1"/>
                <c:pt idx="0">
                  <c:v>CC Treatment</c:v>
                </c:pt>
              </c:strCache>
            </c:strRef>
          </c:tx>
          <c:spPr>
            <a:solidFill>
              <a:schemeClr val="accent4">
                <a:tint val="77000"/>
              </a:schemeClr>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Arial" charset="0"/>
                    <a:ea typeface="Arial" charset="0"/>
                    <a:cs typeface="Arial"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Enrolled in Fall</c:v>
                </c:pt>
                <c:pt idx="1">
                  <c:v>Enrolled in Fall
Full-time</c:v>
                </c:pt>
                <c:pt idx="2">
                  <c:v>Enrolled in Spring</c:v>
                </c:pt>
                <c:pt idx="3">
                  <c:v>Enrolled in Spring
Full-time</c:v>
                </c:pt>
                <c:pt idx="4">
                  <c:v>Persisted</c:v>
                </c:pt>
                <c:pt idx="5">
                  <c:v>Persisted
Full-time</c:v>
                </c:pt>
              </c:strCache>
            </c:strRef>
          </c:cat>
          <c:val>
            <c:numRef>
              <c:f>Sheet1!$C$2:$C$7</c:f>
              <c:numCache>
                <c:formatCode>0.0%</c:formatCode>
                <c:ptCount val="6"/>
                <c:pt idx="0">
                  <c:v>0.77936810359663689</c:v>
                </c:pt>
                <c:pt idx="1">
                  <c:v>0.51500133103099022</c:v>
                </c:pt>
                <c:pt idx="2">
                  <c:v>0.72593326492756072</c:v>
                </c:pt>
                <c:pt idx="3">
                  <c:v>0.44775712668765505</c:v>
                </c:pt>
                <c:pt idx="4">
                  <c:v>0.69182258555690412</c:v>
                </c:pt>
                <c:pt idx="5">
                  <c:v>0.35340947689649005</c:v>
                </c:pt>
              </c:numCache>
            </c:numRef>
          </c:val>
          <c:extLst>
            <c:ext xmlns:c16="http://schemas.microsoft.com/office/drawing/2014/chart" uri="{C3380CC4-5D6E-409C-BE32-E72D297353CC}">
              <c16:uniqueId val="{00000001-AFA1-41E8-8E78-26CAAB81DA67}"/>
            </c:ext>
          </c:extLst>
        </c:ser>
        <c:dLbls>
          <c:showLegendKey val="0"/>
          <c:showVal val="0"/>
          <c:showCatName val="0"/>
          <c:showSerName val="0"/>
          <c:showPercent val="0"/>
          <c:showBubbleSize val="0"/>
        </c:dLbls>
        <c:gapWidth val="100"/>
        <c:overlap val="-27"/>
        <c:axId val="-1171934576"/>
        <c:axId val="-1171928592"/>
      </c:barChart>
      <c:catAx>
        <c:axId val="-117193457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1171928592"/>
        <c:crosses val="autoZero"/>
        <c:auto val="1"/>
        <c:lblAlgn val="ctr"/>
        <c:lblOffset val="100"/>
        <c:noMultiLvlLbl val="0"/>
      </c:catAx>
      <c:valAx>
        <c:axId val="-1171928592"/>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Arial" charset="0"/>
                <a:ea typeface="Arial" charset="0"/>
                <a:cs typeface="Arial" charset="0"/>
              </a:defRPr>
            </a:pPr>
            <a:endParaRPr lang="en-US"/>
          </a:p>
        </c:txPr>
        <c:crossAx val="-1171934576"/>
        <c:crosses val="autoZero"/>
        <c:crossBetween val="between"/>
        <c:majorUnit val="0.2"/>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withinLinear" id="15">
  <a:schemeClr val="accent2"/>
</cs:colorStyle>
</file>

<file path=ppt/charts/colors10.xml><?xml version="1.0" encoding="utf-8"?>
<cs:colorStyle xmlns:cs="http://schemas.microsoft.com/office/drawing/2012/chartStyle" xmlns:a="http://schemas.openxmlformats.org/drawingml/2006/main" meth="withinLinear" id="16">
  <a:schemeClr val="accent3"/>
</cs:colorStyle>
</file>

<file path=ppt/charts/colors11.xml><?xml version="1.0" encoding="utf-8"?>
<cs:colorStyle xmlns:cs="http://schemas.microsoft.com/office/drawing/2012/chartStyle" xmlns:a="http://schemas.openxmlformats.org/drawingml/2006/main" meth="withinLinear" id="17">
  <a:schemeClr val="accent4"/>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withinLinear" id="15">
  <a:schemeClr val="accent2"/>
</cs:colorStyle>
</file>

<file path=ppt/charts/colors3.xml><?xml version="1.0" encoding="utf-8"?>
<cs:colorStyle xmlns:cs="http://schemas.microsoft.com/office/drawing/2012/chartStyle" xmlns:a="http://schemas.openxmlformats.org/drawingml/2006/main" meth="withinLinear" id="15">
  <a:schemeClr val="accent2"/>
</cs:colorStyle>
</file>

<file path=ppt/charts/colors4.xml><?xml version="1.0" encoding="utf-8"?>
<cs:colorStyle xmlns:cs="http://schemas.microsoft.com/office/drawing/2012/chartStyle" xmlns:a="http://schemas.openxmlformats.org/drawingml/2006/main" meth="withinLinear" id="15">
  <a:schemeClr val="accent2"/>
</cs:colorStyle>
</file>

<file path=ppt/charts/colors5.xml><?xml version="1.0" encoding="utf-8"?>
<cs:colorStyle xmlns:cs="http://schemas.microsoft.com/office/drawing/2012/chartStyle" xmlns:a="http://schemas.openxmlformats.org/drawingml/2006/main" meth="withinLinear" id="15">
  <a:schemeClr val="accent2"/>
</cs:colorStyle>
</file>

<file path=ppt/charts/colors6.xml><?xml version="1.0" encoding="utf-8"?>
<cs:colorStyle xmlns:cs="http://schemas.microsoft.com/office/drawing/2012/chartStyle" xmlns:a="http://schemas.openxmlformats.org/drawingml/2006/main" meth="withinLinear" id="15">
  <a:schemeClr val="accent2"/>
</cs:colorStyle>
</file>

<file path=ppt/charts/colors7.xml><?xml version="1.0" encoding="utf-8"?>
<cs:colorStyle xmlns:cs="http://schemas.microsoft.com/office/drawing/2012/chartStyle" xmlns:a="http://schemas.openxmlformats.org/drawingml/2006/main" meth="withinLinear" id="15">
  <a:schemeClr val="accent2"/>
</cs:colorStyle>
</file>

<file path=ppt/charts/colors8.xml><?xml version="1.0" encoding="utf-8"?>
<cs:colorStyle xmlns:cs="http://schemas.microsoft.com/office/drawing/2012/chartStyle" xmlns:a="http://schemas.openxmlformats.org/drawingml/2006/main" meth="withinLinear" id="16">
  <a:schemeClr val="accent3"/>
</cs:colorStyle>
</file>

<file path=ppt/charts/colors9.xml><?xml version="1.0" encoding="utf-8"?>
<cs:colorStyle xmlns:cs="http://schemas.microsoft.com/office/drawing/2012/chartStyle" xmlns:a="http://schemas.openxmlformats.org/drawingml/2006/main" meth="withinLinear" id="17">
  <a:schemeClr val="accent4"/>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omments/comment1.xml><?xml version="1.0" encoding="utf-8"?>
<p:cmLst xmlns:a="http://schemas.openxmlformats.org/drawingml/2006/main" xmlns:r="http://schemas.openxmlformats.org/officeDocument/2006/relationships" xmlns:p="http://schemas.openxmlformats.org/presentationml/2006/main">
  <p:cm authorId="12" dt="2019-09-04T09:48:24.444" idx="1">
    <p:pos x="10" y="10"/>
    <p:text>The rest of the presentation is in Arial; do you mind if we make this font adjustment to the slide for consistency?</p:text>
    <p:extLst>
      <p:ext uri="{C676402C-5697-4E1C-873F-D02D1690AC5C}">
        <p15:threadingInfo xmlns:p15="http://schemas.microsoft.com/office/powerpoint/2012/main" timeZoneBias="300"/>
      </p:ext>
    </p:extLst>
  </p:cm>
</p:cmLst>
</file>

<file path=ppt/comments/comment2.xml><?xml version="1.0" encoding="utf-8"?>
<p:cmLst xmlns:a="http://schemas.openxmlformats.org/drawingml/2006/main" xmlns:r="http://schemas.openxmlformats.org/officeDocument/2006/relationships" xmlns:p="http://schemas.openxmlformats.org/presentationml/2006/main">
  <p:cm authorId="12" dt="2019-09-04T09:56:58.413" idx="3">
    <p:pos x="10" y="10"/>
    <p:text>Could we include a brief slide that explains who the PL is? At new convenings it's helpful for us to get our name / objective out there.</p:text>
    <p:extLst>
      <p:ext uri="{C676402C-5697-4E1C-873F-D02D1690AC5C}">
        <p15:threadingInfo xmlns:p15="http://schemas.microsoft.com/office/powerpoint/2012/main" timeZoneBias="300"/>
      </p:ext>
    </p:extLst>
  </p:cm>
</p:cmLst>
</file>

<file path=ppt/comments/comment3.xml><?xml version="1.0" encoding="utf-8"?>
<p:cmLst xmlns:a="http://schemas.openxmlformats.org/drawingml/2006/main" xmlns:r="http://schemas.openxmlformats.org/officeDocument/2006/relationships" xmlns:p="http://schemas.openxmlformats.org/presentationml/2006/main">
  <p:cm authorId="12" dt="2019-09-04T12:10:47.788" idx="5">
    <p:pos x="10" y="10"/>
    <p:text>though this slide follows the program detail, it might be most helpful later in the presentation?</p:text>
    <p:extLst>
      <p:ext uri="{C676402C-5697-4E1C-873F-D02D1690AC5C}">
        <p15:threadingInfo xmlns:p15="http://schemas.microsoft.com/office/powerpoint/2012/main" timeZoneBias="300"/>
      </p:ext>
    </p:extLst>
  </p:cm>
</p:cmLst>
</file>

<file path=ppt/comments/comment4.xml><?xml version="1.0" encoding="utf-8"?>
<p:cmLst xmlns:a="http://schemas.openxmlformats.org/drawingml/2006/main" xmlns:r="http://schemas.openxmlformats.org/officeDocument/2006/relationships" xmlns:p="http://schemas.openxmlformats.org/presentationml/2006/main">
  <p:cm authorId="12" dt="2019-09-04T11:21:52.759" idx="4">
    <p:pos x="10" y="10"/>
    <p:text>We included a brief slide that explains who the PL is. With new audiences it's helpful for us to get our name / objective out there.</p:text>
    <p:extLst>
      <p:ext uri="{C676402C-5697-4E1C-873F-D02D1690AC5C}">
        <p15:threadingInfo xmlns:p15="http://schemas.microsoft.com/office/powerpoint/2012/main" timeZoneBias="300"/>
      </p:ext>
    </p:extLst>
  </p:cm>
</p:cmLst>
</file>

<file path=ppt/comments/comment5.xml><?xml version="1.0" encoding="utf-8"?>
<p:cmLst xmlns:a="http://schemas.openxmlformats.org/drawingml/2006/main" xmlns:r="http://schemas.openxmlformats.org/officeDocument/2006/relationships" xmlns:p="http://schemas.openxmlformats.org/presentationml/2006/main">
  <p:cm authorId="12" dt="2019-09-04T09:51:11.276" idx="2">
    <p:pos x="10" y="10"/>
    <p:text>Technically this slide contains proprietary college data, so we can't share until after 9/13</p:text>
    <p:extLst>
      <p:ext uri="{C676402C-5697-4E1C-873F-D02D1690AC5C}">
        <p15:threadingInfo xmlns:p15="http://schemas.microsoft.com/office/powerpoint/2012/main" timeZoneBias="300"/>
      </p:ext>
    </p:extLst>
  </p:cm>
</p:cmLst>
</file>

<file path=ppt/drawings/drawing1.xml><?xml version="1.0" encoding="utf-8"?>
<c:userShapes xmlns:c="http://schemas.openxmlformats.org/drawingml/2006/chart">
  <cdr:relSizeAnchor xmlns:cdr="http://schemas.openxmlformats.org/drawingml/2006/chartDrawing">
    <cdr:from>
      <cdr:x>0.62422</cdr:x>
      <cdr:y>0.27484</cdr:y>
    </cdr:from>
    <cdr:to>
      <cdr:x>0.92025</cdr:x>
      <cdr:y>0.34187</cdr:y>
    </cdr:to>
    <cdr:sp macro="" textlink="">
      <cdr:nvSpPr>
        <cdr:cNvPr id="2" name="TextBox 22">
          <a:extLst xmlns:a="http://schemas.openxmlformats.org/drawingml/2006/main">
            <a:ext uri="{FF2B5EF4-FFF2-40B4-BE49-F238E27FC236}">
              <a16:creationId xmlns:a16="http://schemas.microsoft.com/office/drawing/2014/main" id="{184F3A67-7368-40C8-948C-A4B90569D3B9}"/>
            </a:ext>
          </a:extLst>
        </cdr:cNvPr>
        <cdr:cNvSpPr txBox="1"/>
      </cdr:nvSpPr>
      <cdr:spPr>
        <a:xfrm xmlns:a="http://schemas.openxmlformats.org/drawingml/2006/main">
          <a:off x="3364296" y="1027897"/>
          <a:ext cx="1595472" cy="250695"/>
        </a:xfrm>
        <a:prstGeom xmlns:a="http://schemas.openxmlformats.org/drawingml/2006/main" prst="rect">
          <a:avLst/>
        </a:prstGeom>
      </cdr:spPr>
      <cdr:txBody>
        <a:bodyPr xmlns:a="http://schemas.openxmlformats.org/drawingml/2006/main" vert="horz" wrap="square" lIns="0" tIns="0" rIns="0" bIns="0" rtlCol="0">
          <a:spAutoFit/>
        </a:bodyPr>
        <a:lstStyle xmlns:a="http://schemas.openxmlformats.org/drawingml/2006/main">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xmlns:a="http://schemas.openxmlformats.org/drawingml/2006/main">
          <a:pPr algn="ctr"/>
          <a:r>
            <a:rPr lang="en-US" sz="1600" b="1" dirty="0">
              <a:solidFill>
                <a:srgbClr val="191918"/>
              </a:solidFill>
              <a:highlight>
                <a:srgbClr val="FFFF00"/>
              </a:highlight>
              <a:latin typeface="Arial" charset="0"/>
              <a:ea typeface="Arial" charset="0"/>
              <a:cs typeface="Arial" charset="0"/>
            </a:rPr>
            <a:t>47% increase***</a:t>
          </a:r>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E513464B-9C6C-F745-9055-C6737D74D479}" type="datetimeFigureOut">
              <a:rPr lang="en-US" smtClean="0"/>
              <a:t>9/8/2019</a:t>
            </a:fld>
            <a:endParaRPr lang="en-US" dirty="0"/>
          </a:p>
        </p:txBody>
      </p:sp>
      <p:sp>
        <p:nvSpPr>
          <p:cNvPr id="4" name="Slide Image Placeholder 3"/>
          <p:cNvSpPr>
            <a:spLocks noGrp="1" noRot="1" noChangeAspect="1"/>
          </p:cNvSpPr>
          <p:nvPr>
            <p:ph type="sldImg" idx="2"/>
          </p:nvPr>
        </p:nvSpPr>
        <p:spPr>
          <a:xfrm>
            <a:off x="406400" y="696913"/>
            <a:ext cx="6197600" cy="348615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DFA3AF8C-1819-784A-A80E-788359944001}" type="slidenum">
              <a:rPr lang="en-US" smtClean="0"/>
              <a:t>‹#›</a:t>
            </a:fld>
            <a:endParaRPr lang="en-US" dirty="0"/>
          </a:p>
        </p:txBody>
      </p:sp>
    </p:spTree>
    <p:extLst>
      <p:ext uri="{BB962C8B-B14F-4D97-AF65-F5344CB8AC3E}">
        <p14:creationId xmlns:p14="http://schemas.microsoft.com/office/powerpoint/2010/main" val="3876908515"/>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Font typeface="Arial" panose="020B0604020202020204" pitchFamily="34" charset="0"/>
              <a:buNone/>
            </a:pPr>
            <a:r>
              <a:rPr lang="en-US" dirty="0"/>
              <a:t>Goal and Objectives</a:t>
            </a:r>
          </a:p>
          <a:p>
            <a:pPr>
              <a:buFont typeface="Arial" panose="020B0604020202020204" pitchFamily="34" charset="0"/>
              <a:buChar char="•"/>
            </a:pPr>
            <a:r>
              <a:rPr lang="en-US" dirty="0">
                <a:latin typeface="Arial" panose="020B0604020202020204" pitchFamily="34" charset="0"/>
                <a:cs typeface="Arial" panose="020B0604020202020204" pitchFamily="34" charset="0"/>
              </a:rPr>
              <a:t>Share new findings from the One Million Degrees RCT</a:t>
            </a:r>
          </a:p>
          <a:p>
            <a:pPr>
              <a:buFont typeface="Arial" panose="020B0604020202020204" pitchFamily="34" charset="0"/>
              <a:buChar char="•"/>
            </a:pPr>
            <a:r>
              <a:rPr lang="en-US" dirty="0">
                <a:latin typeface="Arial" panose="020B0604020202020204" pitchFamily="34" charset="0"/>
                <a:cs typeface="Arial" panose="020B0604020202020204" pitchFamily="34" charset="0"/>
              </a:rPr>
              <a:t>Discuss how to translate the lessons from research into practice</a:t>
            </a:r>
          </a:p>
          <a:p>
            <a:endParaRPr lang="en-US" dirty="0"/>
          </a:p>
        </p:txBody>
      </p:sp>
    </p:spTree>
    <p:extLst>
      <p:ext uri="{BB962C8B-B14F-4D97-AF65-F5344CB8AC3E}">
        <p14:creationId xmlns:p14="http://schemas.microsoft.com/office/powerpoint/2010/main" val="23440464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A3AF8C-1819-784A-A80E-788359944001}" type="slidenum">
              <a:rPr lang="en-US" smtClean="0"/>
              <a:t>3</a:t>
            </a:fld>
            <a:endParaRPr lang="en-US" dirty="0"/>
          </a:p>
        </p:txBody>
      </p:sp>
    </p:spTree>
    <p:extLst>
      <p:ext uri="{BB962C8B-B14F-4D97-AF65-F5344CB8AC3E}">
        <p14:creationId xmlns:p14="http://schemas.microsoft.com/office/powerpoint/2010/main" val="279232325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 Id="rId4" Type="http://schemas.microsoft.com/office/2007/relationships/hdphoto" Target="../media/hdphoto1.wdp"/></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pic>
        <p:nvPicPr>
          <p:cNvPr id="4" name="Content Placeholder 6">
            <a:extLst>
              <a:ext uri="{FF2B5EF4-FFF2-40B4-BE49-F238E27FC236}">
                <a16:creationId xmlns:a16="http://schemas.microsoft.com/office/drawing/2014/main" id="{4C415354-3F87-4B4D-A7FC-3AB34C1C9BE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
            <a:ext cx="12192000" cy="6860631"/>
          </a:xfrm>
          <a:prstGeom prst="rect">
            <a:avLst/>
          </a:prstGeom>
        </p:spPr>
      </p:pic>
      <p:sp>
        <p:nvSpPr>
          <p:cNvPr id="5" name="TextBox 4">
            <a:extLst>
              <a:ext uri="{FF2B5EF4-FFF2-40B4-BE49-F238E27FC236}">
                <a16:creationId xmlns:a16="http://schemas.microsoft.com/office/drawing/2014/main" id="{90F7474E-8C03-7741-B149-8BBC9460793F}"/>
              </a:ext>
            </a:extLst>
          </p:cNvPr>
          <p:cNvSpPr txBox="1"/>
          <p:nvPr userDrawn="1"/>
        </p:nvSpPr>
        <p:spPr>
          <a:xfrm>
            <a:off x="8950433" y="282079"/>
            <a:ext cx="2440445" cy="984885"/>
          </a:xfrm>
          <a:prstGeom prst="rect">
            <a:avLst/>
          </a:prstGeom>
          <a:noFill/>
        </p:spPr>
        <p:txBody>
          <a:bodyPr wrap="square" rtlCol="0">
            <a:spAutoFit/>
          </a:bodyPr>
          <a:lstStyle/>
          <a:p>
            <a:r>
              <a:rPr lang="en-US" sz="2000" b="1" dirty="0">
                <a:solidFill>
                  <a:schemeClr val="bg1"/>
                </a:solidFill>
                <a:latin typeface="Arial" panose="020B0604020202020204" pitchFamily="34" charset="0"/>
                <a:cs typeface="Arial" panose="020B0604020202020204" pitchFamily="34" charset="0"/>
              </a:rPr>
              <a:t>Science in Service of Cities.</a:t>
            </a:r>
          </a:p>
          <a:p>
            <a:endParaRPr lang="en-US" dirty="0">
              <a:latin typeface="Arial" panose="020B0604020202020204" pitchFamily="34" charset="0"/>
              <a:cs typeface="Arial" panose="020B0604020202020204" pitchFamily="34" charset="0"/>
            </a:endParaRPr>
          </a:p>
        </p:txBody>
      </p:sp>
      <p:pic>
        <p:nvPicPr>
          <p:cNvPr id="6" name="Picture 5" descr="A close up of a sign&#10;&#10;Description generated with very high confidence">
            <a:extLst>
              <a:ext uri="{FF2B5EF4-FFF2-40B4-BE49-F238E27FC236}">
                <a16:creationId xmlns:a16="http://schemas.microsoft.com/office/drawing/2014/main" id="{2105B53C-DAA0-8547-8616-E5E5DD8CB999}"/>
              </a:ext>
            </a:extLst>
          </p:cNvPr>
          <p:cNvPicPr>
            <a:picLocks noChangeAspect="1"/>
          </p:cNvPicPr>
          <p:nvPr userDrawn="1"/>
        </p:nvPicPr>
        <p:blipFill>
          <a:blip r:embed="rId3">
            <a:duotone>
              <a:schemeClr val="bg2">
                <a:shade val="45000"/>
                <a:satMod val="135000"/>
              </a:schemeClr>
              <a:prstClr val="white"/>
            </a:duotone>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40000" contrast="-40000"/>
                    </a14:imgEffect>
                  </a14:imgLayer>
                </a14:imgProps>
              </a:ext>
            </a:extLst>
          </a:blip>
          <a:stretch>
            <a:fillRect/>
          </a:stretch>
        </p:blipFill>
        <p:spPr>
          <a:xfrm>
            <a:off x="-109415" y="-307707"/>
            <a:ext cx="3509108" cy="2170374"/>
          </a:xfrm>
          <a:prstGeom prst="rect">
            <a:avLst/>
          </a:prstGeom>
        </p:spPr>
      </p:pic>
    </p:spTree>
    <p:extLst>
      <p:ext uri="{BB962C8B-B14F-4D97-AF65-F5344CB8AC3E}">
        <p14:creationId xmlns:p14="http://schemas.microsoft.com/office/powerpoint/2010/main" val="76009797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p:txBody>
          <a:bodyPr/>
          <a:lstStyle/>
          <a:p>
            <a:fld id="{56C55CE0-7EDD-E844-BEF3-1C1D134E2971}" type="slidenum">
              <a:rPr lang="en-US" smtClean="0"/>
              <a:t>‹#›</a:t>
            </a:fld>
            <a:endParaRPr lang="en-US" dirty="0"/>
          </a:p>
        </p:txBody>
      </p:sp>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5816771"/>
            <a:ext cx="1496398" cy="926757"/>
          </a:xfrm>
          <a:prstGeom prst="rect">
            <a:avLst/>
          </a:prstGeom>
        </p:spPr>
      </p:pic>
      <p:sp>
        <p:nvSpPr>
          <p:cNvPr id="7" name="Content Placeholder 10">
            <a:extLst>
              <a:ext uri="{FF2B5EF4-FFF2-40B4-BE49-F238E27FC236}">
                <a16:creationId xmlns:a16="http://schemas.microsoft.com/office/drawing/2014/main" id="{C9217817-E8E9-5549-A21D-9D65C82BE317}"/>
              </a:ext>
            </a:extLst>
          </p:cNvPr>
          <p:cNvSpPr>
            <a:spLocks noGrp="1"/>
          </p:cNvSpPr>
          <p:nvPr>
            <p:ph sz="quarter" idx="13" hasCustomPrompt="1"/>
          </p:nvPr>
        </p:nvSpPr>
        <p:spPr>
          <a:xfrm>
            <a:off x="1342768" y="6097588"/>
            <a:ext cx="9661782" cy="365125"/>
          </a:xfrm>
        </p:spPr>
        <p:txBody>
          <a:bodyPr anchor="ctr">
            <a:noAutofit/>
          </a:bodyPr>
          <a:lstStyle>
            <a:lvl1pPr marL="0" indent="0">
              <a:buNone/>
              <a:defRPr sz="1000" baseline="0"/>
            </a:lvl1pPr>
            <a:lvl2pPr>
              <a:defRPr sz="1000"/>
            </a:lvl2pPr>
            <a:lvl3pPr>
              <a:defRPr sz="1000"/>
            </a:lvl3pPr>
            <a:lvl4pPr>
              <a:defRPr sz="1000"/>
            </a:lvl4pPr>
            <a:lvl5pPr>
              <a:defRPr sz="1000"/>
            </a:lvl5pPr>
          </a:lstStyle>
          <a:p>
            <a:pPr lvl="0"/>
            <a:r>
              <a:rPr lang="en-US" dirty="0"/>
              <a:t>Source: Source.</a:t>
            </a:r>
          </a:p>
        </p:txBody>
      </p:sp>
    </p:spTree>
    <p:extLst>
      <p:ext uri="{BB962C8B-B14F-4D97-AF65-F5344CB8AC3E}">
        <p14:creationId xmlns:p14="http://schemas.microsoft.com/office/powerpoint/2010/main" val="22099021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688839"/>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68883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p:txBody>
          <a:bodyPr/>
          <a:lstStyle/>
          <a:p>
            <a:fld id="{56C55CE0-7EDD-E844-BEF3-1C1D134E2971}" type="slidenum">
              <a:rPr lang="en-US" smtClean="0"/>
              <a:t>‹#›</a:t>
            </a:fld>
            <a:endParaRPr lang="en-US" dirty="0"/>
          </a:p>
        </p:txBody>
      </p:sp>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5816771"/>
            <a:ext cx="1496398" cy="926757"/>
          </a:xfrm>
          <a:prstGeom prst="rect">
            <a:avLst/>
          </a:prstGeom>
        </p:spPr>
      </p:pic>
      <p:sp>
        <p:nvSpPr>
          <p:cNvPr id="7" name="Content Placeholder 10">
            <a:extLst>
              <a:ext uri="{FF2B5EF4-FFF2-40B4-BE49-F238E27FC236}">
                <a16:creationId xmlns:a16="http://schemas.microsoft.com/office/drawing/2014/main" id="{C08CCA7C-78D3-2644-8A17-80C41119B269}"/>
              </a:ext>
            </a:extLst>
          </p:cNvPr>
          <p:cNvSpPr>
            <a:spLocks noGrp="1"/>
          </p:cNvSpPr>
          <p:nvPr>
            <p:ph sz="quarter" idx="13" hasCustomPrompt="1"/>
          </p:nvPr>
        </p:nvSpPr>
        <p:spPr>
          <a:xfrm>
            <a:off x="1342768" y="6097588"/>
            <a:ext cx="9661782" cy="365125"/>
          </a:xfrm>
        </p:spPr>
        <p:txBody>
          <a:bodyPr anchor="ctr">
            <a:noAutofit/>
          </a:bodyPr>
          <a:lstStyle>
            <a:lvl1pPr marL="0" indent="0">
              <a:buNone/>
              <a:defRPr sz="1000" baseline="0"/>
            </a:lvl1pPr>
            <a:lvl2pPr>
              <a:defRPr sz="1000"/>
            </a:lvl2pPr>
            <a:lvl3pPr>
              <a:defRPr sz="1000"/>
            </a:lvl3pPr>
            <a:lvl4pPr>
              <a:defRPr sz="1000"/>
            </a:lvl4pPr>
            <a:lvl5pPr>
              <a:defRPr sz="1000"/>
            </a:lvl5pPr>
          </a:lstStyle>
          <a:p>
            <a:pPr lvl="0"/>
            <a:r>
              <a:rPr lang="en-US" dirty="0"/>
              <a:t>Source: Source.</a:t>
            </a:r>
          </a:p>
        </p:txBody>
      </p:sp>
    </p:spTree>
    <p:extLst>
      <p:ext uri="{BB962C8B-B14F-4D97-AF65-F5344CB8AC3E}">
        <p14:creationId xmlns:p14="http://schemas.microsoft.com/office/powerpoint/2010/main" val="17986981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Section Divider 1">
    <p:bg>
      <p:bgPr>
        <a:solidFill>
          <a:srgbClr val="D6D6CE"/>
        </a:solidFill>
        <a:effectLst/>
      </p:bgPr>
    </p:bg>
    <p:spTree>
      <p:nvGrpSpPr>
        <p:cNvPr id="1" name=""/>
        <p:cNvGrpSpPr/>
        <p:nvPr/>
      </p:nvGrpSpPr>
      <p:grpSpPr>
        <a:xfrm>
          <a:off x="0" y="0"/>
          <a:ext cx="0" cy="0"/>
          <a:chOff x="0" y="0"/>
          <a:chExt cx="0" cy="0"/>
        </a:xfrm>
      </p:grpSpPr>
      <p:sp>
        <p:nvSpPr>
          <p:cNvPr id="7" name="Text Placeholder 3"/>
          <p:cNvSpPr>
            <a:spLocks noGrp="1"/>
          </p:cNvSpPr>
          <p:nvPr>
            <p:ph type="body" sz="quarter" idx="11" hasCustomPrompt="1"/>
          </p:nvPr>
        </p:nvSpPr>
        <p:spPr>
          <a:xfrm>
            <a:off x="440691" y="1219204"/>
            <a:ext cx="11117325" cy="2663849"/>
          </a:xfrm>
          <a:prstGeom prst="rect">
            <a:avLst/>
          </a:prstGeom>
        </p:spPr>
        <p:txBody>
          <a:bodyPr lIns="0" tIns="0" rIns="0" bIns="0"/>
          <a:lstStyle>
            <a:lvl1pPr marL="0" indent="0">
              <a:lnSpc>
                <a:spcPts val="7466"/>
              </a:lnSpc>
              <a:spcBef>
                <a:spcPts val="0"/>
              </a:spcBef>
              <a:buFontTx/>
              <a:buNone/>
              <a:defRPr sz="7466" b="1" i="0" spc="-200" baseline="0">
                <a:solidFill>
                  <a:srgbClr val="1C1B1C"/>
                </a:solidFill>
                <a:latin typeface="Arial" charset="0"/>
                <a:ea typeface="Arial" charset="0"/>
                <a:cs typeface="Arial" charset="0"/>
              </a:defRPr>
            </a:lvl1pPr>
          </a:lstStyle>
          <a:p>
            <a:pPr lvl="0"/>
            <a:r>
              <a:rPr lang="en-US" dirty="0"/>
              <a:t>Click to Enter Section Title </a:t>
            </a:r>
          </a:p>
        </p:txBody>
      </p:sp>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5816771"/>
            <a:ext cx="1496398" cy="926757"/>
          </a:xfrm>
          <a:prstGeom prst="rect">
            <a:avLst/>
          </a:prstGeom>
        </p:spPr>
      </p:pic>
    </p:spTree>
    <p:extLst>
      <p:ext uri="{BB962C8B-B14F-4D97-AF65-F5344CB8AC3E}">
        <p14:creationId xmlns:p14="http://schemas.microsoft.com/office/powerpoint/2010/main" val="355722830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b="1"/>
            </a:lvl1pPr>
          </a:lstStyle>
          <a:p>
            <a:r>
              <a:rPr lang="en-US"/>
              <a:t>Click to edit Master title style</a:t>
            </a:r>
          </a:p>
        </p:txBody>
      </p:sp>
      <p:sp>
        <p:nvSpPr>
          <p:cNvPr id="3" name="Content Placeholder 2"/>
          <p:cNvSpPr>
            <a:spLocks noGrp="1"/>
          </p:cNvSpPr>
          <p:nvPr>
            <p:ph idx="1"/>
          </p:nvPr>
        </p:nvSpPr>
        <p:spPr>
          <a:xfrm>
            <a:off x="609600" y="1600201"/>
            <a:ext cx="10972800" cy="3778015"/>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12"/>
          </p:nvPr>
        </p:nvSpPr>
        <p:spPr>
          <a:xfrm>
            <a:off x="11469415" y="6400799"/>
            <a:ext cx="593834" cy="365125"/>
          </a:xfrm>
          <a:prstGeom prst="rect">
            <a:avLst/>
          </a:prstGeom>
        </p:spPr>
        <p:txBody>
          <a:bodyPr anchor="ctr"/>
          <a:lstStyle>
            <a:lvl1pPr algn="ctr">
              <a:defRPr sz="1200"/>
            </a:lvl1pPr>
          </a:lstStyle>
          <a:p>
            <a:fld id="{FF367502-60F9-4131-9E63-EA8F887D2772}" type="slidenum">
              <a:rPr lang="en-US" smtClean="0"/>
              <a:pPr/>
              <a:t>‹#›</a:t>
            </a:fld>
            <a:endParaRPr lang="en-US" dirty="0"/>
          </a:p>
        </p:txBody>
      </p:sp>
      <p:pic>
        <p:nvPicPr>
          <p:cNvPr id="7" name="Picture 6"/>
          <p:cNvPicPr>
            <a:picLocks noChangeAspect="1"/>
          </p:cNvPicPr>
          <p:nvPr userDrawn="1"/>
        </p:nvPicPr>
        <p:blipFill>
          <a:blip r:embed="rId2"/>
          <a:stretch>
            <a:fillRect/>
          </a:stretch>
        </p:blipFill>
        <p:spPr>
          <a:xfrm>
            <a:off x="-12899" y="5785896"/>
            <a:ext cx="1596109" cy="988508"/>
          </a:xfrm>
          <a:prstGeom prst="rect">
            <a:avLst/>
          </a:prstGeom>
        </p:spPr>
      </p:pic>
      <p:sp>
        <p:nvSpPr>
          <p:cNvPr id="11" name="Content Placeholder 10"/>
          <p:cNvSpPr>
            <a:spLocks noGrp="1"/>
          </p:cNvSpPr>
          <p:nvPr>
            <p:ph sz="quarter" idx="13" hasCustomPrompt="1"/>
          </p:nvPr>
        </p:nvSpPr>
        <p:spPr>
          <a:xfrm>
            <a:off x="1583210" y="6097588"/>
            <a:ext cx="9421340" cy="365125"/>
          </a:xfrm>
        </p:spPr>
        <p:txBody>
          <a:bodyPr anchor="ctr">
            <a:noAutofit/>
          </a:bodyPr>
          <a:lstStyle>
            <a:lvl1pPr marL="0" indent="0">
              <a:buNone/>
              <a:defRPr sz="1000" baseline="0"/>
            </a:lvl1pPr>
            <a:lvl2pPr>
              <a:defRPr sz="1000"/>
            </a:lvl2pPr>
            <a:lvl3pPr>
              <a:defRPr sz="1000"/>
            </a:lvl3pPr>
            <a:lvl4pPr>
              <a:defRPr sz="1000"/>
            </a:lvl4pPr>
            <a:lvl5pPr>
              <a:defRPr sz="1000"/>
            </a:lvl5pPr>
          </a:lstStyle>
          <a:p>
            <a:pPr lvl="0"/>
            <a:r>
              <a:rPr lang="en-US" dirty="0"/>
              <a:t>Source: Source.</a:t>
            </a:r>
          </a:p>
        </p:txBody>
      </p:sp>
    </p:spTree>
    <p:extLst>
      <p:ext uri="{BB962C8B-B14F-4D97-AF65-F5344CB8AC3E}">
        <p14:creationId xmlns:p14="http://schemas.microsoft.com/office/powerpoint/2010/main" val="3339904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47286768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b="1"/>
            </a:lvl1pPr>
          </a:lstStyle>
          <a:p>
            <a:r>
              <a:rPr lang="en-US"/>
              <a:t>Click to edit Master title style</a:t>
            </a:r>
          </a:p>
        </p:txBody>
      </p:sp>
      <p:sp>
        <p:nvSpPr>
          <p:cNvPr id="3" name="Content Placeholder 2"/>
          <p:cNvSpPr>
            <a:spLocks noGrp="1"/>
          </p:cNvSpPr>
          <p:nvPr>
            <p:ph sz="half" idx="1"/>
          </p:nvPr>
        </p:nvSpPr>
        <p:spPr>
          <a:xfrm>
            <a:off x="609600" y="1600201"/>
            <a:ext cx="5384800" cy="377801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377801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Content Placeholder 10"/>
          <p:cNvSpPr>
            <a:spLocks noGrp="1"/>
          </p:cNvSpPr>
          <p:nvPr>
            <p:ph sz="quarter" idx="13" hasCustomPrompt="1"/>
          </p:nvPr>
        </p:nvSpPr>
        <p:spPr>
          <a:xfrm>
            <a:off x="1479884" y="6097588"/>
            <a:ext cx="9524666" cy="365125"/>
          </a:xfrm>
        </p:spPr>
        <p:txBody>
          <a:bodyPr anchor="ctr">
            <a:noAutofit/>
          </a:bodyPr>
          <a:lstStyle>
            <a:lvl1pPr marL="0" indent="0">
              <a:buNone/>
              <a:defRPr sz="1000" baseline="0"/>
            </a:lvl1pPr>
            <a:lvl2pPr>
              <a:defRPr sz="1000"/>
            </a:lvl2pPr>
            <a:lvl3pPr>
              <a:defRPr sz="1000"/>
            </a:lvl3pPr>
            <a:lvl4pPr>
              <a:defRPr sz="1000"/>
            </a:lvl4pPr>
            <a:lvl5pPr>
              <a:defRPr sz="1000"/>
            </a:lvl5pPr>
          </a:lstStyle>
          <a:p>
            <a:pPr lvl="0"/>
            <a:r>
              <a:rPr lang="en-US" dirty="0"/>
              <a:t>Source: Source.</a:t>
            </a:r>
          </a:p>
        </p:txBody>
      </p:sp>
      <p:sp>
        <p:nvSpPr>
          <p:cNvPr id="10" name="Slide Number Placeholder 5">
            <a:extLst>
              <a:ext uri="{FF2B5EF4-FFF2-40B4-BE49-F238E27FC236}">
                <a16:creationId xmlns:a16="http://schemas.microsoft.com/office/drawing/2014/main" id="{FFE1AAD2-AFA9-4887-82CF-41995BB93E27}"/>
              </a:ext>
            </a:extLst>
          </p:cNvPr>
          <p:cNvSpPr>
            <a:spLocks noGrp="1"/>
          </p:cNvSpPr>
          <p:nvPr>
            <p:ph type="sldNum" sz="quarter" idx="12"/>
          </p:nvPr>
        </p:nvSpPr>
        <p:spPr>
          <a:xfrm>
            <a:off x="11469415" y="6400799"/>
            <a:ext cx="593834" cy="365125"/>
          </a:xfrm>
          <a:prstGeom prst="rect">
            <a:avLst/>
          </a:prstGeom>
        </p:spPr>
        <p:txBody>
          <a:bodyPr anchor="ctr"/>
          <a:lstStyle>
            <a:lvl1pPr algn="ctr">
              <a:defRPr sz="1200"/>
            </a:lvl1pPr>
          </a:lstStyle>
          <a:p>
            <a:fld id="{FF367502-60F9-4131-9E63-EA8F887D2772}" type="slidenum">
              <a:rPr lang="en-US" smtClean="0"/>
              <a:pPr/>
              <a:t>‹#›</a:t>
            </a:fld>
            <a:endParaRPr lang="en-US" dirty="0"/>
          </a:p>
        </p:txBody>
      </p:sp>
      <p:pic>
        <p:nvPicPr>
          <p:cNvPr id="9" name="Picture 8">
            <a:extLst>
              <a:ext uri="{FF2B5EF4-FFF2-40B4-BE49-F238E27FC236}">
                <a16:creationId xmlns:a16="http://schemas.microsoft.com/office/drawing/2014/main" id="{6A3DDFC8-9923-4B85-955E-1DEDA917ADD1}"/>
              </a:ext>
            </a:extLst>
          </p:cNvPr>
          <p:cNvPicPr>
            <a:picLocks noChangeAspect="1"/>
          </p:cNvPicPr>
          <p:nvPr userDrawn="1"/>
        </p:nvPicPr>
        <p:blipFill>
          <a:blip r:embed="rId2"/>
          <a:stretch>
            <a:fillRect/>
          </a:stretch>
        </p:blipFill>
        <p:spPr>
          <a:xfrm>
            <a:off x="-12899" y="5785896"/>
            <a:ext cx="1596109" cy="988508"/>
          </a:xfrm>
          <a:prstGeom prst="rect">
            <a:avLst/>
          </a:prstGeom>
        </p:spPr>
      </p:pic>
    </p:spTree>
    <p:extLst>
      <p:ext uri="{BB962C8B-B14F-4D97-AF65-F5344CB8AC3E}">
        <p14:creationId xmlns:p14="http://schemas.microsoft.com/office/powerpoint/2010/main" val="187815882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b="1"/>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203341"/>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203341"/>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Content Placeholder 10"/>
          <p:cNvSpPr>
            <a:spLocks noGrp="1"/>
          </p:cNvSpPr>
          <p:nvPr>
            <p:ph sz="quarter" idx="13" hasCustomPrompt="1"/>
          </p:nvPr>
        </p:nvSpPr>
        <p:spPr>
          <a:xfrm>
            <a:off x="1583210" y="6097588"/>
            <a:ext cx="9421340" cy="365125"/>
          </a:xfrm>
        </p:spPr>
        <p:txBody>
          <a:bodyPr anchor="ctr">
            <a:noAutofit/>
          </a:bodyPr>
          <a:lstStyle>
            <a:lvl1pPr marL="0" indent="0">
              <a:buNone/>
              <a:defRPr sz="1000" baseline="0"/>
            </a:lvl1pPr>
            <a:lvl2pPr>
              <a:defRPr sz="1000"/>
            </a:lvl2pPr>
            <a:lvl3pPr>
              <a:defRPr sz="1000"/>
            </a:lvl3pPr>
            <a:lvl4pPr>
              <a:defRPr sz="1000"/>
            </a:lvl4pPr>
            <a:lvl5pPr>
              <a:defRPr sz="1000"/>
            </a:lvl5pPr>
          </a:lstStyle>
          <a:p>
            <a:pPr lvl="0"/>
            <a:r>
              <a:rPr lang="en-US" dirty="0"/>
              <a:t>Source: Source.</a:t>
            </a:r>
          </a:p>
        </p:txBody>
      </p:sp>
      <p:sp>
        <p:nvSpPr>
          <p:cNvPr id="12" name="Slide Number Placeholder 5">
            <a:extLst>
              <a:ext uri="{FF2B5EF4-FFF2-40B4-BE49-F238E27FC236}">
                <a16:creationId xmlns:a16="http://schemas.microsoft.com/office/drawing/2014/main" id="{A63B051E-8A75-4A40-A949-5CFC96DB29F0}"/>
              </a:ext>
            </a:extLst>
          </p:cNvPr>
          <p:cNvSpPr>
            <a:spLocks noGrp="1"/>
          </p:cNvSpPr>
          <p:nvPr>
            <p:ph type="sldNum" sz="quarter" idx="12"/>
          </p:nvPr>
        </p:nvSpPr>
        <p:spPr>
          <a:xfrm>
            <a:off x="11469415" y="6400799"/>
            <a:ext cx="593834" cy="365125"/>
          </a:xfrm>
          <a:prstGeom prst="rect">
            <a:avLst/>
          </a:prstGeom>
        </p:spPr>
        <p:txBody>
          <a:bodyPr anchor="ctr"/>
          <a:lstStyle>
            <a:lvl1pPr algn="ctr">
              <a:defRPr sz="1200"/>
            </a:lvl1pPr>
          </a:lstStyle>
          <a:p>
            <a:fld id="{FF367502-60F9-4131-9E63-EA8F887D2772}" type="slidenum">
              <a:rPr lang="en-US" smtClean="0"/>
              <a:pPr/>
              <a:t>‹#›</a:t>
            </a:fld>
            <a:endParaRPr lang="en-US" dirty="0"/>
          </a:p>
        </p:txBody>
      </p:sp>
      <p:pic>
        <p:nvPicPr>
          <p:cNvPr id="11" name="Picture 10">
            <a:extLst>
              <a:ext uri="{FF2B5EF4-FFF2-40B4-BE49-F238E27FC236}">
                <a16:creationId xmlns:a16="http://schemas.microsoft.com/office/drawing/2014/main" id="{375DF034-B38B-4C90-9012-F80953E3AC51}"/>
              </a:ext>
            </a:extLst>
          </p:cNvPr>
          <p:cNvPicPr>
            <a:picLocks noChangeAspect="1"/>
          </p:cNvPicPr>
          <p:nvPr userDrawn="1"/>
        </p:nvPicPr>
        <p:blipFill>
          <a:blip r:embed="rId2"/>
          <a:stretch>
            <a:fillRect/>
          </a:stretch>
        </p:blipFill>
        <p:spPr>
          <a:xfrm>
            <a:off x="-12899" y="5785896"/>
            <a:ext cx="1596109" cy="988508"/>
          </a:xfrm>
          <a:prstGeom prst="rect">
            <a:avLst/>
          </a:prstGeom>
        </p:spPr>
      </p:pic>
    </p:spTree>
    <p:extLst>
      <p:ext uri="{BB962C8B-B14F-4D97-AF65-F5344CB8AC3E}">
        <p14:creationId xmlns:p14="http://schemas.microsoft.com/office/powerpoint/2010/main" val="338121141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b="1"/>
            </a:lvl1pPr>
          </a:lstStyle>
          <a:p>
            <a:r>
              <a:rPr lang="en-US"/>
              <a:t>Click to edit Master title style</a:t>
            </a:r>
          </a:p>
        </p:txBody>
      </p:sp>
      <p:sp>
        <p:nvSpPr>
          <p:cNvPr id="8" name="Content Placeholder 10"/>
          <p:cNvSpPr>
            <a:spLocks noGrp="1"/>
          </p:cNvSpPr>
          <p:nvPr>
            <p:ph sz="quarter" idx="13" hasCustomPrompt="1"/>
          </p:nvPr>
        </p:nvSpPr>
        <p:spPr>
          <a:xfrm>
            <a:off x="1479884" y="6097588"/>
            <a:ext cx="9524666" cy="365125"/>
          </a:xfrm>
        </p:spPr>
        <p:txBody>
          <a:bodyPr anchor="ctr">
            <a:noAutofit/>
          </a:bodyPr>
          <a:lstStyle>
            <a:lvl1pPr marL="0" indent="0">
              <a:buNone/>
              <a:defRPr sz="1000" baseline="0"/>
            </a:lvl1pPr>
            <a:lvl2pPr>
              <a:defRPr sz="1000"/>
            </a:lvl2pPr>
            <a:lvl3pPr>
              <a:defRPr sz="1000"/>
            </a:lvl3pPr>
            <a:lvl4pPr>
              <a:defRPr sz="1000"/>
            </a:lvl4pPr>
            <a:lvl5pPr>
              <a:defRPr sz="1000"/>
            </a:lvl5pPr>
          </a:lstStyle>
          <a:p>
            <a:pPr lvl="0"/>
            <a:r>
              <a:rPr lang="en-US" dirty="0"/>
              <a:t>Source: Source.</a:t>
            </a:r>
          </a:p>
        </p:txBody>
      </p:sp>
      <p:sp>
        <p:nvSpPr>
          <p:cNvPr id="9" name="Slide Number Placeholder 5">
            <a:extLst>
              <a:ext uri="{FF2B5EF4-FFF2-40B4-BE49-F238E27FC236}">
                <a16:creationId xmlns:a16="http://schemas.microsoft.com/office/drawing/2014/main" id="{82775269-2D69-4CE5-9EC6-304A5B8967E7}"/>
              </a:ext>
            </a:extLst>
          </p:cNvPr>
          <p:cNvSpPr>
            <a:spLocks noGrp="1"/>
          </p:cNvSpPr>
          <p:nvPr>
            <p:ph type="sldNum" sz="quarter" idx="12"/>
          </p:nvPr>
        </p:nvSpPr>
        <p:spPr>
          <a:xfrm>
            <a:off x="11469415" y="6400799"/>
            <a:ext cx="593834" cy="365125"/>
          </a:xfrm>
          <a:prstGeom prst="rect">
            <a:avLst/>
          </a:prstGeom>
        </p:spPr>
        <p:txBody>
          <a:bodyPr anchor="ctr"/>
          <a:lstStyle>
            <a:lvl1pPr algn="ctr">
              <a:defRPr sz="1200"/>
            </a:lvl1pPr>
          </a:lstStyle>
          <a:p>
            <a:fld id="{FF367502-60F9-4131-9E63-EA8F887D2772}" type="slidenum">
              <a:rPr lang="en-US" smtClean="0"/>
              <a:pPr/>
              <a:t>‹#›</a:t>
            </a:fld>
            <a:endParaRPr lang="en-US" dirty="0"/>
          </a:p>
        </p:txBody>
      </p:sp>
      <p:pic>
        <p:nvPicPr>
          <p:cNvPr id="7" name="Picture 6">
            <a:extLst>
              <a:ext uri="{FF2B5EF4-FFF2-40B4-BE49-F238E27FC236}">
                <a16:creationId xmlns:a16="http://schemas.microsoft.com/office/drawing/2014/main" id="{C35F271C-AB80-402E-AE83-1AEBB00D79FA}"/>
              </a:ext>
            </a:extLst>
          </p:cNvPr>
          <p:cNvPicPr>
            <a:picLocks noChangeAspect="1"/>
          </p:cNvPicPr>
          <p:nvPr userDrawn="1"/>
        </p:nvPicPr>
        <p:blipFill>
          <a:blip r:embed="rId2"/>
          <a:stretch>
            <a:fillRect/>
          </a:stretch>
        </p:blipFill>
        <p:spPr>
          <a:xfrm>
            <a:off x="-12899" y="5785896"/>
            <a:ext cx="1596109" cy="988508"/>
          </a:xfrm>
          <a:prstGeom prst="rect">
            <a:avLst/>
          </a:prstGeom>
        </p:spPr>
      </p:pic>
    </p:spTree>
    <p:extLst>
      <p:ext uri="{BB962C8B-B14F-4D97-AF65-F5344CB8AC3E}">
        <p14:creationId xmlns:p14="http://schemas.microsoft.com/office/powerpoint/2010/main" val="171552712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Section Divider 1">
    <p:bg>
      <p:bgPr>
        <a:solidFill>
          <a:srgbClr val="D6D6CE"/>
        </a:solidFill>
        <a:effectLst/>
      </p:bgPr>
    </p:bg>
    <p:spTree>
      <p:nvGrpSpPr>
        <p:cNvPr id="1" name=""/>
        <p:cNvGrpSpPr/>
        <p:nvPr/>
      </p:nvGrpSpPr>
      <p:grpSpPr>
        <a:xfrm>
          <a:off x="0" y="0"/>
          <a:ext cx="0" cy="0"/>
          <a:chOff x="0" y="0"/>
          <a:chExt cx="0" cy="0"/>
        </a:xfrm>
      </p:grpSpPr>
      <p:sp>
        <p:nvSpPr>
          <p:cNvPr id="7" name="Text Placeholder 3"/>
          <p:cNvSpPr>
            <a:spLocks noGrp="1"/>
          </p:cNvSpPr>
          <p:nvPr>
            <p:ph type="body" sz="quarter" idx="11" hasCustomPrompt="1"/>
          </p:nvPr>
        </p:nvSpPr>
        <p:spPr>
          <a:xfrm>
            <a:off x="440691" y="1219204"/>
            <a:ext cx="11117325" cy="2663849"/>
          </a:xfrm>
          <a:prstGeom prst="rect">
            <a:avLst/>
          </a:prstGeom>
        </p:spPr>
        <p:txBody>
          <a:bodyPr lIns="0" tIns="0" rIns="0" bIns="0"/>
          <a:lstStyle>
            <a:lvl1pPr marL="0" indent="0">
              <a:lnSpc>
                <a:spcPts val="7466"/>
              </a:lnSpc>
              <a:spcBef>
                <a:spcPts val="0"/>
              </a:spcBef>
              <a:buFontTx/>
              <a:buNone/>
              <a:defRPr sz="7466" b="1" i="0" spc="-200" baseline="0">
                <a:solidFill>
                  <a:srgbClr val="1C1B1C"/>
                </a:solidFill>
                <a:latin typeface="Arial" charset="0"/>
                <a:ea typeface="Arial" charset="0"/>
                <a:cs typeface="Arial" charset="0"/>
              </a:defRPr>
            </a:lvl1pPr>
          </a:lstStyle>
          <a:p>
            <a:pPr lvl="0"/>
            <a:r>
              <a:rPr lang="en-US" dirty="0"/>
              <a:t>Click to Enter Section Title </a:t>
            </a:r>
          </a:p>
        </p:txBody>
      </p:sp>
      <p:pic>
        <p:nvPicPr>
          <p:cNvPr id="5" name="Picture 4">
            <a:extLst>
              <a:ext uri="{FF2B5EF4-FFF2-40B4-BE49-F238E27FC236}">
                <a16:creationId xmlns:a16="http://schemas.microsoft.com/office/drawing/2014/main" id="{DD028136-4E26-4A4D-854F-5DCAEFFECFFC}"/>
              </a:ext>
            </a:extLst>
          </p:cNvPr>
          <p:cNvPicPr>
            <a:picLocks noChangeAspect="1"/>
          </p:cNvPicPr>
          <p:nvPr userDrawn="1"/>
        </p:nvPicPr>
        <p:blipFill>
          <a:blip r:embed="rId2"/>
          <a:stretch>
            <a:fillRect/>
          </a:stretch>
        </p:blipFill>
        <p:spPr>
          <a:xfrm>
            <a:off x="-12899" y="5785896"/>
            <a:ext cx="1596109" cy="988508"/>
          </a:xfrm>
          <a:prstGeom prst="rect">
            <a:avLst/>
          </a:prstGeom>
        </p:spPr>
      </p:pic>
    </p:spTree>
    <p:extLst>
      <p:ext uri="{BB962C8B-B14F-4D97-AF65-F5344CB8AC3E}">
        <p14:creationId xmlns:p14="http://schemas.microsoft.com/office/powerpoint/2010/main" val="107907406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cSld name="1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dirty="0"/>
          </a:p>
        </p:txBody>
      </p:sp>
      <p:sp>
        <p:nvSpPr>
          <p:cNvPr id="3" name="Footer Placeholder 2"/>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94F9E154-5DAC-461C-933A-EAE89E25A369}"/>
              </a:ext>
            </a:extLst>
          </p:cNvPr>
          <p:cNvSpPr>
            <a:spLocks noGrp="1"/>
          </p:cNvSpPr>
          <p:nvPr>
            <p:ph type="sldNum" sz="quarter" idx="12"/>
          </p:nvPr>
        </p:nvSpPr>
        <p:spPr>
          <a:xfrm>
            <a:off x="11469415" y="6400799"/>
            <a:ext cx="593834" cy="365125"/>
          </a:xfrm>
          <a:prstGeom prst="rect">
            <a:avLst/>
          </a:prstGeom>
        </p:spPr>
        <p:txBody>
          <a:bodyPr anchor="ctr"/>
          <a:lstStyle>
            <a:lvl1pPr algn="ctr">
              <a:defRPr sz="1200"/>
            </a:lvl1pPr>
          </a:lstStyle>
          <a:p>
            <a:fld id="{FF367502-60F9-4131-9E63-EA8F887D2772}" type="slidenum">
              <a:rPr lang="en-US" smtClean="0"/>
              <a:pPr/>
              <a:t>‹#›</a:t>
            </a:fld>
            <a:endParaRPr lang="en-US" dirty="0"/>
          </a:p>
        </p:txBody>
      </p:sp>
      <p:pic>
        <p:nvPicPr>
          <p:cNvPr id="5" name="Picture 4">
            <a:extLst>
              <a:ext uri="{FF2B5EF4-FFF2-40B4-BE49-F238E27FC236}">
                <a16:creationId xmlns:a16="http://schemas.microsoft.com/office/drawing/2014/main" id="{C8F66469-78B8-4A77-B8DA-D187681A22B1}"/>
              </a:ext>
            </a:extLst>
          </p:cNvPr>
          <p:cNvPicPr>
            <a:picLocks noChangeAspect="1"/>
          </p:cNvPicPr>
          <p:nvPr userDrawn="1"/>
        </p:nvPicPr>
        <p:blipFill>
          <a:blip r:embed="rId2"/>
          <a:stretch>
            <a:fillRect/>
          </a:stretch>
        </p:blipFill>
        <p:spPr>
          <a:xfrm>
            <a:off x="-12899" y="5785896"/>
            <a:ext cx="1596109" cy="988508"/>
          </a:xfrm>
          <a:prstGeom prst="rect">
            <a:avLst/>
          </a:prstGeom>
        </p:spPr>
      </p:pic>
    </p:spTree>
    <p:extLst>
      <p:ext uri="{BB962C8B-B14F-4D97-AF65-F5344CB8AC3E}">
        <p14:creationId xmlns:p14="http://schemas.microsoft.com/office/powerpoint/2010/main" val="338397312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b="1"/>
            </a:lvl1pPr>
          </a:lstStyle>
          <a:p>
            <a:r>
              <a:rPr lang="en-US" dirty="0"/>
              <a:t>Click to edit Master title style</a:t>
            </a:r>
          </a:p>
        </p:txBody>
      </p:sp>
      <p:sp>
        <p:nvSpPr>
          <p:cNvPr id="3" name="Content Placeholder 2"/>
          <p:cNvSpPr>
            <a:spLocks noGrp="1"/>
          </p:cNvSpPr>
          <p:nvPr>
            <p:ph idx="1"/>
          </p:nvPr>
        </p:nvSpPr>
        <p:spPr>
          <a:xfrm>
            <a:off x="609600" y="1600201"/>
            <a:ext cx="10972800" cy="3778015"/>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12"/>
          </p:nvPr>
        </p:nvSpPr>
        <p:spPr/>
        <p:txBody>
          <a:bodyPr/>
          <a:lstStyle/>
          <a:p>
            <a:fld id="{56C55CE0-7EDD-E844-BEF3-1C1D134E2971}" type="slidenum">
              <a:rPr lang="en-US" smtClean="0"/>
              <a:t>‹#›</a:t>
            </a:fld>
            <a:endParaRPr lang="en-US" dirty="0"/>
          </a:p>
        </p:txBody>
      </p:sp>
      <p:sp>
        <p:nvSpPr>
          <p:cNvPr id="11" name="Content Placeholder 10"/>
          <p:cNvSpPr>
            <a:spLocks noGrp="1"/>
          </p:cNvSpPr>
          <p:nvPr>
            <p:ph sz="quarter" idx="13" hasCustomPrompt="1"/>
          </p:nvPr>
        </p:nvSpPr>
        <p:spPr>
          <a:xfrm>
            <a:off x="1342768" y="6097588"/>
            <a:ext cx="9661782" cy="365125"/>
          </a:xfrm>
        </p:spPr>
        <p:txBody>
          <a:bodyPr anchor="ctr">
            <a:noAutofit/>
          </a:bodyPr>
          <a:lstStyle>
            <a:lvl1pPr marL="0" indent="0">
              <a:buNone/>
              <a:defRPr sz="1000" baseline="0"/>
            </a:lvl1pPr>
            <a:lvl2pPr>
              <a:defRPr sz="1000"/>
            </a:lvl2pPr>
            <a:lvl3pPr>
              <a:defRPr sz="1000"/>
            </a:lvl3pPr>
            <a:lvl4pPr>
              <a:defRPr sz="1000"/>
            </a:lvl4pPr>
            <a:lvl5pPr>
              <a:defRPr sz="1000"/>
            </a:lvl5pPr>
          </a:lstStyle>
          <a:p>
            <a:pPr lvl="0"/>
            <a:r>
              <a:rPr lang="en-US" dirty="0"/>
              <a:t>Source: Source.</a:t>
            </a:r>
          </a:p>
        </p:txBody>
      </p:sp>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5816771"/>
            <a:ext cx="1496398" cy="926757"/>
          </a:xfrm>
          <a:prstGeom prst="rect">
            <a:avLst/>
          </a:prstGeom>
        </p:spPr>
      </p:pic>
    </p:spTree>
    <p:extLst>
      <p:ext uri="{BB962C8B-B14F-4D97-AF65-F5344CB8AC3E}">
        <p14:creationId xmlns:p14="http://schemas.microsoft.com/office/powerpoint/2010/main" val="54679393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Text_Slide_02">
    <p:bg>
      <p:bgPr>
        <a:solidFill>
          <a:schemeClr val="bg1"/>
        </a:solidFill>
        <a:effectLst/>
      </p:bgPr>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a:xfrm>
            <a:off x="-10947361" y="6882180"/>
            <a:ext cx="2844800" cy="365125"/>
          </a:xfrm>
          <a:prstGeom prst="rect">
            <a:avLst/>
          </a:prstGeom>
        </p:spPr>
        <p:txBody>
          <a:bodyPr/>
          <a:lstStyle>
            <a:lvl1pPr>
              <a:defRPr b="0" i="0">
                <a:solidFill>
                  <a:srgbClr val="FFFFFF"/>
                </a:solidFill>
                <a:latin typeface="Gotham Book" charset="0"/>
              </a:defRPr>
            </a:lvl1pPr>
          </a:lstStyle>
          <a:p>
            <a:endParaRPr lang="en-US" dirty="0"/>
          </a:p>
        </p:txBody>
      </p:sp>
      <p:sp>
        <p:nvSpPr>
          <p:cNvPr id="6" name="TextBox 5"/>
          <p:cNvSpPr txBox="1"/>
          <p:nvPr userDrawn="1"/>
        </p:nvSpPr>
        <p:spPr>
          <a:xfrm>
            <a:off x="11480804" y="6306857"/>
            <a:ext cx="370614" cy="256545"/>
          </a:xfrm>
          <a:prstGeom prst="rect">
            <a:avLst/>
          </a:prstGeom>
          <a:noFill/>
        </p:spPr>
        <p:txBody>
          <a:bodyPr wrap="none" rtlCol="0">
            <a:spAutoFit/>
          </a:bodyPr>
          <a:lstStyle/>
          <a:p>
            <a:fld id="{A791838F-4FC9-F243-94F2-BD82DEE32276}" type="slidenum">
              <a:rPr lang="en-US" sz="1067" b="0" i="0" smtClean="0">
                <a:solidFill>
                  <a:schemeClr val="tx1"/>
                </a:solidFill>
                <a:latin typeface="Gotham Book" charset="0"/>
                <a:ea typeface="Gotham Book" charset="0"/>
                <a:cs typeface="Gotham Book" charset="0"/>
              </a:rPr>
              <a:t>‹#›</a:t>
            </a:fld>
            <a:endParaRPr lang="en-US" sz="1067" b="0" i="0" dirty="0">
              <a:solidFill>
                <a:schemeClr val="tx1"/>
              </a:solidFill>
              <a:latin typeface="Gotham Book" charset="0"/>
              <a:ea typeface="Gotham Book" charset="0"/>
              <a:cs typeface="Gotham Book" charset="0"/>
            </a:endParaRPr>
          </a:p>
        </p:txBody>
      </p:sp>
      <p:sp>
        <p:nvSpPr>
          <p:cNvPr id="9" name="Text Placeholder 3"/>
          <p:cNvSpPr>
            <a:spLocks noGrp="1"/>
          </p:cNvSpPr>
          <p:nvPr>
            <p:ph type="body" sz="quarter" idx="11"/>
          </p:nvPr>
        </p:nvSpPr>
        <p:spPr>
          <a:xfrm>
            <a:off x="501651" y="495470"/>
            <a:ext cx="11117325" cy="490492"/>
          </a:xfrm>
          <a:prstGeom prst="rect">
            <a:avLst/>
          </a:prstGeom>
        </p:spPr>
        <p:txBody>
          <a:bodyPr lIns="0" tIns="0" rIns="0" bIns="0" anchor="ctr"/>
          <a:lstStyle>
            <a:lvl1pPr marL="0" indent="0">
              <a:lnSpc>
                <a:spcPts val="4000"/>
              </a:lnSpc>
              <a:spcBef>
                <a:spcPts val="0"/>
              </a:spcBef>
              <a:buFontTx/>
              <a:buNone/>
              <a:defRPr sz="3200" b="1" i="0">
                <a:solidFill>
                  <a:srgbClr val="1C1B1C"/>
                </a:solidFill>
                <a:latin typeface="Arial" charset="0"/>
                <a:ea typeface="Arial" charset="0"/>
                <a:cs typeface="Arial" charset="0"/>
              </a:defRPr>
            </a:lvl1pPr>
          </a:lstStyle>
          <a:p>
            <a:pPr lvl="0"/>
            <a:r>
              <a:rPr lang="en-US" dirty="0"/>
              <a:t>Click </a:t>
            </a:r>
            <a:r>
              <a:rPr lang="en-US"/>
              <a:t>to </a:t>
            </a:r>
            <a:r>
              <a:rPr lang="en-US" dirty="0"/>
              <a:t>e</a:t>
            </a:r>
            <a:r>
              <a:rPr lang="en-US"/>
              <a:t>dit </a:t>
            </a:r>
            <a:endParaRPr lang="en-US" dirty="0"/>
          </a:p>
        </p:txBody>
      </p:sp>
      <p:pic>
        <p:nvPicPr>
          <p:cNvPr id="8" name="Picture 7">
            <a:extLst>
              <a:ext uri="{FF2B5EF4-FFF2-40B4-BE49-F238E27FC236}">
                <a16:creationId xmlns:a16="http://schemas.microsoft.com/office/drawing/2014/main" id="{2F182B1D-18F1-4013-BC77-1662477849DA}"/>
              </a:ext>
            </a:extLst>
          </p:cNvPr>
          <p:cNvPicPr>
            <a:picLocks noChangeAspect="1"/>
          </p:cNvPicPr>
          <p:nvPr userDrawn="1"/>
        </p:nvPicPr>
        <p:blipFill>
          <a:blip r:embed="rId2"/>
          <a:stretch>
            <a:fillRect/>
          </a:stretch>
        </p:blipFill>
        <p:spPr>
          <a:xfrm>
            <a:off x="-12899" y="5785896"/>
            <a:ext cx="1596109" cy="988508"/>
          </a:xfrm>
          <a:prstGeom prst="rect">
            <a:avLst/>
          </a:prstGeom>
        </p:spPr>
      </p:pic>
    </p:spTree>
    <p:extLst>
      <p:ext uri="{BB962C8B-B14F-4D97-AF65-F5344CB8AC3E}">
        <p14:creationId xmlns:p14="http://schemas.microsoft.com/office/powerpoint/2010/main" val="241069656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b="1"/>
            </a:lvl1pPr>
          </a:lstStyle>
          <a:p>
            <a:r>
              <a:rPr lang="en-US" dirty="0"/>
              <a:t>Click to edit Master title style</a:t>
            </a:r>
          </a:p>
        </p:txBody>
      </p:sp>
      <p:sp>
        <p:nvSpPr>
          <p:cNvPr id="3" name="Content Placeholder 2"/>
          <p:cNvSpPr>
            <a:spLocks noGrp="1"/>
          </p:cNvSpPr>
          <p:nvPr>
            <p:ph sz="half" idx="1"/>
          </p:nvPr>
        </p:nvSpPr>
        <p:spPr>
          <a:xfrm>
            <a:off x="609600" y="1600201"/>
            <a:ext cx="5384800" cy="377801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377801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p:cNvSpPr>
            <a:spLocks noGrp="1"/>
          </p:cNvSpPr>
          <p:nvPr>
            <p:ph type="sldNum" sz="quarter" idx="12"/>
          </p:nvPr>
        </p:nvSpPr>
        <p:spPr/>
        <p:txBody>
          <a:bodyPr/>
          <a:lstStyle/>
          <a:p>
            <a:fld id="{56C55CE0-7EDD-E844-BEF3-1C1D134E2971}" type="slidenum">
              <a:rPr lang="en-US" smtClean="0"/>
              <a:t>‹#›</a:t>
            </a:fld>
            <a:endParaRPr lang="en-US" dirty="0"/>
          </a:p>
        </p:txBody>
      </p:sp>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5816771"/>
            <a:ext cx="1496398" cy="926757"/>
          </a:xfrm>
          <a:prstGeom prst="rect">
            <a:avLst/>
          </a:prstGeom>
        </p:spPr>
      </p:pic>
      <p:sp>
        <p:nvSpPr>
          <p:cNvPr id="8" name="Content Placeholder 10">
            <a:extLst>
              <a:ext uri="{FF2B5EF4-FFF2-40B4-BE49-F238E27FC236}">
                <a16:creationId xmlns:a16="http://schemas.microsoft.com/office/drawing/2014/main" id="{7C816F0B-37F2-4740-B172-3A32F09D8441}"/>
              </a:ext>
            </a:extLst>
          </p:cNvPr>
          <p:cNvSpPr>
            <a:spLocks noGrp="1"/>
          </p:cNvSpPr>
          <p:nvPr>
            <p:ph sz="quarter" idx="13" hasCustomPrompt="1"/>
          </p:nvPr>
        </p:nvSpPr>
        <p:spPr>
          <a:xfrm>
            <a:off x="1342768" y="6097588"/>
            <a:ext cx="9661782" cy="365125"/>
          </a:xfrm>
        </p:spPr>
        <p:txBody>
          <a:bodyPr anchor="ctr">
            <a:noAutofit/>
          </a:bodyPr>
          <a:lstStyle>
            <a:lvl1pPr marL="0" indent="0">
              <a:buNone/>
              <a:defRPr sz="1000" baseline="0"/>
            </a:lvl1pPr>
            <a:lvl2pPr>
              <a:defRPr sz="1000"/>
            </a:lvl2pPr>
            <a:lvl3pPr>
              <a:defRPr sz="1000"/>
            </a:lvl3pPr>
            <a:lvl4pPr>
              <a:defRPr sz="1000"/>
            </a:lvl4pPr>
            <a:lvl5pPr>
              <a:defRPr sz="1000"/>
            </a:lvl5pPr>
          </a:lstStyle>
          <a:p>
            <a:pPr lvl="0"/>
            <a:r>
              <a:rPr lang="en-US" dirty="0"/>
              <a:t>Source: Source.</a:t>
            </a:r>
          </a:p>
        </p:txBody>
      </p:sp>
    </p:spTree>
    <p:extLst>
      <p:ext uri="{BB962C8B-B14F-4D97-AF65-F5344CB8AC3E}">
        <p14:creationId xmlns:p14="http://schemas.microsoft.com/office/powerpoint/2010/main" val="27697567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b="1"/>
            </a:lvl1pPr>
          </a:lstStyle>
          <a:p>
            <a:r>
              <a:rPr lang="en-US" dirty="0"/>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lgn="ctr">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203341"/>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lgn="ctr">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203341"/>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Slide Number Placeholder 8"/>
          <p:cNvSpPr>
            <a:spLocks noGrp="1"/>
          </p:cNvSpPr>
          <p:nvPr>
            <p:ph type="sldNum" sz="quarter" idx="12"/>
          </p:nvPr>
        </p:nvSpPr>
        <p:spPr/>
        <p:txBody>
          <a:bodyPr/>
          <a:lstStyle/>
          <a:p>
            <a:fld id="{56C55CE0-7EDD-E844-BEF3-1C1D134E2971}" type="slidenum">
              <a:rPr lang="en-US" smtClean="0"/>
              <a:t>‹#›</a:t>
            </a:fld>
            <a:endParaRPr lang="en-US" dirty="0"/>
          </a:p>
        </p:txBody>
      </p:sp>
      <p:pic>
        <p:nvPicPr>
          <p:cNvPr id="11" name="Picture 1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5816771"/>
            <a:ext cx="1496398" cy="926757"/>
          </a:xfrm>
          <a:prstGeom prst="rect">
            <a:avLst/>
          </a:prstGeom>
        </p:spPr>
      </p:pic>
      <p:sp>
        <p:nvSpPr>
          <p:cNvPr id="10" name="Content Placeholder 10">
            <a:extLst>
              <a:ext uri="{FF2B5EF4-FFF2-40B4-BE49-F238E27FC236}">
                <a16:creationId xmlns:a16="http://schemas.microsoft.com/office/drawing/2014/main" id="{A49C3470-594D-1342-9F29-FA52B474B1F6}"/>
              </a:ext>
            </a:extLst>
          </p:cNvPr>
          <p:cNvSpPr>
            <a:spLocks noGrp="1"/>
          </p:cNvSpPr>
          <p:nvPr>
            <p:ph sz="quarter" idx="13" hasCustomPrompt="1"/>
          </p:nvPr>
        </p:nvSpPr>
        <p:spPr>
          <a:xfrm>
            <a:off x="1342768" y="6097588"/>
            <a:ext cx="9661782" cy="365125"/>
          </a:xfrm>
        </p:spPr>
        <p:txBody>
          <a:bodyPr anchor="ctr">
            <a:noAutofit/>
          </a:bodyPr>
          <a:lstStyle>
            <a:lvl1pPr marL="0" indent="0">
              <a:buNone/>
              <a:defRPr sz="1000" baseline="0"/>
            </a:lvl1pPr>
            <a:lvl2pPr>
              <a:defRPr sz="1000"/>
            </a:lvl2pPr>
            <a:lvl3pPr>
              <a:defRPr sz="1000"/>
            </a:lvl3pPr>
            <a:lvl4pPr>
              <a:defRPr sz="1000"/>
            </a:lvl4pPr>
            <a:lvl5pPr>
              <a:defRPr sz="1000"/>
            </a:lvl5pPr>
          </a:lstStyle>
          <a:p>
            <a:pPr lvl="0"/>
            <a:r>
              <a:rPr lang="en-US" dirty="0"/>
              <a:t>Source: Source.</a:t>
            </a:r>
          </a:p>
        </p:txBody>
      </p:sp>
    </p:spTree>
    <p:extLst>
      <p:ext uri="{BB962C8B-B14F-4D97-AF65-F5344CB8AC3E}">
        <p14:creationId xmlns:p14="http://schemas.microsoft.com/office/powerpoint/2010/main" val="6210329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lgn="l">
              <a:defRPr b="1"/>
            </a:lvl1pPr>
          </a:lstStyle>
          <a:p>
            <a:r>
              <a:rPr lang="en-US" dirty="0"/>
              <a:t>Click to edit Master title style</a:t>
            </a:r>
          </a:p>
        </p:txBody>
      </p:sp>
      <p:sp>
        <p:nvSpPr>
          <p:cNvPr id="3" name="Text Placeholder 2"/>
          <p:cNvSpPr>
            <a:spLocks noGrp="1"/>
          </p:cNvSpPr>
          <p:nvPr>
            <p:ph type="body" idx="1"/>
          </p:nvPr>
        </p:nvSpPr>
        <p:spPr>
          <a:xfrm>
            <a:off x="609600" y="1535113"/>
            <a:ext cx="3200400" cy="639762"/>
          </a:xfrm>
        </p:spPr>
        <p:txBody>
          <a:bodyPr anchor="b"/>
          <a:lstStyle>
            <a:lvl1pPr marL="0" indent="0" algn="ctr">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3200400" cy="3203341"/>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8382000" y="1535113"/>
            <a:ext cx="3200400" cy="639762"/>
          </a:xfrm>
        </p:spPr>
        <p:txBody>
          <a:bodyPr anchor="b"/>
          <a:lstStyle>
            <a:lvl1pPr marL="0" indent="0" algn="ctr">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8382000" y="2174875"/>
            <a:ext cx="3200400" cy="3203341"/>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Slide Number Placeholder 8"/>
          <p:cNvSpPr>
            <a:spLocks noGrp="1"/>
          </p:cNvSpPr>
          <p:nvPr>
            <p:ph type="sldNum" sz="quarter" idx="12"/>
          </p:nvPr>
        </p:nvSpPr>
        <p:spPr/>
        <p:txBody>
          <a:bodyPr/>
          <a:lstStyle/>
          <a:p>
            <a:fld id="{56C55CE0-7EDD-E844-BEF3-1C1D134E2971}" type="slidenum">
              <a:rPr lang="en-US" smtClean="0"/>
              <a:t>‹#›</a:t>
            </a:fld>
            <a:endParaRPr lang="en-US" dirty="0"/>
          </a:p>
        </p:txBody>
      </p:sp>
      <p:pic>
        <p:nvPicPr>
          <p:cNvPr id="11" name="Picture 1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5816771"/>
            <a:ext cx="1496398" cy="926757"/>
          </a:xfrm>
          <a:prstGeom prst="rect">
            <a:avLst/>
          </a:prstGeom>
        </p:spPr>
      </p:pic>
      <p:sp>
        <p:nvSpPr>
          <p:cNvPr id="10" name="Content Placeholder 10">
            <a:extLst>
              <a:ext uri="{FF2B5EF4-FFF2-40B4-BE49-F238E27FC236}">
                <a16:creationId xmlns:a16="http://schemas.microsoft.com/office/drawing/2014/main" id="{A49C3470-594D-1342-9F29-FA52B474B1F6}"/>
              </a:ext>
            </a:extLst>
          </p:cNvPr>
          <p:cNvSpPr>
            <a:spLocks noGrp="1"/>
          </p:cNvSpPr>
          <p:nvPr>
            <p:ph sz="quarter" idx="13" hasCustomPrompt="1"/>
          </p:nvPr>
        </p:nvSpPr>
        <p:spPr>
          <a:xfrm>
            <a:off x="1342768" y="6097588"/>
            <a:ext cx="9661782" cy="365125"/>
          </a:xfrm>
        </p:spPr>
        <p:txBody>
          <a:bodyPr anchor="ctr">
            <a:noAutofit/>
          </a:bodyPr>
          <a:lstStyle>
            <a:lvl1pPr marL="0" indent="0">
              <a:buNone/>
              <a:defRPr sz="1000" baseline="0"/>
            </a:lvl1pPr>
            <a:lvl2pPr>
              <a:defRPr sz="1000"/>
            </a:lvl2pPr>
            <a:lvl3pPr>
              <a:defRPr sz="1000"/>
            </a:lvl3pPr>
            <a:lvl4pPr>
              <a:defRPr sz="1000"/>
            </a:lvl4pPr>
            <a:lvl5pPr>
              <a:defRPr sz="1000"/>
            </a:lvl5pPr>
          </a:lstStyle>
          <a:p>
            <a:pPr lvl="0"/>
            <a:r>
              <a:rPr lang="en-US" dirty="0"/>
              <a:t>Source: Source.</a:t>
            </a:r>
          </a:p>
        </p:txBody>
      </p:sp>
      <p:sp>
        <p:nvSpPr>
          <p:cNvPr id="12" name="Text Placeholder 4">
            <a:extLst>
              <a:ext uri="{FF2B5EF4-FFF2-40B4-BE49-F238E27FC236}">
                <a16:creationId xmlns:a16="http://schemas.microsoft.com/office/drawing/2014/main" id="{FB54F04C-494C-1F4F-ACB5-6AE3FE2992A2}"/>
              </a:ext>
            </a:extLst>
          </p:cNvPr>
          <p:cNvSpPr>
            <a:spLocks noGrp="1"/>
          </p:cNvSpPr>
          <p:nvPr>
            <p:ph type="body" sz="quarter" idx="14"/>
          </p:nvPr>
        </p:nvSpPr>
        <p:spPr>
          <a:xfrm>
            <a:off x="4495800" y="1535113"/>
            <a:ext cx="3200400" cy="639762"/>
          </a:xfrm>
        </p:spPr>
        <p:txBody>
          <a:bodyPr anchor="b"/>
          <a:lstStyle>
            <a:lvl1pPr marL="0" indent="0" algn="ctr">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3" name="Content Placeholder 5">
            <a:extLst>
              <a:ext uri="{FF2B5EF4-FFF2-40B4-BE49-F238E27FC236}">
                <a16:creationId xmlns:a16="http://schemas.microsoft.com/office/drawing/2014/main" id="{786FBF5D-7118-134C-9533-9BD52171CD60}"/>
              </a:ext>
            </a:extLst>
          </p:cNvPr>
          <p:cNvSpPr>
            <a:spLocks noGrp="1"/>
          </p:cNvSpPr>
          <p:nvPr>
            <p:ph sz="quarter" idx="15"/>
          </p:nvPr>
        </p:nvSpPr>
        <p:spPr>
          <a:xfrm>
            <a:off x="4495800" y="2174875"/>
            <a:ext cx="3200400" cy="3203341"/>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33424590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b="1"/>
            </a:lvl1pPr>
          </a:lstStyle>
          <a:p>
            <a:r>
              <a:rPr lang="en-US" dirty="0"/>
              <a:t>Click to edit Master title style</a:t>
            </a:r>
          </a:p>
        </p:txBody>
      </p:sp>
      <p:sp>
        <p:nvSpPr>
          <p:cNvPr id="5" name="Slide Number Placeholder 4"/>
          <p:cNvSpPr>
            <a:spLocks noGrp="1"/>
          </p:cNvSpPr>
          <p:nvPr>
            <p:ph type="sldNum" sz="quarter" idx="12"/>
          </p:nvPr>
        </p:nvSpPr>
        <p:spPr/>
        <p:txBody>
          <a:bodyPr/>
          <a:lstStyle/>
          <a:p>
            <a:fld id="{56C55CE0-7EDD-E844-BEF3-1C1D134E2971}" type="slidenum">
              <a:rPr lang="en-US" smtClean="0"/>
              <a:t>‹#›</a:t>
            </a:fld>
            <a:endParaRPr lang="en-US" dirty="0"/>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5816771"/>
            <a:ext cx="1496398" cy="926757"/>
          </a:xfrm>
          <a:prstGeom prst="rect">
            <a:avLst/>
          </a:prstGeom>
        </p:spPr>
      </p:pic>
      <p:sp>
        <p:nvSpPr>
          <p:cNvPr id="6" name="Content Placeholder 10">
            <a:extLst>
              <a:ext uri="{FF2B5EF4-FFF2-40B4-BE49-F238E27FC236}">
                <a16:creationId xmlns:a16="http://schemas.microsoft.com/office/drawing/2014/main" id="{D71AF570-B930-A148-B94D-ACF61A5A12F9}"/>
              </a:ext>
            </a:extLst>
          </p:cNvPr>
          <p:cNvSpPr>
            <a:spLocks noGrp="1"/>
          </p:cNvSpPr>
          <p:nvPr>
            <p:ph sz="quarter" idx="13" hasCustomPrompt="1"/>
          </p:nvPr>
        </p:nvSpPr>
        <p:spPr>
          <a:xfrm>
            <a:off x="1342768" y="6097588"/>
            <a:ext cx="9661782" cy="365125"/>
          </a:xfrm>
        </p:spPr>
        <p:txBody>
          <a:bodyPr anchor="ctr">
            <a:noAutofit/>
          </a:bodyPr>
          <a:lstStyle>
            <a:lvl1pPr marL="0" indent="0">
              <a:buNone/>
              <a:defRPr sz="1000" baseline="0"/>
            </a:lvl1pPr>
            <a:lvl2pPr>
              <a:defRPr sz="1000"/>
            </a:lvl2pPr>
            <a:lvl3pPr>
              <a:defRPr sz="1000"/>
            </a:lvl3pPr>
            <a:lvl4pPr>
              <a:defRPr sz="1000"/>
            </a:lvl4pPr>
            <a:lvl5pPr>
              <a:defRPr sz="1000"/>
            </a:lvl5pPr>
          </a:lstStyle>
          <a:p>
            <a:pPr lvl="0"/>
            <a:r>
              <a:rPr lang="en-US" dirty="0"/>
              <a:t>Source: Source.</a:t>
            </a:r>
          </a:p>
        </p:txBody>
      </p:sp>
    </p:spTree>
    <p:extLst>
      <p:ext uri="{BB962C8B-B14F-4D97-AF65-F5344CB8AC3E}">
        <p14:creationId xmlns:p14="http://schemas.microsoft.com/office/powerpoint/2010/main" val="356910149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56C55CE0-7EDD-E844-BEF3-1C1D134E2971}" type="slidenum">
              <a:rPr lang="en-US" smtClean="0"/>
              <a:t>‹#›</a:t>
            </a:fld>
            <a:endParaRPr lang="en-US" dirty="0"/>
          </a:p>
        </p:txBody>
      </p:sp>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5816771"/>
            <a:ext cx="1496398" cy="926757"/>
          </a:xfrm>
          <a:prstGeom prst="rect">
            <a:avLst/>
          </a:prstGeom>
        </p:spPr>
      </p:pic>
      <p:sp>
        <p:nvSpPr>
          <p:cNvPr id="5" name="Content Placeholder 10">
            <a:extLst>
              <a:ext uri="{FF2B5EF4-FFF2-40B4-BE49-F238E27FC236}">
                <a16:creationId xmlns:a16="http://schemas.microsoft.com/office/drawing/2014/main" id="{467524C7-A280-F14E-9CC8-210EF32FDDFC}"/>
              </a:ext>
            </a:extLst>
          </p:cNvPr>
          <p:cNvSpPr>
            <a:spLocks noGrp="1"/>
          </p:cNvSpPr>
          <p:nvPr>
            <p:ph sz="quarter" idx="13" hasCustomPrompt="1"/>
          </p:nvPr>
        </p:nvSpPr>
        <p:spPr>
          <a:xfrm>
            <a:off x="1342768" y="6097588"/>
            <a:ext cx="9661782" cy="365125"/>
          </a:xfrm>
        </p:spPr>
        <p:txBody>
          <a:bodyPr anchor="ctr">
            <a:noAutofit/>
          </a:bodyPr>
          <a:lstStyle>
            <a:lvl1pPr marL="0" indent="0">
              <a:buNone/>
              <a:defRPr sz="1000" baseline="0"/>
            </a:lvl1pPr>
            <a:lvl2pPr>
              <a:defRPr sz="1000"/>
            </a:lvl2pPr>
            <a:lvl3pPr>
              <a:defRPr sz="1000"/>
            </a:lvl3pPr>
            <a:lvl4pPr>
              <a:defRPr sz="1000"/>
            </a:lvl4pPr>
            <a:lvl5pPr>
              <a:defRPr sz="1000"/>
            </a:lvl5pPr>
          </a:lstStyle>
          <a:p>
            <a:pPr lvl="0"/>
            <a:r>
              <a:rPr lang="en-US" dirty="0"/>
              <a:t>Source: Source.</a:t>
            </a:r>
          </a:p>
        </p:txBody>
      </p:sp>
    </p:spTree>
    <p:extLst>
      <p:ext uri="{BB962C8B-B14F-4D97-AF65-F5344CB8AC3E}">
        <p14:creationId xmlns:p14="http://schemas.microsoft.com/office/powerpoint/2010/main" val="5606354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634769"/>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2"/>
            <a:ext cx="4011084" cy="447271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Slide Number Placeholder 6"/>
          <p:cNvSpPr>
            <a:spLocks noGrp="1"/>
          </p:cNvSpPr>
          <p:nvPr>
            <p:ph type="sldNum" sz="quarter" idx="12"/>
          </p:nvPr>
        </p:nvSpPr>
        <p:spPr/>
        <p:txBody>
          <a:bodyPr/>
          <a:lstStyle/>
          <a:p>
            <a:fld id="{56C55CE0-7EDD-E844-BEF3-1C1D134E2971}" type="slidenum">
              <a:rPr lang="en-US" smtClean="0"/>
              <a:t>‹#›</a:t>
            </a:fld>
            <a:endParaRPr lang="en-US" dirty="0"/>
          </a:p>
        </p:txBody>
      </p:sp>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5816771"/>
            <a:ext cx="1496398" cy="926757"/>
          </a:xfrm>
          <a:prstGeom prst="rect">
            <a:avLst/>
          </a:prstGeom>
        </p:spPr>
      </p:pic>
      <p:sp>
        <p:nvSpPr>
          <p:cNvPr id="8" name="Content Placeholder 10">
            <a:extLst>
              <a:ext uri="{FF2B5EF4-FFF2-40B4-BE49-F238E27FC236}">
                <a16:creationId xmlns:a16="http://schemas.microsoft.com/office/drawing/2014/main" id="{FA5EF747-968F-1D49-AEDE-853400A4EF9A}"/>
              </a:ext>
            </a:extLst>
          </p:cNvPr>
          <p:cNvSpPr>
            <a:spLocks noGrp="1"/>
          </p:cNvSpPr>
          <p:nvPr>
            <p:ph sz="quarter" idx="13" hasCustomPrompt="1"/>
          </p:nvPr>
        </p:nvSpPr>
        <p:spPr>
          <a:xfrm>
            <a:off x="1342768" y="6097588"/>
            <a:ext cx="9661782" cy="365125"/>
          </a:xfrm>
        </p:spPr>
        <p:txBody>
          <a:bodyPr anchor="ctr">
            <a:noAutofit/>
          </a:bodyPr>
          <a:lstStyle>
            <a:lvl1pPr marL="0" indent="0">
              <a:buNone/>
              <a:defRPr sz="1000" baseline="0"/>
            </a:lvl1pPr>
            <a:lvl2pPr>
              <a:defRPr sz="1000"/>
            </a:lvl2pPr>
            <a:lvl3pPr>
              <a:defRPr sz="1000"/>
            </a:lvl3pPr>
            <a:lvl4pPr>
              <a:defRPr sz="1000"/>
            </a:lvl4pPr>
            <a:lvl5pPr>
              <a:defRPr sz="1000"/>
            </a:lvl5pPr>
          </a:lstStyle>
          <a:p>
            <a:pPr lvl="0"/>
            <a:r>
              <a:rPr lang="en-US" dirty="0"/>
              <a:t>Source: Source.</a:t>
            </a:r>
          </a:p>
        </p:txBody>
      </p:sp>
    </p:spTree>
    <p:extLst>
      <p:ext uri="{BB962C8B-B14F-4D97-AF65-F5344CB8AC3E}">
        <p14:creationId xmlns:p14="http://schemas.microsoft.com/office/powerpoint/2010/main" val="364437833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2389717" y="5367338"/>
            <a:ext cx="7315200" cy="619994"/>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Slide Number Placeholder 6"/>
          <p:cNvSpPr>
            <a:spLocks noGrp="1"/>
          </p:cNvSpPr>
          <p:nvPr>
            <p:ph type="sldNum" sz="quarter" idx="12"/>
          </p:nvPr>
        </p:nvSpPr>
        <p:spPr/>
        <p:txBody>
          <a:bodyPr/>
          <a:lstStyle/>
          <a:p>
            <a:fld id="{56C55CE0-7EDD-E844-BEF3-1C1D134E2971}" type="slidenum">
              <a:rPr lang="en-US" smtClean="0"/>
              <a:t>‹#›</a:t>
            </a:fld>
            <a:endParaRPr lang="en-US" dirty="0"/>
          </a:p>
        </p:txBody>
      </p:sp>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5816771"/>
            <a:ext cx="1496398" cy="926757"/>
          </a:xfrm>
          <a:prstGeom prst="rect">
            <a:avLst/>
          </a:prstGeom>
        </p:spPr>
      </p:pic>
      <p:sp>
        <p:nvSpPr>
          <p:cNvPr id="8" name="Content Placeholder 10">
            <a:extLst>
              <a:ext uri="{FF2B5EF4-FFF2-40B4-BE49-F238E27FC236}">
                <a16:creationId xmlns:a16="http://schemas.microsoft.com/office/drawing/2014/main" id="{10C8080D-B0DC-494A-85B3-39571CBF5207}"/>
              </a:ext>
            </a:extLst>
          </p:cNvPr>
          <p:cNvSpPr>
            <a:spLocks noGrp="1"/>
          </p:cNvSpPr>
          <p:nvPr>
            <p:ph sz="quarter" idx="13" hasCustomPrompt="1"/>
          </p:nvPr>
        </p:nvSpPr>
        <p:spPr>
          <a:xfrm>
            <a:off x="1342768" y="6097588"/>
            <a:ext cx="9661782" cy="365125"/>
          </a:xfrm>
        </p:spPr>
        <p:txBody>
          <a:bodyPr anchor="ctr">
            <a:noAutofit/>
          </a:bodyPr>
          <a:lstStyle>
            <a:lvl1pPr marL="0" indent="0">
              <a:buNone/>
              <a:defRPr sz="1000" baseline="0"/>
            </a:lvl1pPr>
            <a:lvl2pPr>
              <a:defRPr sz="1000"/>
            </a:lvl2pPr>
            <a:lvl3pPr>
              <a:defRPr sz="1000"/>
            </a:lvl3pPr>
            <a:lvl4pPr>
              <a:defRPr sz="1000"/>
            </a:lvl4pPr>
            <a:lvl5pPr>
              <a:defRPr sz="1000"/>
            </a:lvl5pPr>
          </a:lstStyle>
          <a:p>
            <a:pPr lvl="0"/>
            <a:r>
              <a:rPr lang="en-US" dirty="0"/>
              <a:t>Source: Source.</a:t>
            </a:r>
          </a:p>
        </p:txBody>
      </p:sp>
    </p:spTree>
    <p:extLst>
      <p:ext uri="{BB962C8B-B14F-4D97-AF65-F5344CB8AC3E}">
        <p14:creationId xmlns:p14="http://schemas.microsoft.com/office/powerpoint/2010/main" val="119574658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5" Type="http://schemas.openxmlformats.org/officeDocument/2006/relationships/slideLayout" Target="../slideLayouts/slideLayout17.xml"/><Relationship Id="rId4" Type="http://schemas.openxmlformats.org/officeDocument/2006/relationships/slideLayout" Target="../slideLayouts/slideLayout16.xml"/><Relationship Id="rId9"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1"/>
            <a:ext cx="10972800" cy="4323521"/>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4"/>
          </p:nvPr>
        </p:nvSpPr>
        <p:spPr>
          <a:xfrm>
            <a:off x="11171583" y="6098366"/>
            <a:ext cx="410817" cy="365125"/>
          </a:xfrm>
          <a:prstGeom prst="rect">
            <a:avLst/>
          </a:prstGeom>
        </p:spPr>
        <p:txBody>
          <a:bodyPr vert="horz" lIns="91440" tIns="45720" rIns="91440" bIns="45720" rtlCol="0" anchor="ctr"/>
          <a:lstStyle>
            <a:lvl1pPr algn="r">
              <a:defRPr sz="1200">
                <a:solidFill>
                  <a:schemeClr val="tx1">
                    <a:tint val="75000"/>
                  </a:schemeClr>
                </a:solidFill>
                <a:latin typeface="Arial" charset="0"/>
                <a:ea typeface="Arial" charset="0"/>
                <a:cs typeface="Arial" charset="0"/>
              </a:defRPr>
            </a:lvl1pPr>
          </a:lstStyle>
          <a:p>
            <a:fld id="{56C55CE0-7EDD-E844-BEF3-1C1D134E2971}" type="slidenum">
              <a:rPr lang="en-US" smtClean="0"/>
              <a:pPr/>
              <a:t>‹#›</a:t>
            </a:fld>
            <a:endParaRPr lang="en-US" dirty="0"/>
          </a:p>
        </p:txBody>
      </p:sp>
    </p:spTree>
    <p:extLst>
      <p:ext uri="{BB962C8B-B14F-4D97-AF65-F5344CB8AC3E}">
        <p14:creationId xmlns:p14="http://schemas.microsoft.com/office/powerpoint/2010/main" val="2480124534"/>
      </p:ext>
    </p:extLst>
  </p:cSld>
  <p:clrMap bg1="lt1" tx1="dk1" bg2="lt2" tx2="dk2" accent1="accent1" accent2="accent2" accent3="accent3" accent4="accent4" accent5="accent5" accent6="accent6" hlink="hlink" folHlink="folHlink"/>
  <p:sldLayoutIdLst>
    <p:sldLayoutId id="2147483666" r:id="rId1"/>
    <p:sldLayoutId id="2147483650" r:id="rId2"/>
    <p:sldLayoutId id="2147483652" r:id="rId3"/>
    <p:sldLayoutId id="2147483653" r:id="rId4"/>
    <p:sldLayoutId id="2147483667" r:id="rId5"/>
    <p:sldLayoutId id="2147483654" r:id="rId6"/>
    <p:sldLayoutId id="2147483655" r:id="rId7"/>
    <p:sldLayoutId id="2147483656" r:id="rId8"/>
    <p:sldLayoutId id="2147483657" r:id="rId9"/>
    <p:sldLayoutId id="2147483658" r:id="rId10"/>
    <p:sldLayoutId id="2147483659" r:id="rId11"/>
    <p:sldLayoutId id="2147483662" r:id="rId12"/>
  </p:sldLayoutIdLst>
  <p:hf hdr="0" ftr="0" dt="0"/>
  <p:txStyles>
    <p:titleStyle>
      <a:lvl1pPr algn="ctr" defTabSz="457200" rtl="0" eaLnBrk="1" latinLnBrk="0" hangingPunct="1">
        <a:spcBef>
          <a:spcPct val="0"/>
        </a:spcBef>
        <a:buNone/>
        <a:defRPr sz="4000" b="1" kern="1200">
          <a:solidFill>
            <a:schemeClr val="tx1"/>
          </a:solidFill>
          <a:latin typeface="Arial" charset="0"/>
          <a:ea typeface="Arial" charset="0"/>
          <a:cs typeface="Arial" charset="0"/>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Arial" charset="0"/>
          <a:ea typeface="Arial" charset="0"/>
          <a:cs typeface="Arial" charset="0"/>
        </a:defRPr>
      </a:lvl1pPr>
      <a:lvl2pPr marL="742950" indent="-285750" algn="l" defTabSz="457200" rtl="0" eaLnBrk="1" latinLnBrk="0" hangingPunct="1">
        <a:spcBef>
          <a:spcPct val="20000"/>
        </a:spcBef>
        <a:buFont typeface="Arial"/>
        <a:buChar char="–"/>
        <a:defRPr sz="2800" kern="1200">
          <a:solidFill>
            <a:schemeClr val="tx1"/>
          </a:solidFill>
          <a:latin typeface="Arial" charset="0"/>
          <a:ea typeface="Arial" charset="0"/>
          <a:cs typeface="Arial" charset="0"/>
        </a:defRPr>
      </a:lvl2pPr>
      <a:lvl3pPr marL="1143000" indent="-228600" algn="l" defTabSz="457200" rtl="0" eaLnBrk="1" latinLnBrk="0" hangingPunct="1">
        <a:spcBef>
          <a:spcPct val="20000"/>
        </a:spcBef>
        <a:buFont typeface="Arial"/>
        <a:buChar char="•"/>
        <a:defRPr sz="2400" kern="1200">
          <a:solidFill>
            <a:schemeClr val="tx1"/>
          </a:solidFill>
          <a:latin typeface="Arial" charset="0"/>
          <a:ea typeface="Arial" charset="0"/>
          <a:cs typeface="Arial" charset="0"/>
        </a:defRPr>
      </a:lvl3pPr>
      <a:lvl4pPr marL="1600200" indent="-228600" algn="l" defTabSz="457200" rtl="0" eaLnBrk="1" latinLnBrk="0" hangingPunct="1">
        <a:spcBef>
          <a:spcPct val="20000"/>
        </a:spcBef>
        <a:buFont typeface="Arial"/>
        <a:buChar char="–"/>
        <a:defRPr sz="2000" kern="1200">
          <a:solidFill>
            <a:schemeClr val="tx1"/>
          </a:solidFill>
          <a:latin typeface="Arial" charset="0"/>
          <a:ea typeface="Arial" charset="0"/>
          <a:cs typeface="Arial" charset="0"/>
        </a:defRPr>
      </a:lvl4pPr>
      <a:lvl5pPr marL="2057400" indent="-228600" algn="l" defTabSz="457200" rtl="0" eaLnBrk="1" latinLnBrk="0" hangingPunct="1">
        <a:spcBef>
          <a:spcPct val="20000"/>
        </a:spcBef>
        <a:buFont typeface="Arial"/>
        <a:buChar char="»"/>
        <a:defRPr sz="2000" kern="1200">
          <a:solidFill>
            <a:schemeClr val="tx1"/>
          </a:solidFill>
          <a:latin typeface="Arial" charset="0"/>
          <a:ea typeface="Arial" charset="0"/>
          <a:cs typeface="Arial"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1"/>
            <a:ext cx="10972800" cy="4323521"/>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Box 4">
            <a:extLst>
              <a:ext uri="{FF2B5EF4-FFF2-40B4-BE49-F238E27FC236}">
                <a16:creationId xmlns:a16="http://schemas.microsoft.com/office/drawing/2014/main" id="{817CC26E-4A53-424E-A076-1CF1560A61E2}"/>
              </a:ext>
            </a:extLst>
          </p:cNvPr>
          <p:cNvSpPr txBox="1"/>
          <p:nvPr userDrawn="1"/>
        </p:nvSpPr>
        <p:spPr>
          <a:xfrm>
            <a:off x="9336867" y="28256"/>
            <a:ext cx="3952131" cy="369332"/>
          </a:xfrm>
          <a:prstGeom prst="rect">
            <a:avLst/>
          </a:prstGeom>
          <a:noFill/>
        </p:spPr>
        <p:txBody>
          <a:bodyPr wrap="square" rtlCol="0">
            <a:spAutoFit/>
          </a:bodyPr>
          <a:lstStyle/>
          <a:p>
            <a:r>
              <a:rPr lang="en-US" i="1" dirty="0">
                <a:solidFill>
                  <a:srgbClr val="7C0622"/>
                </a:solidFill>
              </a:rPr>
              <a:t>Confidential; Do not share</a:t>
            </a:r>
          </a:p>
        </p:txBody>
      </p:sp>
    </p:spTree>
    <p:extLst>
      <p:ext uri="{BB962C8B-B14F-4D97-AF65-F5344CB8AC3E}">
        <p14:creationId xmlns:p14="http://schemas.microsoft.com/office/powerpoint/2010/main" val="4287188084"/>
      </p:ext>
    </p:extLst>
  </p:cSld>
  <p:clrMap bg1="lt1" tx1="dk1" bg2="lt2" tx2="dk2" accent1="accent1" accent2="accent2" accent3="accent3" accent4="accent4" accent5="accent5" accent6="accent6" hlink="hlink" folHlink="folHlink"/>
  <p:sldLayoutIdLst>
    <p:sldLayoutId id="2147483669" r:id="rId1"/>
    <p:sldLayoutId id="2147483670" r:id="rId2"/>
    <p:sldLayoutId id="2147483671" r:id="rId3"/>
    <p:sldLayoutId id="2147483672" r:id="rId4"/>
    <p:sldLayoutId id="2147483673" r:id="rId5"/>
    <p:sldLayoutId id="2147483674" r:id="rId6"/>
    <p:sldLayoutId id="2147483675" r:id="rId7"/>
    <p:sldLayoutId id="2147483676" r:id="rId8"/>
  </p:sldLayoutIdLst>
  <p:hf sldNum="0" hdr="0" ftr="0" dt="0"/>
  <p:txStyles>
    <p:titleStyle>
      <a:lvl1pPr algn="ctr" defTabSz="457200" rtl="0" eaLnBrk="1" latinLnBrk="0" hangingPunct="1">
        <a:spcBef>
          <a:spcPct val="0"/>
        </a:spcBef>
        <a:buNone/>
        <a:defRPr sz="4400" b="1" kern="1200">
          <a:solidFill>
            <a:schemeClr val="tx1"/>
          </a:solidFill>
          <a:latin typeface="Arial" charset="0"/>
          <a:ea typeface="Arial" charset="0"/>
          <a:cs typeface="Arial" charset="0"/>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Arial" charset="0"/>
          <a:ea typeface="Arial" charset="0"/>
          <a:cs typeface="Arial" charset="0"/>
        </a:defRPr>
      </a:lvl1pPr>
      <a:lvl2pPr marL="742950" indent="-285750" algn="l" defTabSz="457200" rtl="0" eaLnBrk="1" latinLnBrk="0" hangingPunct="1">
        <a:spcBef>
          <a:spcPct val="20000"/>
        </a:spcBef>
        <a:buFont typeface="Arial"/>
        <a:buChar char="–"/>
        <a:defRPr sz="2800" kern="1200">
          <a:solidFill>
            <a:schemeClr val="tx1"/>
          </a:solidFill>
          <a:latin typeface="Arial" charset="0"/>
          <a:ea typeface="Arial" charset="0"/>
          <a:cs typeface="Arial" charset="0"/>
        </a:defRPr>
      </a:lvl2pPr>
      <a:lvl3pPr marL="1143000" indent="-228600" algn="l" defTabSz="457200" rtl="0" eaLnBrk="1" latinLnBrk="0" hangingPunct="1">
        <a:spcBef>
          <a:spcPct val="20000"/>
        </a:spcBef>
        <a:buFont typeface="Arial"/>
        <a:buChar char="•"/>
        <a:defRPr sz="2400" kern="1200">
          <a:solidFill>
            <a:schemeClr val="tx1"/>
          </a:solidFill>
          <a:latin typeface="Arial" charset="0"/>
          <a:ea typeface="Arial" charset="0"/>
          <a:cs typeface="Arial" charset="0"/>
        </a:defRPr>
      </a:lvl3pPr>
      <a:lvl4pPr marL="1600200" indent="-228600" algn="l" defTabSz="457200" rtl="0" eaLnBrk="1" latinLnBrk="0" hangingPunct="1">
        <a:spcBef>
          <a:spcPct val="20000"/>
        </a:spcBef>
        <a:buFont typeface="Arial"/>
        <a:buChar char="–"/>
        <a:defRPr sz="2000" kern="1200">
          <a:solidFill>
            <a:schemeClr val="tx1"/>
          </a:solidFill>
          <a:latin typeface="Arial" charset="0"/>
          <a:ea typeface="Arial" charset="0"/>
          <a:cs typeface="Arial" charset="0"/>
        </a:defRPr>
      </a:lvl4pPr>
      <a:lvl5pPr marL="2057400" indent="-228600" algn="l" defTabSz="457200" rtl="0" eaLnBrk="1" latinLnBrk="0" hangingPunct="1">
        <a:spcBef>
          <a:spcPct val="20000"/>
        </a:spcBef>
        <a:buFont typeface="Arial"/>
        <a:buChar char="»"/>
        <a:defRPr sz="2000" kern="1200">
          <a:solidFill>
            <a:schemeClr val="tx1"/>
          </a:solidFill>
          <a:latin typeface="Arial" charset="0"/>
          <a:ea typeface="Arial" charset="0"/>
          <a:cs typeface="Arial"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14.xml"/><Relationship Id="rId4" Type="http://schemas.openxmlformats.org/officeDocument/2006/relationships/image" Target="../media/image6.png"/></Relationships>
</file>

<file path=ppt/slides/_rels/slide10.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chart" Target="../charts/chart2.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chart" Target="../charts/chart4.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chart" Target="../charts/chart6.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chart" Target="../charts/chart8.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chart" Target="../charts/chart11.xml"/><Relationship Id="rId2" Type="http://schemas.openxmlformats.org/officeDocument/2006/relationships/chart" Target="../charts/chart10.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chart" Target="../charts/chart12.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comments" Target="../comments/comment3.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image" Target="../media/image19.jpeg"/><Relationship Id="rId7" Type="http://schemas.openxmlformats.org/officeDocument/2006/relationships/image" Target="../media/image23.png"/><Relationship Id="rId2" Type="http://schemas.openxmlformats.org/officeDocument/2006/relationships/image" Target="../media/image18.png"/><Relationship Id="rId1" Type="http://schemas.openxmlformats.org/officeDocument/2006/relationships/slideLayout" Target="../slideLayouts/slideLayout3.xml"/><Relationship Id="rId6" Type="http://schemas.openxmlformats.org/officeDocument/2006/relationships/image" Target="../media/image22.png"/><Relationship Id="rId5" Type="http://schemas.openxmlformats.org/officeDocument/2006/relationships/image" Target="../media/image21.jpeg"/><Relationship Id="rId4" Type="http://schemas.openxmlformats.org/officeDocument/2006/relationships/image" Target="../media/image20.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13" Type="http://schemas.openxmlformats.org/officeDocument/2006/relationships/tags" Target="../tags/tag13.xml"/><Relationship Id="rId18" Type="http://schemas.openxmlformats.org/officeDocument/2006/relationships/tags" Target="../tags/tag18.xml"/><Relationship Id="rId26" Type="http://schemas.openxmlformats.org/officeDocument/2006/relationships/tags" Target="../tags/tag26.xml"/><Relationship Id="rId39" Type="http://schemas.openxmlformats.org/officeDocument/2006/relationships/tags" Target="../tags/tag39.xml"/><Relationship Id="rId21" Type="http://schemas.openxmlformats.org/officeDocument/2006/relationships/tags" Target="../tags/tag21.xml"/><Relationship Id="rId34" Type="http://schemas.openxmlformats.org/officeDocument/2006/relationships/tags" Target="../tags/tag34.xml"/><Relationship Id="rId42" Type="http://schemas.openxmlformats.org/officeDocument/2006/relationships/tags" Target="../tags/tag42.xml"/><Relationship Id="rId47" Type="http://schemas.openxmlformats.org/officeDocument/2006/relationships/tags" Target="../tags/tag47.xml"/><Relationship Id="rId50" Type="http://schemas.openxmlformats.org/officeDocument/2006/relationships/tags" Target="../tags/tag50.xml"/><Relationship Id="rId55" Type="http://schemas.openxmlformats.org/officeDocument/2006/relationships/tags" Target="../tags/tag55.xml"/><Relationship Id="rId7" Type="http://schemas.openxmlformats.org/officeDocument/2006/relationships/tags" Target="../tags/tag7.xml"/><Relationship Id="rId2" Type="http://schemas.openxmlformats.org/officeDocument/2006/relationships/tags" Target="../tags/tag2.xml"/><Relationship Id="rId16" Type="http://schemas.openxmlformats.org/officeDocument/2006/relationships/tags" Target="../tags/tag16.xml"/><Relationship Id="rId29" Type="http://schemas.openxmlformats.org/officeDocument/2006/relationships/tags" Target="../tags/tag29.xml"/><Relationship Id="rId11" Type="http://schemas.openxmlformats.org/officeDocument/2006/relationships/tags" Target="../tags/tag11.xml"/><Relationship Id="rId24" Type="http://schemas.openxmlformats.org/officeDocument/2006/relationships/tags" Target="../tags/tag24.xml"/><Relationship Id="rId32" Type="http://schemas.openxmlformats.org/officeDocument/2006/relationships/tags" Target="../tags/tag32.xml"/><Relationship Id="rId37" Type="http://schemas.openxmlformats.org/officeDocument/2006/relationships/tags" Target="../tags/tag37.xml"/><Relationship Id="rId40" Type="http://schemas.openxmlformats.org/officeDocument/2006/relationships/tags" Target="../tags/tag40.xml"/><Relationship Id="rId45" Type="http://schemas.openxmlformats.org/officeDocument/2006/relationships/tags" Target="../tags/tag45.xml"/><Relationship Id="rId53" Type="http://schemas.openxmlformats.org/officeDocument/2006/relationships/tags" Target="../tags/tag53.xml"/><Relationship Id="rId5" Type="http://schemas.openxmlformats.org/officeDocument/2006/relationships/tags" Target="../tags/tag5.xml"/><Relationship Id="rId10" Type="http://schemas.openxmlformats.org/officeDocument/2006/relationships/tags" Target="../tags/tag10.xml"/><Relationship Id="rId19" Type="http://schemas.openxmlformats.org/officeDocument/2006/relationships/tags" Target="../tags/tag19.xml"/><Relationship Id="rId31" Type="http://schemas.openxmlformats.org/officeDocument/2006/relationships/tags" Target="../tags/tag31.xml"/><Relationship Id="rId44" Type="http://schemas.openxmlformats.org/officeDocument/2006/relationships/tags" Target="../tags/tag44.xml"/><Relationship Id="rId52" Type="http://schemas.openxmlformats.org/officeDocument/2006/relationships/tags" Target="../tags/tag52.xml"/><Relationship Id="rId4" Type="http://schemas.openxmlformats.org/officeDocument/2006/relationships/tags" Target="../tags/tag4.xml"/><Relationship Id="rId9" Type="http://schemas.openxmlformats.org/officeDocument/2006/relationships/tags" Target="../tags/tag9.xml"/><Relationship Id="rId14" Type="http://schemas.openxmlformats.org/officeDocument/2006/relationships/tags" Target="../tags/tag14.xml"/><Relationship Id="rId22" Type="http://schemas.openxmlformats.org/officeDocument/2006/relationships/tags" Target="../tags/tag22.xml"/><Relationship Id="rId27" Type="http://schemas.openxmlformats.org/officeDocument/2006/relationships/tags" Target="../tags/tag27.xml"/><Relationship Id="rId30" Type="http://schemas.openxmlformats.org/officeDocument/2006/relationships/tags" Target="../tags/tag30.xml"/><Relationship Id="rId35" Type="http://schemas.openxmlformats.org/officeDocument/2006/relationships/tags" Target="../tags/tag35.xml"/><Relationship Id="rId43" Type="http://schemas.openxmlformats.org/officeDocument/2006/relationships/tags" Target="../tags/tag43.xml"/><Relationship Id="rId48" Type="http://schemas.openxmlformats.org/officeDocument/2006/relationships/tags" Target="../tags/tag48.xml"/><Relationship Id="rId56" Type="http://schemas.openxmlformats.org/officeDocument/2006/relationships/slideLayout" Target="../slideLayouts/slideLayout6.xml"/><Relationship Id="rId8" Type="http://schemas.openxmlformats.org/officeDocument/2006/relationships/tags" Target="../tags/tag8.xml"/><Relationship Id="rId51" Type="http://schemas.openxmlformats.org/officeDocument/2006/relationships/tags" Target="../tags/tag51.xml"/><Relationship Id="rId3" Type="http://schemas.openxmlformats.org/officeDocument/2006/relationships/tags" Target="../tags/tag3.xml"/><Relationship Id="rId12" Type="http://schemas.openxmlformats.org/officeDocument/2006/relationships/tags" Target="../tags/tag12.xml"/><Relationship Id="rId17" Type="http://schemas.openxmlformats.org/officeDocument/2006/relationships/tags" Target="../tags/tag17.xml"/><Relationship Id="rId25" Type="http://schemas.openxmlformats.org/officeDocument/2006/relationships/tags" Target="../tags/tag25.xml"/><Relationship Id="rId33" Type="http://schemas.openxmlformats.org/officeDocument/2006/relationships/tags" Target="../tags/tag33.xml"/><Relationship Id="rId38" Type="http://schemas.openxmlformats.org/officeDocument/2006/relationships/tags" Target="../tags/tag38.xml"/><Relationship Id="rId46" Type="http://schemas.openxmlformats.org/officeDocument/2006/relationships/tags" Target="../tags/tag46.xml"/><Relationship Id="rId20" Type="http://schemas.openxmlformats.org/officeDocument/2006/relationships/tags" Target="../tags/tag20.xml"/><Relationship Id="rId41" Type="http://schemas.openxmlformats.org/officeDocument/2006/relationships/tags" Target="../tags/tag41.xml"/><Relationship Id="rId54" Type="http://schemas.openxmlformats.org/officeDocument/2006/relationships/tags" Target="../tags/tag54.xml"/><Relationship Id="rId1" Type="http://schemas.openxmlformats.org/officeDocument/2006/relationships/tags" Target="../tags/tag1.xml"/><Relationship Id="rId6" Type="http://schemas.openxmlformats.org/officeDocument/2006/relationships/tags" Target="../tags/tag6.xml"/><Relationship Id="rId15" Type="http://schemas.openxmlformats.org/officeDocument/2006/relationships/tags" Target="../tags/tag15.xml"/><Relationship Id="rId23" Type="http://schemas.openxmlformats.org/officeDocument/2006/relationships/tags" Target="../tags/tag23.xml"/><Relationship Id="rId28" Type="http://schemas.openxmlformats.org/officeDocument/2006/relationships/tags" Target="../tags/tag28.xml"/><Relationship Id="rId36" Type="http://schemas.openxmlformats.org/officeDocument/2006/relationships/tags" Target="../tags/tag36.xml"/><Relationship Id="rId49" Type="http://schemas.openxmlformats.org/officeDocument/2006/relationships/tags" Target="../tags/tag49.xml"/></Relationships>
</file>

<file path=ppt/slides/_rels/slide22.xml.rels><?xml version="1.0" encoding="UTF-8" standalone="yes"?>
<Relationships xmlns="http://schemas.openxmlformats.org/package/2006/relationships"><Relationship Id="rId3" Type="http://schemas.openxmlformats.org/officeDocument/2006/relationships/image" Target="../media/image26.svg"/><Relationship Id="rId2" Type="http://schemas.openxmlformats.org/officeDocument/2006/relationships/image" Target="../media/image25.png"/><Relationship Id="rId1" Type="http://schemas.openxmlformats.org/officeDocument/2006/relationships/slideLayout" Target="../slideLayouts/slideLayout4.xml"/><Relationship Id="rId4" Type="http://schemas.openxmlformats.org/officeDocument/2006/relationships/comments" Target="../comments/comment4.xml"/></Relationships>
</file>

<file path=ppt/slides/_rels/slide23.xml.rels><?xml version="1.0" encoding="UTF-8" standalone="yes"?>
<Relationships xmlns="http://schemas.openxmlformats.org/package/2006/relationships"><Relationship Id="rId3" Type="http://schemas.openxmlformats.org/officeDocument/2006/relationships/chart" Target="../charts/chart14.xml"/><Relationship Id="rId2" Type="http://schemas.openxmlformats.org/officeDocument/2006/relationships/chart" Target="../charts/chart13.xml"/><Relationship Id="rId1" Type="http://schemas.openxmlformats.org/officeDocument/2006/relationships/slideLayout" Target="../slideLayouts/slideLayout6.xml"/><Relationship Id="rId4" Type="http://schemas.openxmlformats.org/officeDocument/2006/relationships/comments" Target="../comments/comment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comments" Target="../comments/comment1.xml"/><Relationship Id="rId2" Type="http://schemas.openxmlformats.org/officeDocument/2006/relationships/image" Target="../media/image8.pn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emf"/><Relationship Id="rId1" Type="http://schemas.openxmlformats.org/officeDocument/2006/relationships/slideLayout" Target="../slideLayouts/slideLayout2.xml"/><Relationship Id="rId5" Type="http://schemas.openxmlformats.org/officeDocument/2006/relationships/comments" Target="../comments/comment2.xml"/><Relationship Id="rId4" Type="http://schemas.openxmlformats.org/officeDocument/2006/relationships/image" Target="../media/image11.svg"/></Relationships>
</file>

<file path=ppt/slides/_rels/slide8.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11.svg"/><Relationship Id="rId7" Type="http://schemas.openxmlformats.org/officeDocument/2006/relationships/image" Target="../media/image15.svg"/><Relationship Id="rId2" Type="http://schemas.openxmlformats.org/officeDocument/2006/relationships/image" Target="../media/image10.png"/><Relationship Id="rId1" Type="http://schemas.openxmlformats.org/officeDocument/2006/relationships/slideLayout" Target="../slideLayouts/slideLayout6.xml"/><Relationship Id="rId6" Type="http://schemas.openxmlformats.org/officeDocument/2006/relationships/image" Target="../media/image14.png"/><Relationship Id="rId5" Type="http://schemas.openxmlformats.org/officeDocument/2006/relationships/image" Target="../media/image13.svg"/><Relationship Id="rId4" Type="http://schemas.openxmlformats.org/officeDocument/2006/relationships/image" Target="../media/image12.png"/><Relationship Id="rId9" Type="http://schemas.openxmlformats.org/officeDocument/2006/relationships/image" Target="../media/image17.sv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cstate="hqprint">
            <a:alphaModFix amt="3000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ext Placeholder 1"/>
          <p:cNvSpPr>
            <a:spLocks noGrp="1"/>
          </p:cNvSpPr>
          <p:nvPr>
            <p:ph type="body" sz="quarter" idx="4294967295"/>
          </p:nvPr>
        </p:nvSpPr>
        <p:spPr>
          <a:xfrm>
            <a:off x="581451" y="3162565"/>
            <a:ext cx="9513462" cy="1022350"/>
          </a:xfrm>
        </p:spPr>
        <p:txBody>
          <a:bodyPr lIns="45720" rIns="45720">
            <a:noAutofit/>
          </a:bodyPr>
          <a:lstStyle/>
          <a:p>
            <a:pPr marL="0" indent="0">
              <a:buNone/>
            </a:pPr>
            <a:r>
              <a:rPr lang="en-US" sz="7500" b="1" dirty="0"/>
              <a:t>One Million Degrees</a:t>
            </a:r>
          </a:p>
        </p:txBody>
      </p:sp>
      <p:sp>
        <p:nvSpPr>
          <p:cNvPr id="8" name="Content Placeholder 2">
            <a:extLst>
              <a:ext uri="{FF2B5EF4-FFF2-40B4-BE49-F238E27FC236}">
                <a16:creationId xmlns:a16="http://schemas.microsoft.com/office/drawing/2014/main" id="{5F6E3A0C-BBF7-4CF3-B739-639F14B21FA8}"/>
              </a:ext>
            </a:extLst>
          </p:cNvPr>
          <p:cNvSpPr txBox="1">
            <a:spLocks/>
          </p:cNvSpPr>
          <p:nvPr/>
        </p:nvSpPr>
        <p:spPr>
          <a:xfrm>
            <a:off x="581451" y="4395449"/>
            <a:ext cx="6534343" cy="824901"/>
          </a:xfrm>
          <a:prstGeom prst="rect">
            <a:avLst/>
          </a:prstGeom>
        </p:spPr>
        <p:txBody>
          <a:bodyPr lIns="45720" tIns="45720" rIns="45720" bIns="45720"/>
          <a:lstStyle>
            <a:lvl1pPr marL="342900" indent="-342900" algn="l" defTabSz="457200" rtl="0" eaLnBrk="1" latinLnBrk="0" hangingPunct="1">
              <a:spcBef>
                <a:spcPct val="20000"/>
              </a:spcBef>
              <a:buFont typeface="Arial"/>
              <a:buChar char="•"/>
              <a:defRPr sz="3200" kern="1200">
                <a:solidFill>
                  <a:schemeClr val="tx1"/>
                </a:solidFill>
                <a:latin typeface="Arial" charset="0"/>
                <a:ea typeface="Arial" charset="0"/>
                <a:cs typeface="Arial" charset="0"/>
              </a:defRPr>
            </a:lvl1pPr>
            <a:lvl2pPr marL="742950" indent="-285750" algn="l" defTabSz="457200" rtl="0" eaLnBrk="1" latinLnBrk="0" hangingPunct="1">
              <a:spcBef>
                <a:spcPct val="20000"/>
              </a:spcBef>
              <a:buFont typeface="Arial"/>
              <a:buChar char="–"/>
              <a:defRPr sz="2800" kern="1200">
                <a:solidFill>
                  <a:schemeClr val="tx1"/>
                </a:solidFill>
                <a:latin typeface="Arial" charset="0"/>
                <a:ea typeface="Arial" charset="0"/>
                <a:cs typeface="Arial" charset="0"/>
              </a:defRPr>
            </a:lvl2pPr>
            <a:lvl3pPr marL="1143000" indent="-228600" algn="l" defTabSz="457200" rtl="0" eaLnBrk="1" latinLnBrk="0" hangingPunct="1">
              <a:spcBef>
                <a:spcPct val="20000"/>
              </a:spcBef>
              <a:buFont typeface="Arial"/>
              <a:buChar char="•"/>
              <a:defRPr sz="2400" kern="1200">
                <a:solidFill>
                  <a:schemeClr val="tx1"/>
                </a:solidFill>
                <a:latin typeface="Arial" charset="0"/>
                <a:ea typeface="Arial" charset="0"/>
                <a:cs typeface="Arial" charset="0"/>
              </a:defRPr>
            </a:lvl3pPr>
            <a:lvl4pPr marL="1600200" indent="-228600" algn="l" defTabSz="457200" rtl="0" eaLnBrk="1" latinLnBrk="0" hangingPunct="1">
              <a:spcBef>
                <a:spcPct val="20000"/>
              </a:spcBef>
              <a:buFont typeface="Arial"/>
              <a:buChar char="–"/>
              <a:defRPr sz="2000" kern="1200">
                <a:solidFill>
                  <a:schemeClr val="tx1"/>
                </a:solidFill>
                <a:latin typeface="Arial" charset="0"/>
                <a:ea typeface="Arial" charset="0"/>
                <a:cs typeface="Arial" charset="0"/>
              </a:defRPr>
            </a:lvl4pPr>
            <a:lvl5pPr marL="2057400" indent="-228600" algn="l" defTabSz="457200" rtl="0" eaLnBrk="1" latinLnBrk="0" hangingPunct="1">
              <a:spcBef>
                <a:spcPct val="20000"/>
              </a:spcBef>
              <a:buFont typeface="Arial"/>
              <a:buChar char="»"/>
              <a:defRPr sz="2000" kern="1200">
                <a:solidFill>
                  <a:schemeClr val="tx1"/>
                </a:solidFill>
                <a:latin typeface="Arial" charset="0"/>
                <a:ea typeface="Arial" charset="0"/>
                <a:cs typeface="Arial"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ts val="0"/>
              </a:spcBef>
              <a:spcAft>
                <a:spcPts val="0"/>
              </a:spcAft>
              <a:buClrTx/>
              <a:buSzTx/>
              <a:buFont typeface="Arial"/>
              <a:buNone/>
              <a:tabLst/>
              <a:defRPr/>
            </a:pPr>
            <a:r>
              <a:rPr kumimoji="0" lang="en-US" sz="2400" b="1" i="0" u="none" strike="noStrike" kern="1200" cap="none" spc="-200" normalizeH="0" baseline="0" noProof="0" dirty="0">
                <a:ln>
                  <a:noFill/>
                </a:ln>
                <a:solidFill>
                  <a:srgbClr val="1C1B1C"/>
                </a:solidFill>
                <a:effectLst/>
                <a:uLnTx/>
                <a:uFillTx/>
                <a:latin typeface="Arial" charset="0"/>
                <a:cs typeface="Arial" charset="0"/>
              </a:rPr>
              <a:t>Highlights from the Randomized Controlled Trial</a:t>
            </a:r>
          </a:p>
          <a:p>
            <a:pPr marL="0" marR="0" lvl="0" indent="0" algn="l" defTabSz="457200" rtl="0" eaLnBrk="1" fontAlgn="auto" latinLnBrk="0" hangingPunct="1">
              <a:lnSpc>
                <a:spcPct val="100000"/>
              </a:lnSpc>
              <a:spcBef>
                <a:spcPts val="0"/>
              </a:spcBef>
              <a:spcAft>
                <a:spcPts val="0"/>
              </a:spcAft>
              <a:buClrTx/>
              <a:buSzTx/>
              <a:buFont typeface="Arial"/>
              <a:buNone/>
              <a:tabLst/>
              <a:defRPr/>
            </a:pPr>
            <a:r>
              <a:rPr kumimoji="0" lang="en-US" sz="2400" b="1" i="0" u="none" strike="noStrike" kern="1200" cap="none" spc="-200" normalizeH="0" baseline="0" noProof="0" dirty="0">
                <a:ln>
                  <a:noFill/>
                </a:ln>
                <a:solidFill>
                  <a:srgbClr val="1C1B1C"/>
                </a:solidFill>
                <a:effectLst/>
                <a:uLnTx/>
                <a:uFillTx/>
                <a:latin typeface="Arial" charset="0"/>
                <a:cs typeface="Arial" charset="0"/>
              </a:rPr>
              <a:t>Presentation to the Illinois Board of Higher Education</a:t>
            </a:r>
          </a:p>
          <a:p>
            <a:pPr marL="0" marR="0" lvl="0" indent="0" algn="l" defTabSz="457200" rtl="0" eaLnBrk="1" fontAlgn="auto" latinLnBrk="0" hangingPunct="1">
              <a:lnSpc>
                <a:spcPct val="100000"/>
              </a:lnSpc>
              <a:spcBef>
                <a:spcPts val="0"/>
              </a:spcBef>
              <a:spcAft>
                <a:spcPts val="0"/>
              </a:spcAft>
              <a:buClrTx/>
              <a:buSzTx/>
              <a:buFont typeface="Arial"/>
              <a:buNone/>
              <a:tabLst/>
              <a:defRPr/>
            </a:pPr>
            <a:r>
              <a:rPr lang="en-US" sz="2400" b="1" spc="-200" dirty="0">
                <a:solidFill>
                  <a:srgbClr val="1C1B1C"/>
                </a:solidFill>
              </a:rPr>
              <a:t>September 10, 2019</a:t>
            </a:r>
            <a:endParaRPr kumimoji="0" lang="en-US" sz="2400" b="1" i="0" u="none" strike="noStrike" kern="1200" cap="none" spc="-200" normalizeH="0" baseline="0" noProof="0" dirty="0">
              <a:ln>
                <a:noFill/>
              </a:ln>
              <a:solidFill>
                <a:srgbClr val="1C1B1C"/>
              </a:solidFill>
              <a:effectLst/>
              <a:uLnTx/>
              <a:uFillTx/>
              <a:latin typeface="Arial" charset="0"/>
              <a:cs typeface="Arial" charset="0"/>
            </a:endParaRPr>
          </a:p>
        </p:txBody>
      </p:sp>
      <p:pic>
        <p:nvPicPr>
          <p:cNvPr id="11" name="Picture 10">
            <a:extLst>
              <a:ext uri="{FF2B5EF4-FFF2-40B4-BE49-F238E27FC236}">
                <a16:creationId xmlns:a16="http://schemas.microsoft.com/office/drawing/2014/main" id="{19391748-F7EA-4835-AFA0-01DF6EB9F2E9}"/>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581451" y="5908388"/>
            <a:ext cx="4276031" cy="589995"/>
          </a:xfrm>
          <a:prstGeom prst="rect">
            <a:avLst/>
          </a:prstGeom>
        </p:spPr>
      </p:pic>
    </p:spTree>
    <p:extLst>
      <p:ext uri="{BB962C8B-B14F-4D97-AF65-F5344CB8AC3E}">
        <p14:creationId xmlns:p14="http://schemas.microsoft.com/office/powerpoint/2010/main" val="24362003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E87D7D-D347-7A4A-8002-EF4A62D4BE17}"/>
              </a:ext>
            </a:extLst>
          </p:cNvPr>
          <p:cNvSpPr>
            <a:spLocks noGrp="1"/>
          </p:cNvSpPr>
          <p:nvPr>
            <p:ph type="title"/>
          </p:nvPr>
        </p:nvSpPr>
        <p:spPr/>
        <p:txBody>
          <a:bodyPr>
            <a:normAutofit fontScale="90000"/>
          </a:bodyPr>
          <a:lstStyle/>
          <a:p>
            <a:r>
              <a:rPr lang="en-US" dirty="0"/>
              <a:t>Approximately one-third of students offered a spot in OMD took up the offer to join the program</a:t>
            </a:r>
          </a:p>
        </p:txBody>
      </p:sp>
      <p:sp>
        <p:nvSpPr>
          <p:cNvPr id="5" name="Content Placeholder 4">
            <a:extLst>
              <a:ext uri="{FF2B5EF4-FFF2-40B4-BE49-F238E27FC236}">
                <a16:creationId xmlns:a16="http://schemas.microsoft.com/office/drawing/2014/main" id="{FF6D0F53-DA09-2641-94FD-871F21AA4621}"/>
              </a:ext>
            </a:extLst>
          </p:cNvPr>
          <p:cNvSpPr>
            <a:spLocks noGrp="1"/>
          </p:cNvSpPr>
          <p:nvPr>
            <p:ph sz="quarter" idx="13"/>
          </p:nvPr>
        </p:nvSpPr>
        <p:spPr/>
        <p:txBody>
          <a:bodyPr/>
          <a:lstStyle/>
          <a:p>
            <a:endParaRPr lang="en-US" dirty="0"/>
          </a:p>
        </p:txBody>
      </p:sp>
      <p:sp>
        <p:nvSpPr>
          <p:cNvPr id="6" name="Slide Number Placeholder 5">
            <a:extLst>
              <a:ext uri="{FF2B5EF4-FFF2-40B4-BE49-F238E27FC236}">
                <a16:creationId xmlns:a16="http://schemas.microsoft.com/office/drawing/2014/main" id="{E88D6BA1-3F30-8042-A226-A1DA7663C518}"/>
              </a:ext>
            </a:extLst>
          </p:cNvPr>
          <p:cNvSpPr>
            <a:spLocks noGrp="1"/>
          </p:cNvSpPr>
          <p:nvPr>
            <p:ph type="sldNum" sz="quarter" idx="12"/>
          </p:nvPr>
        </p:nvSpPr>
        <p:spPr/>
        <p:txBody>
          <a:bodyPr/>
          <a:lstStyle/>
          <a:p>
            <a:fld id="{56C55CE0-7EDD-E844-BEF3-1C1D134E2971}" type="slidenum">
              <a:rPr lang="en-US" smtClean="0"/>
              <a:t>9</a:t>
            </a:fld>
            <a:endParaRPr lang="en-US" dirty="0"/>
          </a:p>
        </p:txBody>
      </p:sp>
      <p:graphicFrame>
        <p:nvGraphicFramePr>
          <p:cNvPr id="7" name="Content Placeholder 4">
            <a:extLst>
              <a:ext uri="{FF2B5EF4-FFF2-40B4-BE49-F238E27FC236}">
                <a16:creationId xmlns:a16="http://schemas.microsoft.com/office/drawing/2014/main" id="{C1F271C6-DF81-488F-B257-3AE9723E42E9}"/>
              </a:ext>
            </a:extLst>
          </p:cNvPr>
          <p:cNvGraphicFramePr>
            <a:graphicFrameLocks/>
          </p:cNvGraphicFramePr>
          <p:nvPr>
            <p:extLst>
              <p:ext uri="{D42A27DB-BD31-4B8C-83A1-F6EECF244321}">
                <p14:modId xmlns:p14="http://schemas.microsoft.com/office/powerpoint/2010/main" val="1473701188"/>
              </p:ext>
            </p:extLst>
          </p:nvPr>
        </p:nvGraphicFramePr>
        <p:xfrm>
          <a:off x="512267" y="1580634"/>
          <a:ext cx="4457700" cy="4295844"/>
        </p:xfrm>
        <a:graphic>
          <a:graphicData uri="http://schemas.openxmlformats.org/drawingml/2006/chart">
            <c:chart xmlns:c="http://schemas.openxmlformats.org/drawingml/2006/chart" xmlns:r="http://schemas.openxmlformats.org/officeDocument/2006/relationships" r:id="rId2"/>
          </a:graphicData>
        </a:graphic>
      </p:graphicFrame>
      <p:cxnSp>
        <p:nvCxnSpPr>
          <p:cNvPr id="8" name="Elbow Connector 5">
            <a:extLst>
              <a:ext uri="{FF2B5EF4-FFF2-40B4-BE49-F238E27FC236}">
                <a16:creationId xmlns:a16="http://schemas.microsoft.com/office/drawing/2014/main" id="{FD0F6BB2-C268-4159-89CE-80D0F60CFF71}"/>
              </a:ext>
            </a:extLst>
          </p:cNvPr>
          <p:cNvCxnSpPr>
            <a:cxnSpLocks/>
          </p:cNvCxnSpPr>
          <p:nvPr/>
        </p:nvCxnSpPr>
        <p:spPr>
          <a:xfrm rot="16200000" flipH="1">
            <a:off x="2651682" y="2722034"/>
            <a:ext cx="1874884" cy="1507634"/>
          </a:xfrm>
          <a:prstGeom prst="bentConnector3">
            <a:avLst>
              <a:gd name="adj1" fmla="val 223"/>
            </a:avLst>
          </a:prstGeom>
          <a:ln>
            <a:solidFill>
              <a:schemeClr val="tx1"/>
            </a:solidFill>
            <a:tailEnd type="triangle"/>
          </a:ln>
          <a:effectLst/>
        </p:spPr>
        <p:style>
          <a:lnRef idx="2">
            <a:schemeClr val="accent1"/>
          </a:lnRef>
          <a:fillRef idx="0">
            <a:schemeClr val="accent1"/>
          </a:fillRef>
          <a:effectRef idx="1">
            <a:schemeClr val="accent1"/>
          </a:effectRef>
          <a:fontRef idx="minor">
            <a:schemeClr val="tx1"/>
          </a:fontRef>
        </p:style>
      </p:cxnSp>
      <p:sp>
        <p:nvSpPr>
          <p:cNvPr id="9" name="TextBox 8">
            <a:extLst>
              <a:ext uri="{FF2B5EF4-FFF2-40B4-BE49-F238E27FC236}">
                <a16:creationId xmlns:a16="http://schemas.microsoft.com/office/drawing/2014/main" id="{E82E643E-227D-4783-BB28-A6A8B0674646}"/>
              </a:ext>
            </a:extLst>
          </p:cNvPr>
          <p:cNvSpPr txBox="1"/>
          <p:nvPr/>
        </p:nvSpPr>
        <p:spPr>
          <a:xfrm>
            <a:off x="2932640" y="2206868"/>
            <a:ext cx="1507635" cy="338554"/>
          </a:xfrm>
          <a:prstGeom prst="rect">
            <a:avLst/>
          </a:prstGeom>
        </p:spPr>
        <p:txBody>
          <a:bodyPr vert="horz"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600" b="1" dirty="0">
                <a:solidFill>
                  <a:srgbClr val="191918"/>
                </a:solidFill>
                <a:latin typeface="Arial" panose="020B0604020202020204" pitchFamily="34" charset="0"/>
                <a:ea typeface="Graphik" charset="0"/>
                <a:cs typeface="Arial" panose="020B0604020202020204" pitchFamily="34" charset="0"/>
              </a:rPr>
              <a:t>34% take-up</a:t>
            </a:r>
            <a:endParaRPr lang="en-US" sz="1600" dirty="0">
              <a:solidFill>
                <a:srgbClr val="191918"/>
              </a:solidFill>
              <a:latin typeface="Arial" panose="020B0604020202020204" pitchFamily="34" charset="0"/>
              <a:ea typeface="Graphik" charset="0"/>
              <a:cs typeface="Arial" panose="020B0604020202020204" pitchFamily="34" charset="0"/>
            </a:endParaRPr>
          </a:p>
        </p:txBody>
      </p:sp>
      <p:sp>
        <p:nvSpPr>
          <p:cNvPr id="10" name="Rectangle 9">
            <a:extLst>
              <a:ext uri="{FF2B5EF4-FFF2-40B4-BE49-F238E27FC236}">
                <a16:creationId xmlns:a16="http://schemas.microsoft.com/office/drawing/2014/main" id="{A12434AF-C9E3-477B-BECA-A0986F53F86A}"/>
              </a:ext>
            </a:extLst>
          </p:cNvPr>
          <p:cNvSpPr/>
          <p:nvPr/>
        </p:nvSpPr>
        <p:spPr>
          <a:xfrm>
            <a:off x="5194094" y="1534143"/>
            <a:ext cx="6997906" cy="646331"/>
          </a:xfrm>
          <a:prstGeom prst="rect">
            <a:avLst/>
          </a:prstGeom>
        </p:spPr>
        <p:txBody>
          <a:bodyPr wrap="square">
            <a:spAutoFit/>
          </a:bodyPr>
          <a:lstStyle/>
          <a:p>
            <a:r>
              <a:rPr lang="en-US" dirty="0">
                <a:solidFill>
                  <a:srgbClr val="191918"/>
                </a:solidFill>
              </a:rPr>
              <a:t>Since take-up was imperfect, we share estimates using two different measures:</a:t>
            </a:r>
          </a:p>
        </p:txBody>
      </p:sp>
      <p:grpSp>
        <p:nvGrpSpPr>
          <p:cNvPr id="11" name="Group 10">
            <a:extLst>
              <a:ext uri="{FF2B5EF4-FFF2-40B4-BE49-F238E27FC236}">
                <a16:creationId xmlns:a16="http://schemas.microsoft.com/office/drawing/2014/main" id="{4EAC4668-0F89-4045-B294-489E0997160A}"/>
              </a:ext>
            </a:extLst>
          </p:cNvPr>
          <p:cNvGrpSpPr/>
          <p:nvPr/>
        </p:nvGrpSpPr>
        <p:grpSpPr>
          <a:xfrm>
            <a:off x="5371744" y="2180474"/>
            <a:ext cx="6407942" cy="1536004"/>
            <a:chOff x="5469078" y="2365140"/>
            <a:chExt cx="6407942" cy="1536004"/>
          </a:xfrm>
        </p:grpSpPr>
        <p:sp>
          <p:nvSpPr>
            <p:cNvPr id="12" name="Freeform: Shape 11">
              <a:extLst>
                <a:ext uri="{FF2B5EF4-FFF2-40B4-BE49-F238E27FC236}">
                  <a16:creationId xmlns:a16="http://schemas.microsoft.com/office/drawing/2014/main" id="{790C7670-13E1-4A62-951D-7C463081BEE8}"/>
                </a:ext>
              </a:extLst>
            </p:cNvPr>
            <p:cNvSpPr/>
            <p:nvPr/>
          </p:nvSpPr>
          <p:spPr>
            <a:xfrm>
              <a:off x="6860650" y="2521106"/>
              <a:ext cx="5016370" cy="1224072"/>
            </a:xfrm>
            <a:custGeom>
              <a:avLst/>
              <a:gdLst>
                <a:gd name="connsiteX0" fmla="*/ 327687 w 1966085"/>
                <a:gd name="connsiteY0" fmla="*/ 0 h 6877971"/>
                <a:gd name="connsiteX1" fmla="*/ 1638398 w 1966085"/>
                <a:gd name="connsiteY1" fmla="*/ 0 h 6877971"/>
                <a:gd name="connsiteX2" fmla="*/ 1966085 w 1966085"/>
                <a:gd name="connsiteY2" fmla="*/ 327687 h 6877971"/>
                <a:gd name="connsiteX3" fmla="*/ 1966085 w 1966085"/>
                <a:gd name="connsiteY3" fmla="*/ 6877971 h 6877971"/>
                <a:gd name="connsiteX4" fmla="*/ 1966085 w 1966085"/>
                <a:gd name="connsiteY4" fmla="*/ 6877971 h 6877971"/>
                <a:gd name="connsiteX5" fmla="*/ 0 w 1966085"/>
                <a:gd name="connsiteY5" fmla="*/ 6877971 h 6877971"/>
                <a:gd name="connsiteX6" fmla="*/ 0 w 1966085"/>
                <a:gd name="connsiteY6" fmla="*/ 6877971 h 6877971"/>
                <a:gd name="connsiteX7" fmla="*/ 0 w 1966085"/>
                <a:gd name="connsiteY7" fmla="*/ 327687 h 6877971"/>
                <a:gd name="connsiteX8" fmla="*/ 327687 w 1966085"/>
                <a:gd name="connsiteY8" fmla="*/ 0 h 68779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966085" h="6877971">
                  <a:moveTo>
                    <a:pt x="1966085" y="1146350"/>
                  </a:moveTo>
                  <a:lnTo>
                    <a:pt x="1966085" y="5731621"/>
                  </a:lnTo>
                  <a:cubicBezTo>
                    <a:pt x="1966085" y="6364734"/>
                    <a:pt x="1924148" y="6877971"/>
                    <a:pt x="1872415" y="6877971"/>
                  </a:cubicBezTo>
                  <a:lnTo>
                    <a:pt x="0" y="6877971"/>
                  </a:lnTo>
                  <a:lnTo>
                    <a:pt x="0" y="6877971"/>
                  </a:lnTo>
                  <a:lnTo>
                    <a:pt x="0" y="0"/>
                  </a:lnTo>
                  <a:lnTo>
                    <a:pt x="0" y="0"/>
                  </a:lnTo>
                  <a:lnTo>
                    <a:pt x="1872415" y="0"/>
                  </a:lnTo>
                  <a:cubicBezTo>
                    <a:pt x="1924148" y="0"/>
                    <a:pt x="1966085" y="513237"/>
                    <a:pt x="1966085" y="1146350"/>
                  </a:cubicBezTo>
                  <a:close/>
                </a:path>
              </a:pathLst>
            </a:custGeom>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247650" tIns="219801" rIns="343626" bIns="219801" numCol="1" spcCol="1270" anchor="ctr" anchorCtr="0">
              <a:noAutofit/>
            </a:bodyPr>
            <a:lstStyle/>
            <a:p>
              <a:pPr marL="171450" lvl="1" indent="-171450" algn="l" defTabSz="711200">
                <a:lnSpc>
                  <a:spcPct val="90000"/>
                </a:lnSpc>
                <a:spcBef>
                  <a:spcPct val="0"/>
                </a:spcBef>
                <a:spcAft>
                  <a:spcPct val="15000"/>
                </a:spcAft>
                <a:buChar char="•"/>
              </a:pPr>
              <a:r>
                <a:rPr lang="en-US" sz="1600" b="1" i="0" kern="1200" dirty="0"/>
                <a:t>ITT Definition: </a:t>
              </a:r>
              <a:r>
                <a:rPr lang="en-US" sz="1600" i="0" kern="1200" dirty="0"/>
                <a:t>The average effect among all applicants who were </a:t>
              </a:r>
              <a:r>
                <a:rPr lang="en-US" sz="1600" b="1" i="0" kern="1200" dirty="0"/>
                <a:t>offered</a:t>
              </a:r>
              <a:r>
                <a:rPr lang="en-US" sz="1600" i="0" kern="1200" dirty="0"/>
                <a:t> a spot in OMD</a:t>
              </a:r>
            </a:p>
            <a:p>
              <a:pPr marL="171450" lvl="1" indent="-171450" algn="l" defTabSz="711200">
                <a:lnSpc>
                  <a:spcPct val="90000"/>
                </a:lnSpc>
                <a:spcBef>
                  <a:spcPct val="0"/>
                </a:spcBef>
                <a:spcAft>
                  <a:spcPct val="15000"/>
                </a:spcAft>
                <a:buChar char="•"/>
              </a:pPr>
              <a:endParaRPr lang="en-US" sz="1600" i="0" kern="1200" dirty="0"/>
            </a:p>
            <a:p>
              <a:pPr marL="171450" lvl="1" indent="-171450" defTabSz="711200">
                <a:lnSpc>
                  <a:spcPct val="90000"/>
                </a:lnSpc>
                <a:spcBef>
                  <a:spcPct val="0"/>
                </a:spcBef>
                <a:spcAft>
                  <a:spcPct val="15000"/>
                </a:spcAft>
                <a:buFont typeface="Arial" panose="020B0604020202020204" pitchFamily="34" charset="0"/>
                <a:buChar char="•"/>
              </a:pPr>
              <a:r>
                <a:rPr lang="en-US" sz="1600" b="1" dirty="0">
                  <a:solidFill>
                    <a:srgbClr val="191918"/>
                  </a:solidFill>
                </a:rPr>
                <a:t>Policy impact: </a:t>
              </a:r>
              <a:r>
                <a:rPr lang="en-US" sz="1600" dirty="0">
                  <a:solidFill>
                    <a:srgbClr val="191918"/>
                  </a:solidFill>
                </a:rPr>
                <a:t>What would be the effect of offering the program to more students?</a:t>
              </a:r>
            </a:p>
          </p:txBody>
        </p:sp>
        <p:sp>
          <p:nvSpPr>
            <p:cNvPr id="13" name="Freeform: Shape 12">
              <a:extLst>
                <a:ext uri="{FF2B5EF4-FFF2-40B4-BE49-F238E27FC236}">
                  <a16:creationId xmlns:a16="http://schemas.microsoft.com/office/drawing/2014/main" id="{953FEA9C-921F-4BE4-87BC-0DF5DB463676}"/>
                </a:ext>
              </a:extLst>
            </p:cNvPr>
            <p:cNvSpPr/>
            <p:nvPr/>
          </p:nvSpPr>
          <p:spPr>
            <a:xfrm>
              <a:off x="5469078" y="2365140"/>
              <a:ext cx="1399211" cy="1536004"/>
            </a:xfrm>
            <a:custGeom>
              <a:avLst/>
              <a:gdLst>
                <a:gd name="connsiteX0" fmla="*/ 0 w 1399211"/>
                <a:gd name="connsiteY0" fmla="*/ 233206 h 1536004"/>
                <a:gd name="connsiteX1" fmla="*/ 233206 w 1399211"/>
                <a:gd name="connsiteY1" fmla="*/ 0 h 1536004"/>
                <a:gd name="connsiteX2" fmla="*/ 1166005 w 1399211"/>
                <a:gd name="connsiteY2" fmla="*/ 0 h 1536004"/>
                <a:gd name="connsiteX3" fmla="*/ 1399211 w 1399211"/>
                <a:gd name="connsiteY3" fmla="*/ 233206 h 1536004"/>
                <a:gd name="connsiteX4" fmla="*/ 1399211 w 1399211"/>
                <a:gd name="connsiteY4" fmla="*/ 1302798 h 1536004"/>
                <a:gd name="connsiteX5" fmla="*/ 1166005 w 1399211"/>
                <a:gd name="connsiteY5" fmla="*/ 1536004 h 1536004"/>
                <a:gd name="connsiteX6" fmla="*/ 233206 w 1399211"/>
                <a:gd name="connsiteY6" fmla="*/ 1536004 h 1536004"/>
                <a:gd name="connsiteX7" fmla="*/ 0 w 1399211"/>
                <a:gd name="connsiteY7" fmla="*/ 1302798 h 1536004"/>
                <a:gd name="connsiteX8" fmla="*/ 0 w 1399211"/>
                <a:gd name="connsiteY8" fmla="*/ 233206 h 15360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99211" h="1536004">
                  <a:moveTo>
                    <a:pt x="0" y="233206"/>
                  </a:moveTo>
                  <a:cubicBezTo>
                    <a:pt x="0" y="104410"/>
                    <a:pt x="104410" y="0"/>
                    <a:pt x="233206" y="0"/>
                  </a:cubicBezTo>
                  <a:lnTo>
                    <a:pt x="1166005" y="0"/>
                  </a:lnTo>
                  <a:cubicBezTo>
                    <a:pt x="1294801" y="0"/>
                    <a:pt x="1399211" y="104410"/>
                    <a:pt x="1399211" y="233206"/>
                  </a:cubicBezTo>
                  <a:lnTo>
                    <a:pt x="1399211" y="1302798"/>
                  </a:lnTo>
                  <a:cubicBezTo>
                    <a:pt x="1399211" y="1431594"/>
                    <a:pt x="1294801" y="1536004"/>
                    <a:pt x="1166005" y="1536004"/>
                  </a:cubicBezTo>
                  <a:lnTo>
                    <a:pt x="233206" y="1536004"/>
                  </a:lnTo>
                  <a:cubicBezTo>
                    <a:pt x="104410" y="1536004"/>
                    <a:pt x="0" y="1431594"/>
                    <a:pt x="0" y="1302798"/>
                  </a:cubicBezTo>
                  <a:lnTo>
                    <a:pt x="0" y="233206"/>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29264" tIns="98784" rIns="129264" bIns="98784" numCol="1" spcCol="1270" anchor="ctr" anchorCtr="0">
              <a:noAutofit/>
            </a:bodyPr>
            <a:lstStyle/>
            <a:p>
              <a:pPr marL="0" lvl="0" indent="0" algn="ctr" defTabSz="711200">
                <a:lnSpc>
                  <a:spcPct val="90000"/>
                </a:lnSpc>
                <a:spcBef>
                  <a:spcPct val="0"/>
                </a:spcBef>
                <a:spcAft>
                  <a:spcPct val="35000"/>
                </a:spcAft>
                <a:buNone/>
              </a:pPr>
              <a:r>
                <a:rPr lang="en-US" sz="2400" b="1" kern="1200" dirty="0"/>
                <a:t>ITT</a:t>
              </a:r>
              <a:br>
                <a:rPr lang="en-US" sz="1600" b="1" kern="1200" dirty="0"/>
              </a:br>
              <a:r>
                <a:rPr lang="en-US" sz="1600" b="0" i="1" kern="1200" dirty="0">
                  <a:solidFill>
                    <a:prstClr val="white"/>
                  </a:solidFill>
                  <a:latin typeface="Arial" panose="020B0604020202020204"/>
                  <a:ea typeface="+mn-ea"/>
                  <a:cs typeface="+mn-cs"/>
                </a:rPr>
                <a:t>(“Policy Impact</a:t>
              </a:r>
              <a:r>
                <a:rPr lang="en-US" sz="1600" i="1" dirty="0">
                  <a:solidFill>
                    <a:prstClr val="white"/>
                  </a:solidFill>
                  <a:latin typeface="Arial" panose="020B0604020202020204"/>
                  <a:ea typeface="+mn-ea"/>
                  <a:cs typeface="+mn-cs"/>
                </a:rPr>
                <a:t>”)</a:t>
              </a:r>
              <a:endParaRPr lang="en-US" sz="1600" b="0" i="1" kern="1200" dirty="0"/>
            </a:p>
          </p:txBody>
        </p:sp>
      </p:grpSp>
      <p:grpSp>
        <p:nvGrpSpPr>
          <p:cNvPr id="14" name="Group 13">
            <a:extLst>
              <a:ext uri="{FF2B5EF4-FFF2-40B4-BE49-F238E27FC236}">
                <a16:creationId xmlns:a16="http://schemas.microsoft.com/office/drawing/2014/main" id="{C487B505-0EB7-480A-A44A-729E89F50105}"/>
              </a:ext>
            </a:extLst>
          </p:cNvPr>
          <p:cNvGrpSpPr/>
          <p:nvPr/>
        </p:nvGrpSpPr>
        <p:grpSpPr>
          <a:xfrm>
            <a:off x="5371744" y="3989753"/>
            <a:ext cx="6388506" cy="1536004"/>
            <a:chOff x="5469078" y="4504633"/>
            <a:chExt cx="6388506" cy="1536004"/>
          </a:xfrm>
        </p:grpSpPr>
        <p:sp>
          <p:nvSpPr>
            <p:cNvPr id="15" name="Freeform: Shape 14">
              <a:extLst>
                <a:ext uri="{FF2B5EF4-FFF2-40B4-BE49-F238E27FC236}">
                  <a16:creationId xmlns:a16="http://schemas.microsoft.com/office/drawing/2014/main" id="{106BF63B-5AD7-4507-BE2E-859CC43E6D92}"/>
                </a:ext>
              </a:extLst>
            </p:cNvPr>
            <p:cNvSpPr/>
            <p:nvPr/>
          </p:nvSpPr>
          <p:spPr>
            <a:xfrm>
              <a:off x="6837528" y="4504634"/>
              <a:ext cx="5020056" cy="1536003"/>
            </a:xfrm>
            <a:custGeom>
              <a:avLst/>
              <a:gdLst>
                <a:gd name="connsiteX0" fmla="*/ 327687 w 1966085"/>
                <a:gd name="connsiteY0" fmla="*/ 0 h 6877971"/>
                <a:gd name="connsiteX1" fmla="*/ 1638398 w 1966085"/>
                <a:gd name="connsiteY1" fmla="*/ 0 h 6877971"/>
                <a:gd name="connsiteX2" fmla="*/ 1966085 w 1966085"/>
                <a:gd name="connsiteY2" fmla="*/ 327687 h 6877971"/>
                <a:gd name="connsiteX3" fmla="*/ 1966085 w 1966085"/>
                <a:gd name="connsiteY3" fmla="*/ 6877971 h 6877971"/>
                <a:gd name="connsiteX4" fmla="*/ 1966085 w 1966085"/>
                <a:gd name="connsiteY4" fmla="*/ 6877971 h 6877971"/>
                <a:gd name="connsiteX5" fmla="*/ 0 w 1966085"/>
                <a:gd name="connsiteY5" fmla="*/ 6877971 h 6877971"/>
                <a:gd name="connsiteX6" fmla="*/ 0 w 1966085"/>
                <a:gd name="connsiteY6" fmla="*/ 6877971 h 6877971"/>
                <a:gd name="connsiteX7" fmla="*/ 0 w 1966085"/>
                <a:gd name="connsiteY7" fmla="*/ 327687 h 6877971"/>
                <a:gd name="connsiteX8" fmla="*/ 327687 w 1966085"/>
                <a:gd name="connsiteY8" fmla="*/ 0 h 68779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966085" h="6877971">
                  <a:moveTo>
                    <a:pt x="1966085" y="1146350"/>
                  </a:moveTo>
                  <a:lnTo>
                    <a:pt x="1966085" y="5731621"/>
                  </a:lnTo>
                  <a:cubicBezTo>
                    <a:pt x="1966085" y="6364734"/>
                    <a:pt x="1924148" y="6877971"/>
                    <a:pt x="1872415" y="6877971"/>
                  </a:cubicBezTo>
                  <a:lnTo>
                    <a:pt x="0" y="6877971"/>
                  </a:lnTo>
                  <a:lnTo>
                    <a:pt x="0" y="6877971"/>
                  </a:lnTo>
                  <a:lnTo>
                    <a:pt x="0" y="0"/>
                  </a:lnTo>
                  <a:lnTo>
                    <a:pt x="0" y="0"/>
                  </a:lnTo>
                  <a:lnTo>
                    <a:pt x="1872415" y="0"/>
                  </a:lnTo>
                  <a:cubicBezTo>
                    <a:pt x="1924148" y="0"/>
                    <a:pt x="1966085" y="513237"/>
                    <a:pt x="1966085" y="1146350"/>
                  </a:cubicBezTo>
                  <a:close/>
                </a:path>
              </a:pathLst>
            </a:custGeom>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247650" tIns="219801" rIns="343626" bIns="219801" numCol="1" spcCol="1270" anchor="ctr" anchorCtr="0">
              <a:noAutofit/>
            </a:bodyPr>
            <a:lstStyle/>
            <a:p>
              <a:pPr marL="171450" lvl="1" indent="-171450" algn="l" defTabSz="711200">
                <a:lnSpc>
                  <a:spcPct val="90000"/>
                </a:lnSpc>
                <a:spcBef>
                  <a:spcPct val="0"/>
                </a:spcBef>
                <a:spcAft>
                  <a:spcPct val="15000"/>
                </a:spcAft>
                <a:buChar char="•"/>
              </a:pPr>
              <a:r>
                <a:rPr lang="en-US" sz="1600" b="1" i="0" kern="1200" dirty="0">
                  <a:solidFill>
                    <a:srgbClr val="191918"/>
                  </a:solidFill>
                </a:rPr>
                <a:t>TOT Definition: </a:t>
              </a:r>
              <a:r>
                <a:rPr lang="en-US" sz="1600" i="0" kern="1200" dirty="0">
                  <a:solidFill>
                    <a:srgbClr val="191918"/>
                  </a:solidFill>
                </a:rPr>
                <a:t>The average effect among those who </a:t>
              </a:r>
              <a:r>
                <a:rPr lang="en-US" sz="1600" b="1" i="0" kern="1200" dirty="0">
                  <a:solidFill>
                    <a:srgbClr val="191918"/>
                  </a:solidFill>
                </a:rPr>
                <a:t>actually enrolled </a:t>
              </a:r>
              <a:r>
                <a:rPr lang="en-US" sz="1600" i="0" kern="1200" dirty="0">
                  <a:solidFill>
                    <a:srgbClr val="191918"/>
                  </a:solidFill>
                </a:rPr>
                <a:t>in OMD, and those who would have enrolled if offered a spot</a:t>
              </a:r>
              <a:endParaRPr lang="en-US" sz="1600" i="0" kern="1200" dirty="0"/>
            </a:p>
            <a:p>
              <a:pPr marL="171450" lvl="1" indent="-171450" algn="l" defTabSz="711200">
                <a:lnSpc>
                  <a:spcPct val="90000"/>
                </a:lnSpc>
                <a:spcBef>
                  <a:spcPct val="0"/>
                </a:spcBef>
                <a:spcAft>
                  <a:spcPct val="15000"/>
                </a:spcAft>
                <a:buChar char="•"/>
              </a:pPr>
              <a:endParaRPr lang="en-US" sz="1600" i="0" kern="1200" dirty="0"/>
            </a:p>
            <a:p>
              <a:pPr marL="171450" lvl="1" indent="-171450" algn="l" defTabSz="711200">
                <a:lnSpc>
                  <a:spcPct val="90000"/>
                </a:lnSpc>
                <a:spcBef>
                  <a:spcPct val="0"/>
                </a:spcBef>
                <a:spcAft>
                  <a:spcPct val="15000"/>
                </a:spcAft>
                <a:buFont typeface="Arial" panose="020B0604020202020204" pitchFamily="34" charset="0"/>
                <a:buChar char="•"/>
              </a:pPr>
              <a:r>
                <a:rPr lang="en-US" sz="1600" b="1" i="0" kern="1200" dirty="0">
                  <a:solidFill>
                    <a:srgbClr val="191918"/>
                  </a:solidFill>
                </a:rPr>
                <a:t>Program impact</a:t>
              </a:r>
              <a:r>
                <a:rPr lang="en-US" sz="1600" i="0" kern="1200" dirty="0">
                  <a:solidFill>
                    <a:srgbClr val="191918"/>
                  </a:solidFill>
                </a:rPr>
                <a:t>: What </a:t>
              </a:r>
              <a:r>
                <a:rPr lang="en-US" sz="1600" dirty="0">
                  <a:solidFill>
                    <a:srgbClr val="191918"/>
                  </a:solidFill>
                </a:rPr>
                <a:t>is</a:t>
              </a:r>
              <a:r>
                <a:rPr lang="en-US" sz="1600" i="0" kern="1200" dirty="0">
                  <a:solidFill>
                    <a:srgbClr val="191918"/>
                  </a:solidFill>
                </a:rPr>
                <a:t> the effect of the </a:t>
              </a:r>
              <a:r>
                <a:rPr lang="en-US" sz="1600" dirty="0">
                  <a:solidFill>
                    <a:srgbClr val="191918"/>
                  </a:solidFill>
                </a:rPr>
                <a:t>program for those that are served</a:t>
              </a:r>
              <a:r>
                <a:rPr lang="en-US" sz="1600" i="0" kern="1200" dirty="0">
                  <a:solidFill>
                    <a:srgbClr val="191918"/>
                  </a:solidFill>
                </a:rPr>
                <a:t>?</a:t>
              </a:r>
              <a:endParaRPr lang="en-US" sz="1600" i="0" kern="1200" dirty="0"/>
            </a:p>
          </p:txBody>
        </p:sp>
        <p:sp>
          <p:nvSpPr>
            <p:cNvPr id="16" name="Freeform: Shape 15">
              <a:extLst>
                <a:ext uri="{FF2B5EF4-FFF2-40B4-BE49-F238E27FC236}">
                  <a16:creationId xmlns:a16="http://schemas.microsoft.com/office/drawing/2014/main" id="{9703F607-E80C-456D-BFB9-99AE2C739B74}"/>
                </a:ext>
              </a:extLst>
            </p:cNvPr>
            <p:cNvSpPr/>
            <p:nvPr/>
          </p:nvSpPr>
          <p:spPr>
            <a:xfrm>
              <a:off x="5469078" y="4504633"/>
              <a:ext cx="1399211" cy="1536004"/>
            </a:xfrm>
            <a:custGeom>
              <a:avLst/>
              <a:gdLst>
                <a:gd name="connsiteX0" fmla="*/ 0 w 1399211"/>
                <a:gd name="connsiteY0" fmla="*/ 233206 h 1536004"/>
                <a:gd name="connsiteX1" fmla="*/ 233206 w 1399211"/>
                <a:gd name="connsiteY1" fmla="*/ 0 h 1536004"/>
                <a:gd name="connsiteX2" fmla="*/ 1166005 w 1399211"/>
                <a:gd name="connsiteY2" fmla="*/ 0 h 1536004"/>
                <a:gd name="connsiteX3" fmla="*/ 1399211 w 1399211"/>
                <a:gd name="connsiteY3" fmla="*/ 233206 h 1536004"/>
                <a:gd name="connsiteX4" fmla="*/ 1399211 w 1399211"/>
                <a:gd name="connsiteY4" fmla="*/ 1302798 h 1536004"/>
                <a:gd name="connsiteX5" fmla="*/ 1166005 w 1399211"/>
                <a:gd name="connsiteY5" fmla="*/ 1536004 h 1536004"/>
                <a:gd name="connsiteX6" fmla="*/ 233206 w 1399211"/>
                <a:gd name="connsiteY6" fmla="*/ 1536004 h 1536004"/>
                <a:gd name="connsiteX7" fmla="*/ 0 w 1399211"/>
                <a:gd name="connsiteY7" fmla="*/ 1302798 h 1536004"/>
                <a:gd name="connsiteX8" fmla="*/ 0 w 1399211"/>
                <a:gd name="connsiteY8" fmla="*/ 233206 h 15360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99211" h="1536004">
                  <a:moveTo>
                    <a:pt x="0" y="233206"/>
                  </a:moveTo>
                  <a:cubicBezTo>
                    <a:pt x="0" y="104410"/>
                    <a:pt x="104410" y="0"/>
                    <a:pt x="233206" y="0"/>
                  </a:cubicBezTo>
                  <a:lnTo>
                    <a:pt x="1166005" y="0"/>
                  </a:lnTo>
                  <a:cubicBezTo>
                    <a:pt x="1294801" y="0"/>
                    <a:pt x="1399211" y="104410"/>
                    <a:pt x="1399211" y="233206"/>
                  </a:cubicBezTo>
                  <a:lnTo>
                    <a:pt x="1399211" y="1302798"/>
                  </a:lnTo>
                  <a:cubicBezTo>
                    <a:pt x="1399211" y="1431594"/>
                    <a:pt x="1294801" y="1536004"/>
                    <a:pt x="1166005" y="1536004"/>
                  </a:cubicBezTo>
                  <a:lnTo>
                    <a:pt x="233206" y="1536004"/>
                  </a:lnTo>
                  <a:cubicBezTo>
                    <a:pt x="104410" y="1536004"/>
                    <a:pt x="0" y="1431594"/>
                    <a:pt x="0" y="1302798"/>
                  </a:cubicBezTo>
                  <a:lnTo>
                    <a:pt x="0" y="233206"/>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29264" tIns="98784" rIns="129264" bIns="98784" numCol="1" spcCol="1270" anchor="ctr" anchorCtr="0">
              <a:noAutofit/>
            </a:bodyPr>
            <a:lstStyle/>
            <a:p>
              <a:pPr marL="0" lvl="0" indent="0" algn="ctr" defTabSz="711200">
                <a:lnSpc>
                  <a:spcPct val="90000"/>
                </a:lnSpc>
                <a:spcBef>
                  <a:spcPct val="0"/>
                </a:spcBef>
                <a:spcAft>
                  <a:spcPct val="35000"/>
                </a:spcAft>
                <a:buNone/>
              </a:pPr>
              <a:r>
                <a:rPr lang="en-US" sz="2400" b="1" kern="1200" dirty="0"/>
                <a:t>TOT</a:t>
              </a:r>
              <a:br>
                <a:rPr lang="en-US" sz="1600" b="1" kern="1200" dirty="0"/>
              </a:br>
              <a:r>
                <a:rPr lang="en-US" sz="1600" b="0" i="1" kern="1200" dirty="0"/>
                <a:t>(“</a:t>
              </a:r>
              <a:r>
                <a:rPr lang="en-US" sz="1600" i="1" dirty="0"/>
                <a:t>Program Impact”</a:t>
              </a:r>
              <a:r>
                <a:rPr lang="en-US" sz="1600" b="0" i="1" kern="1200" dirty="0"/>
                <a:t>)</a:t>
              </a:r>
            </a:p>
          </p:txBody>
        </p:sp>
      </p:grpSp>
    </p:spTree>
    <p:extLst>
      <p:ext uri="{BB962C8B-B14F-4D97-AF65-F5344CB8AC3E}">
        <p14:creationId xmlns:p14="http://schemas.microsoft.com/office/powerpoint/2010/main" val="3057895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DB6494-BC8F-7143-8C61-DED88AD6C9E0}"/>
              </a:ext>
            </a:extLst>
          </p:cNvPr>
          <p:cNvSpPr>
            <a:spLocks noGrp="1"/>
          </p:cNvSpPr>
          <p:nvPr>
            <p:ph type="title"/>
          </p:nvPr>
        </p:nvSpPr>
        <p:spPr/>
        <p:txBody>
          <a:bodyPr>
            <a:normAutofit fontScale="90000"/>
          </a:bodyPr>
          <a:lstStyle/>
          <a:p>
            <a:r>
              <a:rPr lang="en-US" dirty="0"/>
              <a:t>OMD has a positive effect on </a:t>
            </a:r>
            <a:r>
              <a:rPr lang="en-US" u="sng" dirty="0"/>
              <a:t>enrolling</a:t>
            </a:r>
            <a:r>
              <a:rPr lang="en-US" dirty="0"/>
              <a:t> in college</a:t>
            </a:r>
          </a:p>
        </p:txBody>
      </p:sp>
      <p:sp>
        <p:nvSpPr>
          <p:cNvPr id="8" name="Slide Number Placeholder 7">
            <a:extLst>
              <a:ext uri="{FF2B5EF4-FFF2-40B4-BE49-F238E27FC236}">
                <a16:creationId xmlns:a16="http://schemas.microsoft.com/office/drawing/2014/main" id="{D558CA82-6A00-7D4F-ACAA-67C106B64DB1}"/>
              </a:ext>
            </a:extLst>
          </p:cNvPr>
          <p:cNvSpPr>
            <a:spLocks noGrp="1"/>
          </p:cNvSpPr>
          <p:nvPr>
            <p:ph type="sldNum" sz="quarter" idx="12"/>
          </p:nvPr>
        </p:nvSpPr>
        <p:spPr/>
        <p:txBody>
          <a:bodyPr/>
          <a:lstStyle/>
          <a:p>
            <a:fld id="{56C55CE0-7EDD-E844-BEF3-1C1D134E2971}" type="slidenum">
              <a:rPr lang="en-US" smtClean="0"/>
              <a:t>10</a:t>
            </a:fld>
            <a:endParaRPr lang="en-US" dirty="0"/>
          </a:p>
        </p:txBody>
      </p:sp>
      <p:graphicFrame>
        <p:nvGraphicFramePr>
          <p:cNvPr id="13" name="Content Placeholder 9">
            <a:extLst>
              <a:ext uri="{FF2B5EF4-FFF2-40B4-BE49-F238E27FC236}">
                <a16:creationId xmlns:a16="http://schemas.microsoft.com/office/drawing/2014/main" id="{5E5CC2E1-8805-4C42-A8EF-9365C5DA42CB}"/>
              </a:ext>
            </a:extLst>
          </p:cNvPr>
          <p:cNvGraphicFramePr>
            <a:graphicFrameLocks/>
          </p:cNvGraphicFramePr>
          <p:nvPr>
            <p:extLst>
              <p:ext uri="{D42A27DB-BD31-4B8C-83A1-F6EECF244321}">
                <p14:modId xmlns:p14="http://schemas.microsoft.com/office/powerpoint/2010/main" val="11933681"/>
              </p:ext>
            </p:extLst>
          </p:nvPr>
        </p:nvGraphicFramePr>
        <p:xfrm>
          <a:off x="512762" y="2059771"/>
          <a:ext cx="5386388" cy="3859298"/>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4" name="Content Placeholder 9">
            <a:extLst>
              <a:ext uri="{FF2B5EF4-FFF2-40B4-BE49-F238E27FC236}">
                <a16:creationId xmlns:a16="http://schemas.microsoft.com/office/drawing/2014/main" id="{72E7F39A-0330-48C6-864A-C6F52F2F829A}"/>
              </a:ext>
            </a:extLst>
          </p:cNvPr>
          <p:cNvGraphicFramePr>
            <a:graphicFrameLocks/>
          </p:cNvGraphicFramePr>
          <p:nvPr>
            <p:extLst>
              <p:ext uri="{D42A27DB-BD31-4B8C-83A1-F6EECF244321}">
                <p14:modId xmlns:p14="http://schemas.microsoft.com/office/powerpoint/2010/main" val="1713154919"/>
              </p:ext>
            </p:extLst>
          </p:nvPr>
        </p:nvGraphicFramePr>
        <p:xfrm>
          <a:off x="6096000" y="2059771"/>
          <a:ext cx="5389562" cy="3859298"/>
        </p:xfrm>
        <a:graphic>
          <a:graphicData uri="http://schemas.openxmlformats.org/drawingml/2006/chart">
            <c:chart xmlns:c="http://schemas.openxmlformats.org/drawingml/2006/chart" xmlns:r="http://schemas.openxmlformats.org/officeDocument/2006/relationships" r:id="rId3"/>
          </a:graphicData>
        </a:graphic>
      </p:graphicFrame>
      <p:sp>
        <p:nvSpPr>
          <p:cNvPr id="15" name="Text Placeholder 2">
            <a:extLst>
              <a:ext uri="{FF2B5EF4-FFF2-40B4-BE49-F238E27FC236}">
                <a16:creationId xmlns:a16="http://schemas.microsoft.com/office/drawing/2014/main" id="{1E3B7DDB-2B28-4C1F-A11A-9DD09CAD8E89}"/>
              </a:ext>
            </a:extLst>
          </p:cNvPr>
          <p:cNvSpPr txBox="1">
            <a:spLocks/>
          </p:cNvSpPr>
          <p:nvPr/>
        </p:nvSpPr>
        <p:spPr>
          <a:xfrm>
            <a:off x="609600" y="1369906"/>
            <a:ext cx="5386917" cy="639762"/>
          </a:xfrm>
          <a:prstGeom prst="rect">
            <a:avLst/>
          </a:prstGeom>
        </p:spPr>
        <p:txBody>
          <a:bodyPr anchor="ctr"/>
          <a:lstStyle>
            <a:lvl1pPr marL="342900" indent="-342900" algn="l" defTabSz="457200" rtl="0" eaLnBrk="1" latinLnBrk="0" hangingPunct="1">
              <a:spcBef>
                <a:spcPct val="20000"/>
              </a:spcBef>
              <a:buFont typeface="Arial"/>
              <a:buChar char="•"/>
              <a:defRPr sz="3200" kern="1200">
                <a:solidFill>
                  <a:schemeClr val="tx1"/>
                </a:solidFill>
                <a:latin typeface="Arial" charset="0"/>
                <a:ea typeface="Arial" charset="0"/>
                <a:cs typeface="Arial" charset="0"/>
              </a:defRPr>
            </a:lvl1pPr>
            <a:lvl2pPr marL="742950" indent="-285750" algn="l" defTabSz="457200" rtl="0" eaLnBrk="1" latinLnBrk="0" hangingPunct="1">
              <a:spcBef>
                <a:spcPct val="20000"/>
              </a:spcBef>
              <a:buFont typeface="Arial"/>
              <a:buChar char="–"/>
              <a:defRPr sz="2800" kern="1200">
                <a:solidFill>
                  <a:schemeClr val="tx1"/>
                </a:solidFill>
                <a:latin typeface="Arial" charset="0"/>
                <a:ea typeface="Arial" charset="0"/>
                <a:cs typeface="Arial" charset="0"/>
              </a:defRPr>
            </a:lvl2pPr>
            <a:lvl3pPr marL="1143000" indent="-228600" algn="l" defTabSz="457200" rtl="0" eaLnBrk="1" latinLnBrk="0" hangingPunct="1">
              <a:spcBef>
                <a:spcPct val="20000"/>
              </a:spcBef>
              <a:buFont typeface="Arial"/>
              <a:buChar char="•"/>
              <a:defRPr sz="2400" kern="1200">
                <a:solidFill>
                  <a:schemeClr val="tx1"/>
                </a:solidFill>
                <a:latin typeface="Arial" charset="0"/>
                <a:ea typeface="Arial" charset="0"/>
                <a:cs typeface="Arial" charset="0"/>
              </a:defRPr>
            </a:lvl3pPr>
            <a:lvl4pPr marL="1600200" indent="-228600" algn="l" defTabSz="457200" rtl="0" eaLnBrk="1" latinLnBrk="0" hangingPunct="1">
              <a:spcBef>
                <a:spcPct val="20000"/>
              </a:spcBef>
              <a:buFont typeface="Arial"/>
              <a:buChar char="–"/>
              <a:defRPr sz="2000" kern="1200">
                <a:solidFill>
                  <a:schemeClr val="tx1"/>
                </a:solidFill>
                <a:latin typeface="Arial" charset="0"/>
                <a:ea typeface="Arial" charset="0"/>
                <a:cs typeface="Arial" charset="0"/>
              </a:defRPr>
            </a:lvl4pPr>
            <a:lvl5pPr marL="2057400" indent="-228600" algn="l" defTabSz="457200" rtl="0" eaLnBrk="1" latinLnBrk="0" hangingPunct="1">
              <a:spcBef>
                <a:spcPct val="20000"/>
              </a:spcBef>
              <a:buFont typeface="Arial"/>
              <a:buChar char="»"/>
              <a:defRPr sz="2000" kern="1200">
                <a:solidFill>
                  <a:schemeClr val="tx1"/>
                </a:solidFill>
                <a:latin typeface="Arial" charset="0"/>
                <a:ea typeface="Arial" charset="0"/>
                <a:cs typeface="Arial"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None/>
            </a:pPr>
            <a:r>
              <a:rPr lang="en-US" sz="2000" b="1" dirty="0"/>
              <a:t>For students offered OMD…</a:t>
            </a:r>
          </a:p>
        </p:txBody>
      </p:sp>
      <p:sp>
        <p:nvSpPr>
          <p:cNvPr id="16" name="Text Placeholder 4">
            <a:extLst>
              <a:ext uri="{FF2B5EF4-FFF2-40B4-BE49-F238E27FC236}">
                <a16:creationId xmlns:a16="http://schemas.microsoft.com/office/drawing/2014/main" id="{A9B098E0-3D23-4E8B-8B3C-5D3762FDBB99}"/>
              </a:ext>
            </a:extLst>
          </p:cNvPr>
          <p:cNvSpPr txBox="1">
            <a:spLocks/>
          </p:cNvSpPr>
          <p:nvPr/>
        </p:nvSpPr>
        <p:spPr>
          <a:xfrm>
            <a:off x="6193368" y="1369906"/>
            <a:ext cx="5389033" cy="639762"/>
          </a:xfrm>
          <a:prstGeom prst="rect">
            <a:avLst/>
          </a:prstGeom>
        </p:spPr>
        <p:txBody>
          <a:bodyPr anchor="ctr"/>
          <a:lstStyle>
            <a:lvl1pPr marL="342900" indent="-342900" algn="l" defTabSz="457200" rtl="0" eaLnBrk="1" latinLnBrk="0" hangingPunct="1">
              <a:spcBef>
                <a:spcPct val="20000"/>
              </a:spcBef>
              <a:buFont typeface="Arial"/>
              <a:buChar char="•"/>
              <a:defRPr sz="3200" kern="1200">
                <a:solidFill>
                  <a:schemeClr val="tx1"/>
                </a:solidFill>
                <a:latin typeface="Arial" charset="0"/>
                <a:ea typeface="Arial" charset="0"/>
                <a:cs typeface="Arial" charset="0"/>
              </a:defRPr>
            </a:lvl1pPr>
            <a:lvl2pPr marL="742950" indent="-285750" algn="l" defTabSz="457200" rtl="0" eaLnBrk="1" latinLnBrk="0" hangingPunct="1">
              <a:spcBef>
                <a:spcPct val="20000"/>
              </a:spcBef>
              <a:buFont typeface="Arial"/>
              <a:buChar char="–"/>
              <a:defRPr sz="2800" kern="1200">
                <a:solidFill>
                  <a:schemeClr val="tx1"/>
                </a:solidFill>
                <a:latin typeface="Arial" charset="0"/>
                <a:ea typeface="Arial" charset="0"/>
                <a:cs typeface="Arial" charset="0"/>
              </a:defRPr>
            </a:lvl2pPr>
            <a:lvl3pPr marL="1143000" indent="-228600" algn="l" defTabSz="457200" rtl="0" eaLnBrk="1" latinLnBrk="0" hangingPunct="1">
              <a:spcBef>
                <a:spcPct val="20000"/>
              </a:spcBef>
              <a:buFont typeface="Arial"/>
              <a:buChar char="•"/>
              <a:defRPr sz="2400" kern="1200">
                <a:solidFill>
                  <a:schemeClr val="tx1"/>
                </a:solidFill>
                <a:latin typeface="Arial" charset="0"/>
                <a:ea typeface="Arial" charset="0"/>
                <a:cs typeface="Arial" charset="0"/>
              </a:defRPr>
            </a:lvl3pPr>
            <a:lvl4pPr marL="1600200" indent="-228600" algn="l" defTabSz="457200" rtl="0" eaLnBrk="1" latinLnBrk="0" hangingPunct="1">
              <a:spcBef>
                <a:spcPct val="20000"/>
              </a:spcBef>
              <a:buFont typeface="Arial"/>
              <a:buChar char="–"/>
              <a:defRPr sz="2000" kern="1200">
                <a:solidFill>
                  <a:schemeClr val="tx1"/>
                </a:solidFill>
                <a:latin typeface="Arial" charset="0"/>
                <a:ea typeface="Arial" charset="0"/>
                <a:cs typeface="Arial" charset="0"/>
              </a:defRPr>
            </a:lvl4pPr>
            <a:lvl5pPr marL="2057400" indent="-228600" algn="l" defTabSz="457200" rtl="0" eaLnBrk="1" latinLnBrk="0" hangingPunct="1">
              <a:spcBef>
                <a:spcPct val="20000"/>
              </a:spcBef>
              <a:buFont typeface="Arial"/>
              <a:buChar char="»"/>
              <a:defRPr sz="2000" kern="1200">
                <a:solidFill>
                  <a:schemeClr val="tx1"/>
                </a:solidFill>
                <a:latin typeface="Arial" charset="0"/>
                <a:ea typeface="Arial" charset="0"/>
                <a:cs typeface="Arial"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None/>
            </a:pPr>
            <a:r>
              <a:rPr lang="en-US" sz="2000" b="1" dirty="0"/>
              <a:t>For students participating in OMD…</a:t>
            </a:r>
          </a:p>
        </p:txBody>
      </p:sp>
      <p:sp>
        <p:nvSpPr>
          <p:cNvPr id="17" name="TextBox 16">
            <a:extLst>
              <a:ext uri="{FF2B5EF4-FFF2-40B4-BE49-F238E27FC236}">
                <a16:creationId xmlns:a16="http://schemas.microsoft.com/office/drawing/2014/main" id="{085B14C0-6FEF-40BD-84D2-342221A7BB45}"/>
              </a:ext>
            </a:extLst>
          </p:cNvPr>
          <p:cNvSpPr txBox="1"/>
          <p:nvPr/>
        </p:nvSpPr>
        <p:spPr>
          <a:xfrm>
            <a:off x="1613686" y="2385654"/>
            <a:ext cx="1720295" cy="338554"/>
          </a:xfrm>
          <a:prstGeom prst="rect">
            <a:avLst/>
          </a:prstGeom>
        </p:spPr>
        <p:txBody>
          <a:bodyPr vert="horz" wrap="square" rtlCol="0">
            <a:spAutoFit/>
          </a:bodyPr>
          <a:lstStyle/>
          <a:p>
            <a:pPr algn="ctr"/>
            <a:r>
              <a:rPr lang="en-US" sz="1600" b="1" dirty="0">
                <a:solidFill>
                  <a:srgbClr val="191918"/>
                </a:solidFill>
                <a:highlight>
                  <a:srgbClr val="FFFF00"/>
                </a:highlight>
                <a:latin typeface="Arial" charset="0"/>
                <a:ea typeface="Arial" charset="0"/>
                <a:cs typeface="Arial" charset="0"/>
              </a:rPr>
              <a:t>7% increase**</a:t>
            </a:r>
          </a:p>
        </p:txBody>
      </p:sp>
      <p:sp>
        <p:nvSpPr>
          <p:cNvPr id="18" name="TextBox 17">
            <a:extLst>
              <a:ext uri="{FF2B5EF4-FFF2-40B4-BE49-F238E27FC236}">
                <a16:creationId xmlns:a16="http://schemas.microsoft.com/office/drawing/2014/main" id="{F7F97C93-81E5-440B-8A3E-0A0FAF398A61}"/>
              </a:ext>
            </a:extLst>
          </p:cNvPr>
          <p:cNvSpPr txBox="1"/>
          <p:nvPr/>
        </p:nvSpPr>
        <p:spPr>
          <a:xfrm>
            <a:off x="3921621" y="2491453"/>
            <a:ext cx="1720295" cy="338554"/>
          </a:xfrm>
          <a:prstGeom prst="rect">
            <a:avLst/>
          </a:prstGeom>
        </p:spPr>
        <p:txBody>
          <a:bodyPr vert="horz" wrap="square" rtlCol="0">
            <a:spAutoFit/>
          </a:bodyPr>
          <a:lstStyle/>
          <a:p>
            <a:pPr algn="ctr"/>
            <a:r>
              <a:rPr lang="en-US" sz="1600" b="1" dirty="0">
                <a:solidFill>
                  <a:srgbClr val="191918"/>
                </a:solidFill>
                <a:highlight>
                  <a:srgbClr val="FFFF00"/>
                </a:highlight>
                <a:latin typeface="Arial" charset="0"/>
                <a:ea typeface="Arial" charset="0"/>
                <a:cs typeface="Arial" charset="0"/>
              </a:rPr>
              <a:t>9% increase***</a:t>
            </a:r>
          </a:p>
        </p:txBody>
      </p:sp>
      <p:sp>
        <p:nvSpPr>
          <p:cNvPr id="19" name="TextBox 18">
            <a:extLst>
              <a:ext uri="{FF2B5EF4-FFF2-40B4-BE49-F238E27FC236}">
                <a16:creationId xmlns:a16="http://schemas.microsoft.com/office/drawing/2014/main" id="{40FDE9D0-EEF5-44A1-AFFA-5E461B8B6A30}"/>
              </a:ext>
            </a:extLst>
          </p:cNvPr>
          <p:cNvSpPr txBox="1"/>
          <p:nvPr/>
        </p:nvSpPr>
        <p:spPr>
          <a:xfrm>
            <a:off x="7202493" y="1932868"/>
            <a:ext cx="1664347" cy="338554"/>
          </a:xfrm>
          <a:prstGeom prst="rect">
            <a:avLst/>
          </a:prstGeom>
        </p:spPr>
        <p:txBody>
          <a:bodyPr vert="horz" wrap="square" rtlCol="0">
            <a:spAutoFit/>
          </a:bodyPr>
          <a:lstStyle/>
          <a:p>
            <a:pPr algn="ctr"/>
            <a:r>
              <a:rPr lang="en-US" sz="1600" b="1" dirty="0">
                <a:solidFill>
                  <a:srgbClr val="191918"/>
                </a:solidFill>
                <a:highlight>
                  <a:srgbClr val="FFFF00"/>
                </a:highlight>
                <a:latin typeface="Arial" charset="0"/>
                <a:ea typeface="Arial" charset="0"/>
                <a:cs typeface="Arial" charset="0"/>
              </a:rPr>
              <a:t>23% increase**</a:t>
            </a:r>
          </a:p>
        </p:txBody>
      </p:sp>
      <p:sp>
        <p:nvSpPr>
          <p:cNvPr id="20" name="TextBox 19">
            <a:extLst>
              <a:ext uri="{FF2B5EF4-FFF2-40B4-BE49-F238E27FC236}">
                <a16:creationId xmlns:a16="http://schemas.microsoft.com/office/drawing/2014/main" id="{984B1ACF-8C80-4C55-98FB-75462DE47D1B}"/>
              </a:ext>
            </a:extLst>
          </p:cNvPr>
          <p:cNvSpPr txBox="1"/>
          <p:nvPr/>
        </p:nvSpPr>
        <p:spPr>
          <a:xfrm>
            <a:off x="9448836" y="2195491"/>
            <a:ext cx="1664347" cy="338554"/>
          </a:xfrm>
          <a:prstGeom prst="rect">
            <a:avLst/>
          </a:prstGeom>
        </p:spPr>
        <p:txBody>
          <a:bodyPr vert="horz" wrap="square" rtlCol="0">
            <a:spAutoFit/>
          </a:bodyPr>
          <a:lstStyle/>
          <a:p>
            <a:pPr algn="ctr"/>
            <a:r>
              <a:rPr lang="en-US" sz="1600" b="1" dirty="0">
                <a:solidFill>
                  <a:srgbClr val="191918"/>
                </a:solidFill>
                <a:highlight>
                  <a:srgbClr val="FFFF00"/>
                </a:highlight>
                <a:latin typeface="Arial" charset="0"/>
                <a:ea typeface="Arial" charset="0"/>
                <a:cs typeface="Arial" charset="0"/>
              </a:rPr>
              <a:t>27% increase**</a:t>
            </a:r>
          </a:p>
        </p:txBody>
      </p:sp>
      <p:sp>
        <p:nvSpPr>
          <p:cNvPr id="21" name="Rectangle 20">
            <a:extLst>
              <a:ext uri="{FF2B5EF4-FFF2-40B4-BE49-F238E27FC236}">
                <a16:creationId xmlns:a16="http://schemas.microsoft.com/office/drawing/2014/main" id="{9E677682-7838-4107-AED3-4C88C5F2F87E}"/>
              </a:ext>
            </a:extLst>
          </p:cNvPr>
          <p:cNvSpPr/>
          <p:nvPr/>
        </p:nvSpPr>
        <p:spPr>
          <a:xfrm>
            <a:off x="1427747" y="6119864"/>
            <a:ext cx="9364634" cy="498598"/>
          </a:xfrm>
          <a:prstGeom prst="rect">
            <a:avLst/>
          </a:prstGeom>
        </p:spPr>
        <p:txBody>
          <a:bodyPr wrap="square">
            <a:spAutoFit/>
          </a:bodyPr>
          <a:lstStyle/>
          <a:p>
            <a:pPr>
              <a:spcBef>
                <a:spcPct val="20000"/>
              </a:spcBef>
            </a:pPr>
            <a:r>
              <a:rPr lang="en-US" sz="1200" dirty="0">
                <a:latin typeface="Arial" charset="0"/>
                <a:cs typeface="Arial" charset="0"/>
              </a:rPr>
              <a:t>N = 4,257	 * </a:t>
            </a:r>
            <a:r>
              <a:rPr lang="mr-IN" sz="1200" dirty="0"/>
              <a:t>p&lt;0.05</a:t>
            </a:r>
            <a:r>
              <a:rPr lang="en-US" sz="1200" dirty="0"/>
              <a:t>	** </a:t>
            </a:r>
            <a:r>
              <a:rPr lang="mr-IN" sz="1200" dirty="0"/>
              <a:t>p&lt;0.01</a:t>
            </a:r>
            <a:r>
              <a:rPr lang="en-US" sz="1200" dirty="0"/>
              <a:t> 	*** </a:t>
            </a:r>
            <a:r>
              <a:rPr lang="mr-IN" sz="1200" dirty="0"/>
              <a:t>p&lt;0.001</a:t>
            </a:r>
            <a:r>
              <a:rPr lang="en-US" sz="1200" dirty="0">
                <a:latin typeface="Arial" charset="0"/>
                <a:cs typeface="Arial" charset="0"/>
              </a:rPr>
              <a:t>  </a:t>
            </a:r>
          </a:p>
          <a:p>
            <a:pPr>
              <a:spcBef>
                <a:spcPct val="20000"/>
              </a:spcBef>
            </a:pPr>
            <a:r>
              <a:rPr lang="en-US" sz="1200" i="1" dirty="0">
                <a:latin typeface="Arial" charset="0"/>
                <a:cs typeface="Arial" charset="0"/>
              </a:rPr>
              <a:t>Data source: National Student Clearinghouse</a:t>
            </a:r>
          </a:p>
        </p:txBody>
      </p:sp>
      <p:cxnSp>
        <p:nvCxnSpPr>
          <p:cNvPr id="22" name="Elbow Connector 7">
            <a:extLst>
              <a:ext uri="{FF2B5EF4-FFF2-40B4-BE49-F238E27FC236}">
                <a16:creationId xmlns:a16="http://schemas.microsoft.com/office/drawing/2014/main" id="{696C46CC-B095-46FF-8E23-2BB4FC1F6992}"/>
              </a:ext>
            </a:extLst>
          </p:cNvPr>
          <p:cNvCxnSpPr>
            <a:cxnSpLocks/>
          </p:cNvCxnSpPr>
          <p:nvPr/>
        </p:nvCxnSpPr>
        <p:spPr>
          <a:xfrm flipV="1">
            <a:off x="7492364" y="2364768"/>
            <a:ext cx="479437" cy="295262"/>
          </a:xfrm>
          <a:prstGeom prst="bentConnector3">
            <a:avLst>
              <a:gd name="adj1" fmla="val 531"/>
            </a:avLst>
          </a:prstGeom>
          <a:ln>
            <a:solidFill>
              <a:schemeClr val="tx1"/>
            </a:solidFill>
            <a:tailEnd type="triangle"/>
          </a:ln>
          <a:effectLst/>
        </p:spPr>
        <p:style>
          <a:lnRef idx="2">
            <a:schemeClr val="dk1"/>
          </a:lnRef>
          <a:fillRef idx="0">
            <a:schemeClr val="dk1"/>
          </a:fillRef>
          <a:effectRef idx="1">
            <a:schemeClr val="dk1"/>
          </a:effectRef>
          <a:fontRef idx="minor">
            <a:schemeClr val="tx1"/>
          </a:fontRef>
        </p:style>
      </p:cxnSp>
      <p:cxnSp>
        <p:nvCxnSpPr>
          <p:cNvPr id="23" name="Elbow Connector 7">
            <a:extLst>
              <a:ext uri="{FF2B5EF4-FFF2-40B4-BE49-F238E27FC236}">
                <a16:creationId xmlns:a16="http://schemas.microsoft.com/office/drawing/2014/main" id="{FDF115AD-DB3C-4EBE-A0BC-A76C75ECD39A}"/>
              </a:ext>
            </a:extLst>
          </p:cNvPr>
          <p:cNvCxnSpPr/>
          <p:nvPr/>
        </p:nvCxnSpPr>
        <p:spPr>
          <a:xfrm flipV="1">
            <a:off x="1805406" y="2789777"/>
            <a:ext cx="624469" cy="97287"/>
          </a:xfrm>
          <a:prstGeom prst="bentConnector3">
            <a:avLst>
              <a:gd name="adj1" fmla="val 2381"/>
            </a:avLst>
          </a:prstGeom>
          <a:ln>
            <a:solidFill>
              <a:schemeClr val="tx1"/>
            </a:solidFill>
            <a:tailEnd type="triangle"/>
          </a:ln>
          <a:effectLst/>
        </p:spPr>
        <p:style>
          <a:lnRef idx="2">
            <a:schemeClr val="dk1"/>
          </a:lnRef>
          <a:fillRef idx="0">
            <a:schemeClr val="dk1"/>
          </a:fillRef>
          <a:effectRef idx="1">
            <a:schemeClr val="dk1"/>
          </a:effectRef>
          <a:fontRef idx="minor">
            <a:schemeClr val="tx1"/>
          </a:fontRef>
        </p:style>
      </p:cxnSp>
      <p:cxnSp>
        <p:nvCxnSpPr>
          <p:cNvPr id="24" name="Elbow Connector 7">
            <a:extLst>
              <a:ext uri="{FF2B5EF4-FFF2-40B4-BE49-F238E27FC236}">
                <a16:creationId xmlns:a16="http://schemas.microsoft.com/office/drawing/2014/main" id="{5A5122C1-4213-4C92-91B3-64330808B72B}"/>
              </a:ext>
            </a:extLst>
          </p:cNvPr>
          <p:cNvCxnSpPr/>
          <p:nvPr/>
        </p:nvCxnSpPr>
        <p:spPr>
          <a:xfrm flipV="1">
            <a:off x="4069138" y="2966209"/>
            <a:ext cx="624469" cy="97287"/>
          </a:xfrm>
          <a:prstGeom prst="bentConnector3">
            <a:avLst>
              <a:gd name="adj1" fmla="val 2381"/>
            </a:avLst>
          </a:prstGeom>
          <a:ln>
            <a:solidFill>
              <a:schemeClr val="tx1"/>
            </a:solidFill>
            <a:tailEnd type="triangle"/>
          </a:ln>
          <a:effectLst/>
        </p:spPr>
        <p:style>
          <a:lnRef idx="2">
            <a:schemeClr val="dk1"/>
          </a:lnRef>
          <a:fillRef idx="0">
            <a:schemeClr val="dk1"/>
          </a:fillRef>
          <a:effectRef idx="1">
            <a:schemeClr val="dk1"/>
          </a:effectRef>
          <a:fontRef idx="minor">
            <a:schemeClr val="tx1"/>
          </a:fontRef>
        </p:style>
      </p:cxnSp>
      <p:cxnSp>
        <p:nvCxnSpPr>
          <p:cNvPr id="25" name="Elbow Connector 7">
            <a:extLst>
              <a:ext uri="{FF2B5EF4-FFF2-40B4-BE49-F238E27FC236}">
                <a16:creationId xmlns:a16="http://schemas.microsoft.com/office/drawing/2014/main" id="{08E31E02-0C42-4246-BD82-B704926748A7}"/>
              </a:ext>
            </a:extLst>
          </p:cNvPr>
          <p:cNvCxnSpPr>
            <a:cxnSpLocks/>
          </p:cNvCxnSpPr>
          <p:nvPr/>
        </p:nvCxnSpPr>
        <p:spPr>
          <a:xfrm flipV="1">
            <a:off x="9721783" y="2660730"/>
            <a:ext cx="479437" cy="295262"/>
          </a:xfrm>
          <a:prstGeom prst="bentConnector3">
            <a:avLst>
              <a:gd name="adj1" fmla="val 531"/>
            </a:avLst>
          </a:prstGeom>
          <a:ln>
            <a:solidFill>
              <a:schemeClr val="tx1"/>
            </a:solidFill>
            <a:tailEnd type="triangle"/>
          </a:ln>
          <a:effectLst/>
        </p:spPr>
        <p:style>
          <a:lnRef idx="2">
            <a:schemeClr val="dk1"/>
          </a:lnRef>
          <a:fillRef idx="0">
            <a:schemeClr val="dk1"/>
          </a:fillRef>
          <a:effectRef idx="1">
            <a:schemeClr val="dk1"/>
          </a:effectRef>
          <a:fontRef idx="minor">
            <a:schemeClr val="tx1"/>
          </a:fontRef>
        </p:style>
      </p:cxnSp>
    </p:spTree>
    <p:extLst>
      <p:ext uri="{BB962C8B-B14F-4D97-AF65-F5344CB8AC3E}">
        <p14:creationId xmlns:p14="http://schemas.microsoft.com/office/powerpoint/2010/main" val="2789101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D90E56-D42F-4FA7-8EBF-6DEFE2843200}"/>
              </a:ext>
            </a:extLst>
          </p:cNvPr>
          <p:cNvSpPr>
            <a:spLocks noGrp="1"/>
          </p:cNvSpPr>
          <p:nvPr>
            <p:ph type="title"/>
          </p:nvPr>
        </p:nvSpPr>
        <p:spPr/>
        <p:txBody>
          <a:bodyPr>
            <a:normAutofit fontScale="90000"/>
          </a:bodyPr>
          <a:lstStyle/>
          <a:p>
            <a:r>
              <a:rPr lang="en-US" dirty="0"/>
              <a:t>OMD also has a strong effect on </a:t>
            </a:r>
            <a:r>
              <a:rPr lang="en-US" u="sng" dirty="0"/>
              <a:t>enrolling with a full-time courseload</a:t>
            </a:r>
            <a:endParaRPr lang="en-US" dirty="0"/>
          </a:p>
        </p:txBody>
      </p:sp>
      <p:sp>
        <p:nvSpPr>
          <p:cNvPr id="7" name="Slide Number Placeholder 6">
            <a:extLst>
              <a:ext uri="{FF2B5EF4-FFF2-40B4-BE49-F238E27FC236}">
                <a16:creationId xmlns:a16="http://schemas.microsoft.com/office/drawing/2014/main" id="{7197134E-41F4-4A69-8208-A8AAB1A68469}"/>
              </a:ext>
            </a:extLst>
          </p:cNvPr>
          <p:cNvSpPr>
            <a:spLocks noGrp="1"/>
          </p:cNvSpPr>
          <p:nvPr>
            <p:ph type="sldNum" sz="quarter" idx="12"/>
          </p:nvPr>
        </p:nvSpPr>
        <p:spPr/>
        <p:txBody>
          <a:bodyPr/>
          <a:lstStyle/>
          <a:p>
            <a:fld id="{56C55CE0-7EDD-E844-BEF3-1C1D134E2971}" type="slidenum">
              <a:rPr lang="en-US" smtClean="0"/>
              <a:t>11</a:t>
            </a:fld>
            <a:endParaRPr lang="en-US" dirty="0"/>
          </a:p>
        </p:txBody>
      </p:sp>
      <p:graphicFrame>
        <p:nvGraphicFramePr>
          <p:cNvPr id="9" name="Content Placeholder 9">
            <a:extLst>
              <a:ext uri="{FF2B5EF4-FFF2-40B4-BE49-F238E27FC236}">
                <a16:creationId xmlns:a16="http://schemas.microsoft.com/office/drawing/2014/main" id="{CE62D4E6-CA53-41D1-A443-4EDDBD58B64A}"/>
              </a:ext>
            </a:extLst>
          </p:cNvPr>
          <p:cNvGraphicFramePr>
            <a:graphicFrameLocks noGrp="1"/>
          </p:cNvGraphicFramePr>
          <p:nvPr>
            <p:ph sz="half" idx="2"/>
            <p:extLst>
              <p:ext uri="{D42A27DB-BD31-4B8C-83A1-F6EECF244321}">
                <p14:modId xmlns:p14="http://schemas.microsoft.com/office/powerpoint/2010/main" val="3087045870"/>
              </p:ext>
            </p:extLst>
          </p:nvPr>
        </p:nvGraphicFramePr>
        <p:xfrm>
          <a:off x="627370" y="1965929"/>
          <a:ext cx="5386388" cy="4155316"/>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0" name="Content Placeholder 9">
            <a:extLst>
              <a:ext uri="{FF2B5EF4-FFF2-40B4-BE49-F238E27FC236}">
                <a16:creationId xmlns:a16="http://schemas.microsoft.com/office/drawing/2014/main" id="{EA4A72DA-48D9-40B5-B64B-5588D6625A45}"/>
              </a:ext>
            </a:extLst>
          </p:cNvPr>
          <p:cNvGraphicFramePr>
            <a:graphicFrameLocks noGrp="1"/>
          </p:cNvGraphicFramePr>
          <p:nvPr>
            <p:ph sz="quarter" idx="4"/>
            <p:extLst>
              <p:ext uri="{D42A27DB-BD31-4B8C-83A1-F6EECF244321}">
                <p14:modId xmlns:p14="http://schemas.microsoft.com/office/powerpoint/2010/main" val="3988070744"/>
              </p:ext>
            </p:extLst>
          </p:nvPr>
        </p:nvGraphicFramePr>
        <p:xfrm>
          <a:off x="6210608" y="1965929"/>
          <a:ext cx="5389562" cy="4155316"/>
        </p:xfrm>
        <a:graphic>
          <a:graphicData uri="http://schemas.openxmlformats.org/drawingml/2006/chart">
            <c:chart xmlns:c="http://schemas.openxmlformats.org/drawingml/2006/chart" xmlns:r="http://schemas.openxmlformats.org/officeDocument/2006/relationships" r:id="rId3"/>
          </a:graphicData>
        </a:graphic>
      </p:graphicFrame>
      <p:sp>
        <p:nvSpPr>
          <p:cNvPr id="11" name="TextBox 10">
            <a:extLst>
              <a:ext uri="{FF2B5EF4-FFF2-40B4-BE49-F238E27FC236}">
                <a16:creationId xmlns:a16="http://schemas.microsoft.com/office/drawing/2014/main" id="{20D8F7DB-954E-4849-AD2D-1E3290E63B08}"/>
              </a:ext>
            </a:extLst>
          </p:cNvPr>
          <p:cNvSpPr txBox="1"/>
          <p:nvPr/>
        </p:nvSpPr>
        <p:spPr>
          <a:xfrm>
            <a:off x="1766931" y="3048224"/>
            <a:ext cx="1720295" cy="338554"/>
          </a:xfrm>
          <a:prstGeom prst="rect">
            <a:avLst/>
          </a:prstGeom>
        </p:spPr>
        <p:txBody>
          <a:bodyPr vert="horz" wrap="square" rtlCol="0">
            <a:spAutoFit/>
          </a:bodyPr>
          <a:lstStyle/>
          <a:p>
            <a:pPr algn="ctr"/>
            <a:r>
              <a:rPr lang="en-US" sz="1600" b="1" dirty="0">
                <a:solidFill>
                  <a:srgbClr val="191918"/>
                </a:solidFill>
                <a:highlight>
                  <a:srgbClr val="FFFF00"/>
                </a:highlight>
                <a:latin typeface="Arial" charset="0"/>
                <a:ea typeface="Arial" charset="0"/>
                <a:cs typeface="Arial" charset="0"/>
              </a:rPr>
              <a:t>13% increase***</a:t>
            </a:r>
          </a:p>
        </p:txBody>
      </p:sp>
      <p:sp>
        <p:nvSpPr>
          <p:cNvPr id="12" name="TextBox 11">
            <a:extLst>
              <a:ext uri="{FF2B5EF4-FFF2-40B4-BE49-F238E27FC236}">
                <a16:creationId xmlns:a16="http://schemas.microsoft.com/office/drawing/2014/main" id="{9E94AB40-30F3-4D6F-A513-B8F0AD58DAE4}"/>
              </a:ext>
            </a:extLst>
          </p:cNvPr>
          <p:cNvSpPr txBox="1"/>
          <p:nvPr/>
        </p:nvSpPr>
        <p:spPr>
          <a:xfrm>
            <a:off x="3955242" y="3321328"/>
            <a:ext cx="1720295" cy="338554"/>
          </a:xfrm>
          <a:prstGeom prst="rect">
            <a:avLst/>
          </a:prstGeom>
        </p:spPr>
        <p:txBody>
          <a:bodyPr vert="horz" wrap="square" rtlCol="0">
            <a:spAutoFit/>
          </a:bodyPr>
          <a:lstStyle/>
          <a:p>
            <a:pPr algn="ctr"/>
            <a:r>
              <a:rPr lang="en-US" sz="1600" b="1" dirty="0">
                <a:solidFill>
                  <a:srgbClr val="191918"/>
                </a:solidFill>
                <a:highlight>
                  <a:srgbClr val="FFFF00"/>
                </a:highlight>
                <a:latin typeface="Arial" charset="0"/>
                <a:ea typeface="Arial" charset="0"/>
                <a:cs typeface="Arial" charset="0"/>
              </a:rPr>
              <a:t>13% increase***</a:t>
            </a:r>
          </a:p>
        </p:txBody>
      </p:sp>
      <p:sp>
        <p:nvSpPr>
          <p:cNvPr id="13" name="TextBox 12">
            <a:extLst>
              <a:ext uri="{FF2B5EF4-FFF2-40B4-BE49-F238E27FC236}">
                <a16:creationId xmlns:a16="http://schemas.microsoft.com/office/drawing/2014/main" id="{654B8144-6665-4123-9DD2-DD455F652993}"/>
              </a:ext>
            </a:extLst>
          </p:cNvPr>
          <p:cNvSpPr txBox="1"/>
          <p:nvPr/>
        </p:nvSpPr>
        <p:spPr>
          <a:xfrm>
            <a:off x="7254221" y="2415016"/>
            <a:ext cx="1743771" cy="338554"/>
          </a:xfrm>
          <a:prstGeom prst="rect">
            <a:avLst/>
          </a:prstGeom>
        </p:spPr>
        <p:txBody>
          <a:bodyPr vert="horz" wrap="square" rtlCol="0">
            <a:spAutoFit/>
          </a:bodyPr>
          <a:lstStyle/>
          <a:p>
            <a:pPr algn="ctr"/>
            <a:r>
              <a:rPr lang="en-US" sz="1600" b="1" dirty="0">
                <a:solidFill>
                  <a:srgbClr val="191918"/>
                </a:solidFill>
                <a:highlight>
                  <a:srgbClr val="FFFF00"/>
                </a:highlight>
                <a:latin typeface="Arial" charset="0"/>
                <a:ea typeface="Arial" charset="0"/>
                <a:cs typeface="Arial" charset="0"/>
              </a:rPr>
              <a:t>35% increase***</a:t>
            </a:r>
          </a:p>
        </p:txBody>
      </p:sp>
      <p:sp>
        <p:nvSpPr>
          <p:cNvPr id="14" name="TextBox 13">
            <a:extLst>
              <a:ext uri="{FF2B5EF4-FFF2-40B4-BE49-F238E27FC236}">
                <a16:creationId xmlns:a16="http://schemas.microsoft.com/office/drawing/2014/main" id="{9A8A28DB-45AF-4743-A65D-290F6D50B5FD}"/>
              </a:ext>
            </a:extLst>
          </p:cNvPr>
          <p:cNvSpPr txBox="1"/>
          <p:nvPr/>
        </p:nvSpPr>
        <p:spPr>
          <a:xfrm>
            <a:off x="9476908" y="2829912"/>
            <a:ext cx="1839328" cy="338554"/>
          </a:xfrm>
          <a:prstGeom prst="rect">
            <a:avLst/>
          </a:prstGeom>
        </p:spPr>
        <p:txBody>
          <a:bodyPr vert="horz" wrap="square" rtlCol="0">
            <a:spAutoFit/>
          </a:bodyPr>
          <a:lstStyle/>
          <a:p>
            <a:pPr algn="ctr"/>
            <a:r>
              <a:rPr lang="en-US" sz="1600" b="1" dirty="0">
                <a:solidFill>
                  <a:srgbClr val="191918"/>
                </a:solidFill>
                <a:highlight>
                  <a:srgbClr val="FFFF00"/>
                </a:highlight>
                <a:latin typeface="Arial" charset="0"/>
                <a:ea typeface="Arial" charset="0"/>
                <a:cs typeface="Arial" charset="0"/>
              </a:rPr>
              <a:t>35% increase***</a:t>
            </a:r>
          </a:p>
        </p:txBody>
      </p:sp>
      <p:cxnSp>
        <p:nvCxnSpPr>
          <p:cNvPr id="15" name="Elbow Connector 7">
            <a:extLst>
              <a:ext uri="{FF2B5EF4-FFF2-40B4-BE49-F238E27FC236}">
                <a16:creationId xmlns:a16="http://schemas.microsoft.com/office/drawing/2014/main" id="{19CCD8B8-7705-4D41-898F-93EF9178036E}"/>
              </a:ext>
            </a:extLst>
          </p:cNvPr>
          <p:cNvCxnSpPr>
            <a:cxnSpLocks/>
          </p:cNvCxnSpPr>
          <p:nvPr/>
        </p:nvCxnSpPr>
        <p:spPr>
          <a:xfrm flipV="1">
            <a:off x="7627620" y="2918557"/>
            <a:ext cx="498487" cy="370799"/>
          </a:xfrm>
          <a:prstGeom prst="bentConnector3">
            <a:avLst>
              <a:gd name="adj1" fmla="val 575"/>
            </a:avLst>
          </a:prstGeom>
          <a:ln>
            <a:solidFill>
              <a:schemeClr val="tx1"/>
            </a:solidFill>
            <a:tailEnd type="triangle"/>
          </a:ln>
          <a:effectLst/>
        </p:spPr>
        <p:style>
          <a:lnRef idx="2">
            <a:schemeClr val="dk1"/>
          </a:lnRef>
          <a:fillRef idx="0">
            <a:schemeClr val="dk1"/>
          </a:fillRef>
          <a:effectRef idx="1">
            <a:schemeClr val="dk1"/>
          </a:effectRef>
          <a:fontRef idx="minor">
            <a:schemeClr val="tx1"/>
          </a:fontRef>
        </p:style>
      </p:cxnSp>
      <p:cxnSp>
        <p:nvCxnSpPr>
          <p:cNvPr id="16" name="Elbow Connector 7">
            <a:extLst>
              <a:ext uri="{FF2B5EF4-FFF2-40B4-BE49-F238E27FC236}">
                <a16:creationId xmlns:a16="http://schemas.microsoft.com/office/drawing/2014/main" id="{ADC3FC4F-49FA-43B4-A180-8B63DC99ABEC}"/>
              </a:ext>
            </a:extLst>
          </p:cNvPr>
          <p:cNvCxnSpPr/>
          <p:nvPr/>
        </p:nvCxnSpPr>
        <p:spPr>
          <a:xfrm flipV="1">
            <a:off x="2002610" y="3490605"/>
            <a:ext cx="624469" cy="97287"/>
          </a:xfrm>
          <a:prstGeom prst="bentConnector3">
            <a:avLst>
              <a:gd name="adj1" fmla="val 2381"/>
            </a:avLst>
          </a:prstGeom>
          <a:ln>
            <a:solidFill>
              <a:schemeClr val="tx1"/>
            </a:solidFill>
            <a:tailEnd type="triangle"/>
          </a:ln>
          <a:effectLst/>
        </p:spPr>
        <p:style>
          <a:lnRef idx="2">
            <a:schemeClr val="dk1"/>
          </a:lnRef>
          <a:fillRef idx="0">
            <a:schemeClr val="dk1"/>
          </a:fillRef>
          <a:effectRef idx="1">
            <a:schemeClr val="dk1"/>
          </a:effectRef>
          <a:fontRef idx="minor">
            <a:schemeClr val="tx1"/>
          </a:fontRef>
        </p:style>
      </p:cxnSp>
      <p:cxnSp>
        <p:nvCxnSpPr>
          <p:cNvPr id="17" name="Elbow Connector 7">
            <a:extLst>
              <a:ext uri="{FF2B5EF4-FFF2-40B4-BE49-F238E27FC236}">
                <a16:creationId xmlns:a16="http://schemas.microsoft.com/office/drawing/2014/main" id="{7DA8A861-993C-437E-B205-FA01FB5D8328}"/>
              </a:ext>
            </a:extLst>
          </p:cNvPr>
          <p:cNvCxnSpPr>
            <a:cxnSpLocks/>
          </p:cNvCxnSpPr>
          <p:nvPr/>
        </p:nvCxnSpPr>
        <p:spPr>
          <a:xfrm flipV="1">
            <a:off x="4192201" y="3748955"/>
            <a:ext cx="624469" cy="61879"/>
          </a:xfrm>
          <a:prstGeom prst="bentConnector3">
            <a:avLst>
              <a:gd name="adj1" fmla="val 1191"/>
            </a:avLst>
          </a:prstGeom>
          <a:ln>
            <a:solidFill>
              <a:schemeClr val="tx1"/>
            </a:solidFill>
            <a:tailEnd type="triangle"/>
          </a:ln>
          <a:effectLst/>
        </p:spPr>
        <p:style>
          <a:lnRef idx="2">
            <a:schemeClr val="dk1"/>
          </a:lnRef>
          <a:fillRef idx="0">
            <a:schemeClr val="dk1"/>
          </a:fillRef>
          <a:effectRef idx="1">
            <a:schemeClr val="dk1"/>
          </a:effectRef>
          <a:fontRef idx="minor">
            <a:schemeClr val="tx1"/>
          </a:fontRef>
        </p:style>
      </p:cxnSp>
      <p:cxnSp>
        <p:nvCxnSpPr>
          <p:cNvPr id="18" name="Elbow Connector 7">
            <a:extLst>
              <a:ext uri="{FF2B5EF4-FFF2-40B4-BE49-F238E27FC236}">
                <a16:creationId xmlns:a16="http://schemas.microsoft.com/office/drawing/2014/main" id="{94BC873A-313A-4142-9A79-71497E1F5819}"/>
              </a:ext>
            </a:extLst>
          </p:cNvPr>
          <p:cNvCxnSpPr>
            <a:cxnSpLocks/>
          </p:cNvCxnSpPr>
          <p:nvPr/>
        </p:nvCxnSpPr>
        <p:spPr>
          <a:xfrm flipV="1">
            <a:off x="9860280" y="3261816"/>
            <a:ext cx="498487" cy="301362"/>
          </a:xfrm>
          <a:prstGeom prst="bentConnector3">
            <a:avLst>
              <a:gd name="adj1" fmla="val 575"/>
            </a:avLst>
          </a:prstGeom>
          <a:ln>
            <a:solidFill>
              <a:schemeClr val="tx1"/>
            </a:solidFill>
            <a:tailEnd type="triangle"/>
          </a:ln>
          <a:effectLst/>
        </p:spPr>
        <p:style>
          <a:lnRef idx="2">
            <a:schemeClr val="dk1"/>
          </a:lnRef>
          <a:fillRef idx="0">
            <a:schemeClr val="dk1"/>
          </a:fillRef>
          <a:effectRef idx="1">
            <a:schemeClr val="dk1"/>
          </a:effectRef>
          <a:fontRef idx="minor">
            <a:schemeClr val="tx1"/>
          </a:fontRef>
        </p:style>
      </p:cxnSp>
      <p:sp>
        <p:nvSpPr>
          <p:cNvPr id="19" name="Text Placeholder 2">
            <a:extLst>
              <a:ext uri="{FF2B5EF4-FFF2-40B4-BE49-F238E27FC236}">
                <a16:creationId xmlns:a16="http://schemas.microsoft.com/office/drawing/2014/main" id="{291042CC-DEEE-4423-8BD7-130EEC935FD0}"/>
              </a:ext>
            </a:extLst>
          </p:cNvPr>
          <p:cNvSpPr txBox="1">
            <a:spLocks/>
          </p:cNvSpPr>
          <p:nvPr/>
        </p:nvSpPr>
        <p:spPr>
          <a:xfrm>
            <a:off x="625474" y="1326166"/>
            <a:ext cx="5386917" cy="639762"/>
          </a:xfrm>
          <a:prstGeom prst="rect">
            <a:avLst/>
          </a:prstGeom>
        </p:spPr>
        <p:txBody>
          <a:bodyPr anchor="ctr"/>
          <a:lstStyle>
            <a:lvl1pPr marL="342900" indent="-342900" algn="l" defTabSz="457200" rtl="0" eaLnBrk="1" latinLnBrk="0" hangingPunct="1">
              <a:spcBef>
                <a:spcPct val="20000"/>
              </a:spcBef>
              <a:buFont typeface="Arial"/>
              <a:buChar char="•"/>
              <a:defRPr sz="3200" kern="1200">
                <a:solidFill>
                  <a:schemeClr val="tx1"/>
                </a:solidFill>
                <a:latin typeface="Arial" charset="0"/>
                <a:ea typeface="Arial" charset="0"/>
                <a:cs typeface="Arial" charset="0"/>
              </a:defRPr>
            </a:lvl1pPr>
            <a:lvl2pPr marL="742950" indent="-285750" algn="l" defTabSz="457200" rtl="0" eaLnBrk="1" latinLnBrk="0" hangingPunct="1">
              <a:spcBef>
                <a:spcPct val="20000"/>
              </a:spcBef>
              <a:buFont typeface="Arial"/>
              <a:buChar char="–"/>
              <a:defRPr sz="2800" kern="1200">
                <a:solidFill>
                  <a:schemeClr val="tx1"/>
                </a:solidFill>
                <a:latin typeface="Arial" charset="0"/>
                <a:ea typeface="Arial" charset="0"/>
                <a:cs typeface="Arial" charset="0"/>
              </a:defRPr>
            </a:lvl2pPr>
            <a:lvl3pPr marL="1143000" indent="-228600" algn="l" defTabSz="457200" rtl="0" eaLnBrk="1" latinLnBrk="0" hangingPunct="1">
              <a:spcBef>
                <a:spcPct val="20000"/>
              </a:spcBef>
              <a:buFont typeface="Arial"/>
              <a:buChar char="•"/>
              <a:defRPr sz="2400" kern="1200">
                <a:solidFill>
                  <a:schemeClr val="tx1"/>
                </a:solidFill>
                <a:latin typeface="Arial" charset="0"/>
                <a:ea typeface="Arial" charset="0"/>
                <a:cs typeface="Arial" charset="0"/>
              </a:defRPr>
            </a:lvl3pPr>
            <a:lvl4pPr marL="1600200" indent="-228600" algn="l" defTabSz="457200" rtl="0" eaLnBrk="1" latinLnBrk="0" hangingPunct="1">
              <a:spcBef>
                <a:spcPct val="20000"/>
              </a:spcBef>
              <a:buFont typeface="Arial"/>
              <a:buChar char="–"/>
              <a:defRPr sz="2000" kern="1200">
                <a:solidFill>
                  <a:schemeClr val="tx1"/>
                </a:solidFill>
                <a:latin typeface="Arial" charset="0"/>
                <a:ea typeface="Arial" charset="0"/>
                <a:cs typeface="Arial" charset="0"/>
              </a:defRPr>
            </a:lvl4pPr>
            <a:lvl5pPr marL="2057400" indent="-228600" algn="l" defTabSz="457200" rtl="0" eaLnBrk="1" latinLnBrk="0" hangingPunct="1">
              <a:spcBef>
                <a:spcPct val="20000"/>
              </a:spcBef>
              <a:buFont typeface="Arial"/>
              <a:buChar char="»"/>
              <a:defRPr sz="2000" kern="1200">
                <a:solidFill>
                  <a:schemeClr val="tx1"/>
                </a:solidFill>
                <a:latin typeface="Arial" charset="0"/>
                <a:ea typeface="Arial" charset="0"/>
                <a:cs typeface="Arial"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None/>
            </a:pPr>
            <a:r>
              <a:rPr lang="en-US" sz="2000" b="1" dirty="0"/>
              <a:t>For students offered OMD…</a:t>
            </a:r>
          </a:p>
        </p:txBody>
      </p:sp>
      <p:sp>
        <p:nvSpPr>
          <p:cNvPr id="20" name="Text Placeholder 4">
            <a:extLst>
              <a:ext uri="{FF2B5EF4-FFF2-40B4-BE49-F238E27FC236}">
                <a16:creationId xmlns:a16="http://schemas.microsoft.com/office/drawing/2014/main" id="{8C698B52-4E19-45AB-A6A5-BF7C13846B32}"/>
              </a:ext>
            </a:extLst>
          </p:cNvPr>
          <p:cNvSpPr txBox="1">
            <a:spLocks/>
          </p:cNvSpPr>
          <p:nvPr/>
        </p:nvSpPr>
        <p:spPr>
          <a:xfrm>
            <a:off x="6209242" y="1326166"/>
            <a:ext cx="5389033" cy="639762"/>
          </a:xfrm>
          <a:prstGeom prst="rect">
            <a:avLst/>
          </a:prstGeom>
        </p:spPr>
        <p:txBody>
          <a:bodyPr anchor="ctr"/>
          <a:lstStyle>
            <a:lvl1pPr marL="342900" indent="-342900" algn="l" defTabSz="457200" rtl="0" eaLnBrk="1" latinLnBrk="0" hangingPunct="1">
              <a:spcBef>
                <a:spcPct val="20000"/>
              </a:spcBef>
              <a:buFont typeface="Arial"/>
              <a:buChar char="•"/>
              <a:defRPr sz="3200" kern="1200">
                <a:solidFill>
                  <a:schemeClr val="tx1"/>
                </a:solidFill>
                <a:latin typeface="Arial" charset="0"/>
                <a:ea typeface="Arial" charset="0"/>
                <a:cs typeface="Arial" charset="0"/>
              </a:defRPr>
            </a:lvl1pPr>
            <a:lvl2pPr marL="742950" indent="-285750" algn="l" defTabSz="457200" rtl="0" eaLnBrk="1" latinLnBrk="0" hangingPunct="1">
              <a:spcBef>
                <a:spcPct val="20000"/>
              </a:spcBef>
              <a:buFont typeface="Arial"/>
              <a:buChar char="–"/>
              <a:defRPr sz="2800" kern="1200">
                <a:solidFill>
                  <a:schemeClr val="tx1"/>
                </a:solidFill>
                <a:latin typeface="Arial" charset="0"/>
                <a:ea typeface="Arial" charset="0"/>
                <a:cs typeface="Arial" charset="0"/>
              </a:defRPr>
            </a:lvl2pPr>
            <a:lvl3pPr marL="1143000" indent="-228600" algn="l" defTabSz="457200" rtl="0" eaLnBrk="1" latinLnBrk="0" hangingPunct="1">
              <a:spcBef>
                <a:spcPct val="20000"/>
              </a:spcBef>
              <a:buFont typeface="Arial"/>
              <a:buChar char="•"/>
              <a:defRPr sz="2400" kern="1200">
                <a:solidFill>
                  <a:schemeClr val="tx1"/>
                </a:solidFill>
                <a:latin typeface="Arial" charset="0"/>
                <a:ea typeface="Arial" charset="0"/>
                <a:cs typeface="Arial" charset="0"/>
              </a:defRPr>
            </a:lvl3pPr>
            <a:lvl4pPr marL="1600200" indent="-228600" algn="l" defTabSz="457200" rtl="0" eaLnBrk="1" latinLnBrk="0" hangingPunct="1">
              <a:spcBef>
                <a:spcPct val="20000"/>
              </a:spcBef>
              <a:buFont typeface="Arial"/>
              <a:buChar char="–"/>
              <a:defRPr sz="2000" kern="1200">
                <a:solidFill>
                  <a:schemeClr val="tx1"/>
                </a:solidFill>
                <a:latin typeface="Arial" charset="0"/>
                <a:ea typeface="Arial" charset="0"/>
                <a:cs typeface="Arial" charset="0"/>
              </a:defRPr>
            </a:lvl4pPr>
            <a:lvl5pPr marL="2057400" indent="-228600" algn="l" defTabSz="457200" rtl="0" eaLnBrk="1" latinLnBrk="0" hangingPunct="1">
              <a:spcBef>
                <a:spcPct val="20000"/>
              </a:spcBef>
              <a:buFont typeface="Arial"/>
              <a:buChar char="»"/>
              <a:defRPr sz="2000" kern="1200">
                <a:solidFill>
                  <a:schemeClr val="tx1"/>
                </a:solidFill>
                <a:latin typeface="Arial" charset="0"/>
                <a:ea typeface="Arial" charset="0"/>
                <a:cs typeface="Arial"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None/>
            </a:pPr>
            <a:r>
              <a:rPr lang="en-US" sz="2000" b="1" dirty="0"/>
              <a:t>For students participating in OMD…</a:t>
            </a:r>
          </a:p>
        </p:txBody>
      </p:sp>
      <p:sp>
        <p:nvSpPr>
          <p:cNvPr id="21" name="Rectangle 20">
            <a:extLst>
              <a:ext uri="{FF2B5EF4-FFF2-40B4-BE49-F238E27FC236}">
                <a16:creationId xmlns:a16="http://schemas.microsoft.com/office/drawing/2014/main" id="{7A7B86E3-0216-40E7-8FD3-AE7F4B9D294E}"/>
              </a:ext>
            </a:extLst>
          </p:cNvPr>
          <p:cNvSpPr/>
          <p:nvPr/>
        </p:nvSpPr>
        <p:spPr>
          <a:xfrm>
            <a:off x="1427747" y="6119864"/>
            <a:ext cx="9364634" cy="498598"/>
          </a:xfrm>
          <a:prstGeom prst="rect">
            <a:avLst/>
          </a:prstGeom>
        </p:spPr>
        <p:txBody>
          <a:bodyPr wrap="square">
            <a:spAutoFit/>
          </a:bodyPr>
          <a:lstStyle/>
          <a:p>
            <a:pPr>
              <a:spcBef>
                <a:spcPct val="20000"/>
              </a:spcBef>
            </a:pPr>
            <a:r>
              <a:rPr lang="en-US" sz="1200" dirty="0">
                <a:latin typeface="Arial" charset="0"/>
                <a:cs typeface="Arial" charset="0"/>
              </a:rPr>
              <a:t>N = 4,257	 * </a:t>
            </a:r>
            <a:r>
              <a:rPr lang="mr-IN" sz="1200" dirty="0"/>
              <a:t>p&lt;0.05</a:t>
            </a:r>
            <a:r>
              <a:rPr lang="en-US" sz="1200" dirty="0"/>
              <a:t>	** </a:t>
            </a:r>
            <a:r>
              <a:rPr lang="mr-IN" sz="1200" dirty="0"/>
              <a:t>p&lt;0.01</a:t>
            </a:r>
            <a:r>
              <a:rPr lang="en-US" sz="1200" dirty="0"/>
              <a:t> 	*** </a:t>
            </a:r>
            <a:r>
              <a:rPr lang="mr-IN" sz="1200" dirty="0"/>
              <a:t>p&lt;0.001</a:t>
            </a:r>
            <a:r>
              <a:rPr lang="en-US" sz="1200" dirty="0">
                <a:latin typeface="Arial" charset="0"/>
                <a:cs typeface="Arial" charset="0"/>
              </a:rPr>
              <a:t>  </a:t>
            </a:r>
          </a:p>
          <a:p>
            <a:pPr>
              <a:spcBef>
                <a:spcPct val="20000"/>
              </a:spcBef>
            </a:pPr>
            <a:r>
              <a:rPr lang="en-US" sz="1200" i="1" dirty="0">
                <a:latin typeface="Arial" charset="0"/>
                <a:cs typeface="Arial" charset="0"/>
              </a:rPr>
              <a:t>Data source: National Student Clearinghouse</a:t>
            </a:r>
          </a:p>
        </p:txBody>
      </p:sp>
    </p:spTree>
    <p:extLst>
      <p:ext uri="{BB962C8B-B14F-4D97-AF65-F5344CB8AC3E}">
        <p14:creationId xmlns:p14="http://schemas.microsoft.com/office/powerpoint/2010/main" val="30929520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6980A6-A1A5-4FAE-A08B-38FF5B605332}"/>
              </a:ext>
            </a:extLst>
          </p:cNvPr>
          <p:cNvSpPr>
            <a:spLocks noGrp="1"/>
          </p:cNvSpPr>
          <p:nvPr>
            <p:ph type="title"/>
          </p:nvPr>
        </p:nvSpPr>
        <p:spPr/>
        <p:txBody>
          <a:bodyPr>
            <a:normAutofit fontScale="90000"/>
          </a:bodyPr>
          <a:lstStyle/>
          <a:p>
            <a:r>
              <a:rPr lang="en-US" dirty="0"/>
              <a:t>OMD also has a positive effect on both </a:t>
            </a:r>
            <a:r>
              <a:rPr lang="en-US" u="sng" dirty="0"/>
              <a:t>persistence</a:t>
            </a:r>
            <a:r>
              <a:rPr lang="en-US" dirty="0"/>
              <a:t> and </a:t>
            </a:r>
            <a:r>
              <a:rPr lang="en-US" u="sng" dirty="0"/>
              <a:t>persisting full-time</a:t>
            </a:r>
            <a:endParaRPr lang="en-US" dirty="0"/>
          </a:p>
        </p:txBody>
      </p:sp>
      <p:sp>
        <p:nvSpPr>
          <p:cNvPr id="5" name="Slide Number Placeholder 4">
            <a:extLst>
              <a:ext uri="{FF2B5EF4-FFF2-40B4-BE49-F238E27FC236}">
                <a16:creationId xmlns:a16="http://schemas.microsoft.com/office/drawing/2014/main" id="{031D9B8A-8F6F-4D1F-824E-9065BDF2C74C}"/>
              </a:ext>
            </a:extLst>
          </p:cNvPr>
          <p:cNvSpPr>
            <a:spLocks noGrp="1"/>
          </p:cNvSpPr>
          <p:nvPr>
            <p:ph type="sldNum" sz="quarter" idx="12"/>
          </p:nvPr>
        </p:nvSpPr>
        <p:spPr/>
        <p:txBody>
          <a:bodyPr/>
          <a:lstStyle/>
          <a:p>
            <a:fld id="{56C55CE0-7EDD-E844-BEF3-1C1D134E2971}" type="slidenum">
              <a:rPr lang="en-US" smtClean="0"/>
              <a:t>12</a:t>
            </a:fld>
            <a:endParaRPr lang="en-US" dirty="0"/>
          </a:p>
        </p:txBody>
      </p:sp>
      <p:graphicFrame>
        <p:nvGraphicFramePr>
          <p:cNvPr id="7" name="Content Placeholder 9">
            <a:extLst>
              <a:ext uri="{FF2B5EF4-FFF2-40B4-BE49-F238E27FC236}">
                <a16:creationId xmlns:a16="http://schemas.microsoft.com/office/drawing/2014/main" id="{8666B60C-D56A-42E2-933D-B9B60CE676D0}"/>
              </a:ext>
            </a:extLst>
          </p:cNvPr>
          <p:cNvGraphicFramePr>
            <a:graphicFrameLocks/>
          </p:cNvGraphicFramePr>
          <p:nvPr>
            <p:extLst>
              <p:ext uri="{D42A27DB-BD31-4B8C-83A1-F6EECF244321}">
                <p14:modId xmlns:p14="http://schemas.microsoft.com/office/powerpoint/2010/main" val="548557907"/>
              </p:ext>
            </p:extLst>
          </p:nvPr>
        </p:nvGraphicFramePr>
        <p:xfrm>
          <a:off x="609599" y="2191742"/>
          <a:ext cx="5386388" cy="3740039"/>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8" name="Content Placeholder 9">
            <a:extLst>
              <a:ext uri="{FF2B5EF4-FFF2-40B4-BE49-F238E27FC236}">
                <a16:creationId xmlns:a16="http://schemas.microsoft.com/office/drawing/2014/main" id="{4B0E632D-4B35-4D84-AEEE-9D6314058B10}"/>
              </a:ext>
            </a:extLst>
          </p:cNvPr>
          <p:cNvGraphicFramePr>
            <a:graphicFrameLocks/>
          </p:cNvGraphicFramePr>
          <p:nvPr>
            <p:extLst>
              <p:ext uri="{D42A27DB-BD31-4B8C-83A1-F6EECF244321}">
                <p14:modId xmlns:p14="http://schemas.microsoft.com/office/powerpoint/2010/main" val="524116353"/>
              </p:ext>
            </p:extLst>
          </p:nvPr>
        </p:nvGraphicFramePr>
        <p:xfrm>
          <a:off x="6192837" y="2191742"/>
          <a:ext cx="5389562" cy="3740039"/>
        </p:xfrm>
        <a:graphic>
          <a:graphicData uri="http://schemas.openxmlformats.org/drawingml/2006/chart">
            <c:chart xmlns:c="http://schemas.openxmlformats.org/drawingml/2006/chart" xmlns:r="http://schemas.openxmlformats.org/officeDocument/2006/relationships" r:id="rId3"/>
          </a:graphicData>
        </a:graphic>
      </p:graphicFrame>
      <p:sp>
        <p:nvSpPr>
          <p:cNvPr id="9" name="TextBox 8">
            <a:extLst>
              <a:ext uri="{FF2B5EF4-FFF2-40B4-BE49-F238E27FC236}">
                <a16:creationId xmlns:a16="http://schemas.microsoft.com/office/drawing/2014/main" id="{4ED4B7E8-D81F-4286-8393-6044C43A65E9}"/>
              </a:ext>
            </a:extLst>
          </p:cNvPr>
          <p:cNvSpPr txBox="1"/>
          <p:nvPr/>
        </p:nvSpPr>
        <p:spPr>
          <a:xfrm>
            <a:off x="1708514" y="2802983"/>
            <a:ext cx="1720295" cy="338554"/>
          </a:xfrm>
          <a:prstGeom prst="rect">
            <a:avLst/>
          </a:prstGeom>
        </p:spPr>
        <p:txBody>
          <a:bodyPr vert="horz" wrap="square" rtlCol="0">
            <a:spAutoFit/>
          </a:bodyPr>
          <a:lstStyle/>
          <a:p>
            <a:pPr algn="ctr"/>
            <a:r>
              <a:rPr lang="en-US" sz="1600" b="1" dirty="0">
                <a:solidFill>
                  <a:srgbClr val="191918"/>
                </a:solidFill>
                <a:highlight>
                  <a:srgbClr val="FFFF00"/>
                </a:highlight>
                <a:latin typeface="Arial" charset="0"/>
                <a:ea typeface="Arial" charset="0"/>
                <a:cs typeface="Arial" charset="0"/>
              </a:rPr>
              <a:t>11% increase***</a:t>
            </a:r>
          </a:p>
        </p:txBody>
      </p:sp>
      <p:sp>
        <p:nvSpPr>
          <p:cNvPr id="10" name="TextBox 9">
            <a:extLst>
              <a:ext uri="{FF2B5EF4-FFF2-40B4-BE49-F238E27FC236}">
                <a16:creationId xmlns:a16="http://schemas.microsoft.com/office/drawing/2014/main" id="{48223A2C-D7B1-478F-B261-C5825B4F6F48}"/>
              </a:ext>
            </a:extLst>
          </p:cNvPr>
          <p:cNvSpPr txBox="1"/>
          <p:nvPr/>
        </p:nvSpPr>
        <p:spPr>
          <a:xfrm>
            <a:off x="7250323" y="2317875"/>
            <a:ext cx="1743771" cy="338554"/>
          </a:xfrm>
          <a:prstGeom prst="rect">
            <a:avLst/>
          </a:prstGeom>
        </p:spPr>
        <p:txBody>
          <a:bodyPr vert="horz" wrap="square" rtlCol="0">
            <a:spAutoFit/>
          </a:bodyPr>
          <a:lstStyle/>
          <a:p>
            <a:pPr algn="ctr"/>
            <a:r>
              <a:rPr lang="en-US" sz="1600" b="1" dirty="0">
                <a:solidFill>
                  <a:srgbClr val="191918"/>
                </a:solidFill>
                <a:highlight>
                  <a:srgbClr val="FFFF00"/>
                </a:highlight>
                <a:latin typeface="Arial" charset="0"/>
                <a:ea typeface="Arial" charset="0"/>
                <a:cs typeface="Arial" charset="0"/>
              </a:rPr>
              <a:t>35% increase***</a:t>
            </a:r>
          </a:p>
        </p:txBody>
      </p:sp>
      <p:sp>
        <p:nvSpPr>
          <p:cNvPr id="11" name="Rectangle 10">
            <a:extLst>
              <a:ext uri="{FF2B5EF4-FFF2-40B4-BE49-F238E27FC236}">
                <a16:creationId xmlns:a16="http://schemas.microsoft.com/office/drawing/2014/main" id="{E4C23B53-04B4-473C-9957-C2C9D697271F}"/>
              </a:ext>
            </a:extLst>
          </p:cNvPr>
          <p:cNvSpPr/>
          <p:nvPr/>
        </p:nvSpPr>
        <p:spPr>
          <a:xfrm>
            <a:off x="1491916" y="6038581"/>
            <a:ext cx="9300465" cy="461665"/>
          </a:xfrm>
          <a:prstGeom prst="rect">
            <a:avLst/>
          </a:prstGeom>
        </p:spPr>
        <p:txBody>
          <a:bodyPr wrap="square">
            <a:spAutoFit/>
          </a:bodyPr>
          <a:lstStyle/>
          <a:p>
            <a:pPr>
              <a:spcBef>
                <a:spcPct val="20000"/>
              </a:spcBef>
            </a:pPr>
            <a:r>
              <a:rPr lang="en-US" sz="1200" i="1" dirty="0">
                <a:latin typeface="Arial" charset="0"/>
                <a:cs typeface="Arial" charset="0"/>
              </a:rPr>
              <a:t>N = 4,257. Persistence is defined as enrolling in both fall and spring semester during the school year.  Full-time persistence is defined as enrolling both semesters with a full-time course load. Data source: National Student Clearinghouse</a:t>
            </a:r>
          </a:p>
        </p:txBody>
      </p:sp>
      <p:sp>
        <p:nvSpPr>
          <p:cNvPr id="12" name="TextBox 11">
            <a:extLst>
              <a:ext uri="{FF2B5EF4-FFF2-40B4-BE49-F238E27FC236}">
                <a16:creationId xmlns:a16="http://schemas.microsoft.com/office/drawing/2014/main" id="{20C36890-AAA7-40A2-AC98-1F58E336B7AD}"/>
              </a:ext>
            </a:extLst>
          </p:cNvPr>
          <p:cNvSpPr txBox="1"/>
          <p:nvPr/>
        </p:nvSpPr>
        <p:spPr>
          <a:xfrm>
            <a:off x="3900374" y="3674868"/>
            <a:ext cx="1698971" cy="246221"/>
          </a:xfrm>
          <a:prstGeom prst="rect">
            <a:avLst/>
          </a:prstGeom>
        </p:spPr>
        <p:txBody>
          <a:bodyPr vert="horz" wrap="square" lIns="0" tIns="0" rIns="0" bIns="0" rtlCol="0">
            <a:spAutoFit/>
          </a:bodyPr>
          <a:lstStyle/>
          <a:p>
            <a:pPr algn="ctr"/>
            <a:r>
              <a:rPr lang="en-US" sz="1600" b="1" dirty="0">
                <a:solidFill>
                  <a:srgbClr val="191918"/>
                </a:solidFill>
                <a:highlight>
                  <a:srgbClr val="FFFF00"/>
                </a:highlight>
                <a:latin typeface="Arial" charset="0"/>
                <a:cs typeface="Arial" charset="0"/>
              </a:rPr>
              <a:t>16% increase***</a:t>
            </a:r>
          </a:p>
        </p:txBody>
      </p:sp>
      <p:cxnSp>
        <p:nvCxnSpPr>
          <p:cNvPr id="13" name="Elbow Connector 7">
            <a:extLst>
              <a:ext uri="{FF2B5EF4-FFF2-40B4-BE49-F238E27FC236}">
                <a16:creationId xmlns:a16="http://schemas.microsoft.com/office/drawing/2014/main" id="{0667FE09-6414-4ABE-801D-D518BD366A93}"/>
              </a:ext>
            </a:extLst>
          </p:cNvPr>
          <p:cNvCxnSpPr>
            <a:cxnSpLocks/>
          </p:cNvCxnSpPr>
          <p:nvPr/>
        </p:nvCxnSpPr>
        <p:spPr>
          <a:xfrm flipV="1">
            <a:off x="7623722" y="2758605"/>
            <a:ext cx="498487" cy="370799"/>
          </a:xfrm>
          <a:prstGeom prst="bentConnector3">
            <a:avLst>
              <a:gd name="adj1" fmla="val 575"/>
            </a:avLst>
          </a:prstGeom>
          <a:ln>
            <a:solidFill>
              <a:schemeClr val="tx1"/>
            </a:solidFill>
            <a:tailEnd type="triangle"/>
          </a:ln>
          <a:effectLst/>
        </p:spPr>
        <p:style>
          <a:lnRef idx="2">
            <a:schemeClr val="dk1"/>
          </a:lnRef>
          <a:fillRef idx="0">
            <a:schemeClr val="dk1"/>
          </a:fillRef>
          <a:effectRef idx="1">
            <a:schemeClr val="dk1"/>
          </a:effectRef>
          <a:fontRef idx="minor">
            <a:schemeClr val="tx1"/>
          </a:fontRef>
        </p:style>
      </p:cxnSp>
      <p:cxnSp>
        <p:nvCxnSpPr>
          <p:cNvPr id="14" name="Elbow Connector 7">
            <a:extLst>
              <a:ext uri="{FF2B5EF4-FFF2-40B4-BE49-F238E27FC236}">
                <a16:creationId xmlns:a16="http://schemas.microsoft.com/office/drawing/2014/main" id="{E4D89EEB-0560-47AD-B5F8-64A50312F780}"/>
              </a:ext>
            </a:extLst>
          </p:cNvPr>
          <p:cNvCxnSpPr/>
          <p:nvPr/>
        </p:nvCxnSpPr>
        <p:spPr>
          <a:xfrm flipV="1">
            <a:off x="1916334" y="3248337"/>
            <a:ext cx="624469" cy="97287"/>
          </a:xfrm>
          <a:prstGeom prst="bentConnector3">
            <a:avLst>
              <a:gd name="adj1" fmla="val 2381"/>
            </a:avLst>
          </a:prstGeom>
          <a:ln>
            <a:solidFill>
              <a:schemeClr val="tx1"/>
            </a:solidFill>
            <a:tailEnd type="triangle"/>
          </a:ln>
          <a:effectLst/>
        </p:spPr>
        <p:style>
          <a:lnRef idx="2">
            <a:schemeClr val="dk1"/>
          </a:lnRef>
          <a:fillRef idx="0">
            <a:schemeClr val="dk1"/>
          </a:fillRef>
          <a:effectRef idx="1">
            <a:schemeClr val="dk1"/>
          </a:effectRef>
          <a:fontRef idx="minor">
            <a:schemeClr val="tx1"/>
          </a:fontRef>
        </p:style>
      </p:cxnSp>
      <p:cxnSp>
        <p:nvCxnSpPr>
          <p:cNvPr id="15" name="Elbow Connector 7">
            <a:extLst>
              <a:ext uri="{FF2B5EF4-FFF2-40B4-BE49-F238E27FC236}">
                <a16:creationId xmlns:a16="http://schemas.microsoft.com/office/drawing/2014/main" id="{DC0FD677-ACB7-4544-83EC-AB7833A720CC}"/>
              </a:ext>
            </a:extLst>
          </p:cNvPr>
          <p:cNvCxnSpPr>
            <a:cxnSpLocks/>
          </p:cNvCxnSpPr>
          <p:nvPr/>
        </p:nvCxnSpPr>
        <p:spPr>
          <a:xfrm flipV="1">
            <a:off x="4188304" y="4035720"/>
            <a:ext cx="624469" cy="61879"/>
          </a:xfrm>
          <a:prstGeom prst="bentConnector3">
            <a:avLst>
              <a:gd name="adj1" fmla="val 1191"/>
            </a:avLst>
          </a:prstGeom>
          <a:ln>
            <a:solidFill>
              <a:schemeClr val="tx1"/>
            </a:solidFill>
            <a:tailEnd type="triangle"/>
          </a:ln>
          <a:effectLst/>
        </p:spPr>
        <p:style>
          <a:lnRef idx="2">
            <a:schemeClr val="dk1"/>
          </a:lnRef>
          <a:fillRef idx="0">
            <a:schemeClr val="dk1"/>
          </a:fillRef>
          <a:effectRef idx="1">
            <a:schemeClr val="dk1"/>
          </a:effectRef>
          <a:fontRef idx="minor">
            <a:schemeClr val="tx1"/>
          </a:fontRef>
        </p:style>
      </p:cxnSp>
      <p:cxnSp>
        <p:nvCxnSpPr>
          <p:cNvPr id="16" name="Elbow Connector 7">
            <a:extLst>
              <a:ext uri="{FF2B5EF4-FFF2-40B4-BE49-F238E27FC236}">
                <a16:creationId xmlns:a16="http://schemas.microsoft.com/office/drawing/2014/main" id="{6375CE23-F209-44E8-A9F7-D6790F27E107}"/>
              </a:ext>
            </a:extLst>
          </p:cNvPr>
          <p:cNvCxnSpPr>
            <a:cxnSpLocks/>
          </p:cNvCxnSpPr>
          <p:nvPr/>
        </p:nvCxnSpPr>
        <p:spPr>
          <a:xfrm flipV="1">
            <a:off x="9856382" y="3656678"/>
            <a:ext cx="498487" cy="301362"/>
          </a:xfrm>
          <a:prstGeom prst="bentConnector3">
            <a:avLst>
              <a:gd name="adj1" fmla="val 575"/>
            </a:avLst>
          </a:prstGeom>
          <a:ln>
            <a:solidFill>
              <a:schemeClr val="tx1"/>
            </a:solidFill>
            <a:tailEnd type="triangle"/>
          </a:ln>
          <a:effectLst/>
        </p:spPr>
        <p:style>
          <a:lnRef idx="2">
            <a:schemeClr val="dk1"/>
          </a:lnRef>
          <a:fillRef idx="0">
            <a:schemeClr val="dk1"/>
          </a:fillRef>
          <a:effectRef idx="1">
            <a:schemeClr val="dk1"/>
          </a:effectRef>
          <a:fontRef idx="minor">
            <a:schemeClr val="tx1"/>
          </a:fontRef>
        </p:style>
      </p:cxnSp>
      <p:sp>
        <p:nvSpPr>
          <p:cNvPr id="17" name="Text Placeholder 2">
            <a:extLst>
              <a:ext uri="{FF2B5EF4-FFF2-40B4-BE49-F238E27FC236}">
                <a16:creationId xmlns:a16="http://schemas.microsoft.com/office/drawing/2014/main" id="{1C271E83-EA1A-4C72-A67E-B878D20E57B6}"/>
              </a:ext>
            </a:extLst>
          </p:cNvPr>
          <p:cNvSpPr txBox="1">
            <a:spLocks/>
          </p:cNvSpPr>
          <p:nvPr/>
        </p:nvSpPr>
        <p:spPr>
          <a:xfrm>
            <a:off x="627370" y="1551980"/>
            <a:ext cx="5386917" cy="639762"/>
          </a:xfrm>
          <a:prstGeom prst="rect">
            <a:avLst/>
          </a:prstGeom>
        </p:spPr>
        <p:txBody>
          <a:bodyPr anchor="ctr"/>
          <a:lstStyle>
            <a:lvl1pPr marL="342900" indent="-342900" algn="l" defTabSz="457200" rtl="0" eaLnBrk="1" latinLnBrk="0" hangingPunct="1">
              <a:spcBef>
                <a:spcPct val="20000"/>
              </a:spcBef>
              <a:buFont typeface="Arial"/>
              <a:buChar char="•"/>
              <a:defRPr sz="3200" kern="1200">
                <a:solidFill>
                  <a:schemeClr val="tx1"/>
                </a:solidFill>
                <a:latin typeface="Arial" charset="0"/>
                <a:ea typeface="Arial" charset="0"/>
                <a:cs typeface="Arial" charset="0"/>
              </a:defRPr>
            </a:lvl1pPr>
            <a:lvl2pPr marL="742950" indent="-285750" algn="l" defTabSz="457200" rtl="0" eaLnBrk="1" latinLnBrk="0" hangingPunct="1">
              <a:spcBef>
                <a:spcPct val="20000"/>
              </a:spcBef>
              <a:buFont typeface="Arial"/>
              <a:buChar char="–"/>
              <a:defRPr sz="2800" kern="1200">
                <a:solidFill>
                  <a:schemeClr val="tx1"/>
                </a:solidFill>
                <a:latin typeface="Arial" charset="0"/>
                <a:ea typeface="Arial" charset="0"/>
                <a:cs typeface="Arial" charset="0"/>
              </a:defRPr>
            </a:lvl2pPr>
            <a:lvl3pPr marL="1143000" indent="-228600" algn="l" defTabSz="457200" rtl="0" eaLnBrk="1" latinLnBrk="0" hangingPunct="1">
              <a:spcBef>
                <a:spcPct val="20000"/>
              </a:spcBef>
              <a:buFont typeface="Arial"/>
              <a:buChar char="•"/>
              <a:defRPr sz="2400" kern="1200">
                <a:solidFill>
                  <a:schemeClr val="tx1"/>
                </a:solidFill>
                <a:latin typeface="Arial" charset="0"/>
                <a:ea typeface="Arial" charset="0"/>
                <a:cs typeface="Arial" charset="0"/>
              </a:defRPr>
            </a:lvl3pPr>
            <a:lvl4pPr marL="1600200" indent="-228600" algn="l" defTabSz="457200" rtl="0" eaLnBrk="1" latinLnBrk="0" hangingPunct="1">
              <a:spcBef>
                <a:spcPct val="20000"/>
              </a:spcBef>
              <a:buFont typeface="Arial"/>
              <a:buChar char="–"/>
              <a:defRPr sz="2000" kern="1200">
                <a:solidFill>
                  <a:schemeClr val="tx1"/>
                </a:solidFill>
                <a:latin typeface="Arial" charset="0"/>
                <a:ea typeface="Arial" charset="0"/>
                <a:cs typeface="Arial" charset="0"/>
              </a:defRPr>
            </a:lvl4pPr>
            <a:lvl5pPr marL="2057400" indent="-228600" algn="l" defTabSz="457200" rtl="0" eaLnBrk="1" latinLnBrk="0" hangingPunct="1">
              <a:spcBef>
                <a:spcPct val="20000"/>
              </a:spcBef>
              <a:buFont typeface="Arial"/>
              <a:buChar char="»"/>
              <a:defRPr sz="2000" kern="1200">
                <a:solidFill>
                  <a:schemeClr val="tx1"/>
                </a:solidFill>
                <a:latin typeface="Arial" charset="0"/>
                <a:ea typeface="Arial" charset="0"/>
                <a:cs typeface="Arial"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None/>
            </a:pPr>
            <a:r>
              <a:rPr lang="en-US" sz="2000" b="1" dirty="0"/>
              <a:t>For students offered OMD…</a:t>
            </a:r>
          </a:p>
        </p:txBody>
      </p:sp>
      <p:sp>
        <p:nvSpPr>
          <p:cNvPr id="18" name="Text Placeholder 4">
            <a:extLst>
              <a:ext uri="{FF2B5EF4-FFF2-40B4-BE49-F238E27FC236}">
                <a16:creationId xmlns:a16="http://schemas.microsoft.com/office/drawing/2014/main" id="{352961FE-344C-4665-8AEB-BF8B34BE9755}"/>
              </a:ext>
            </a:extLst>
          </p:cNvPr>
          <p:cNvSpPr txBox="1">
            <a:spLocks/>
          </p:cNvSpPr>
          <p:nvPr/>
        </p:nvSpPr>
        <p:spPr>
          <a:xfrm>
            <a:off x="6211138" y="1551980"/>
            <a:ext cx="5389033" cy="639762"/>
          </a:xfrm>
          <a:prstGeom prst="rect">
            <a:avLst/>
          </a:prstGeom>
        </p:spPr>
        <p:txBody>
          <a:bodyPr anchor="ctr"/>
          <a:lstStyle>
            <a:lvl1pPr marL="342900" indent="-342900" algn="l" defTabSz="457200" rtl="0" eaLnBrk="1" latinLnBrk="0" hangingPunct="1">
              <a:spcBef>
                <a:spcPct val="20000"/>
              </a:spcBef>
              <a:buFont typeface="Arial"/>
              <a:buChar char="•"/>
              <a:defRPr sz="3200" kern="1200">
                <a:solidFill>
                  <a:schemeClr val="tx1"/>
                </a:solidFill>
                <a:latin typeface="Arial" charset="0"/>
                <a:ea typeface="Arial" charset="0"/>
                <a:cs typeface="Arial" charset="0"/>
              </a:defRPr>
            </a:lvl1pPr>
            <a:lvl2pPr marL="742950" indent="-285750" algn="l" defTabSz="457200" rtl="0" eaLnBrk="1" latinLnBrk="0" hangingPunct="1">
              <a:spcBef>
                <a:spcPct val="20000"/>
              </a:spcBef>
              <a:buFont typeface="Arial"/>
              <a:buChar char="–"/>
              <a:defRPr sz="2800" kern="1200">
                <a:solidFill>
                  <a:schemeClr val="tx1"/>
                </a:solidFill>
                <a:latin typeface="Arial" charset="0"/>
                <a:ea typeface="Arial" charset="0"/>
                <a:cs typeface="Arial" charset="0"/>
              </a:defRPr>
            </a:lvl2pPr>
            <a:lvl3pPr marL="1143000" indent="-228600" algn="l" defTabSz="457200" rtl="0" eaLnBrk="1" latinLnBrk="0" hangingPunct="1">
              <a:spcBef>
                <a:spcPct val="20000"/>
              </a:spcBef>
              <a:buFont typeface="Arial"/>
              <a:buChar char="•"/>
              <a:defRPr sz="2400" kern="1200">
                <a:solidFill>
                  <a:schemeClr val="tx1"/>
                </a:solidFill>
                <a:latin typeface="Arial" charset="0"/>
                <a:ea typeface="Arial" charset="0"/>
                <a:cs typeface="Arial" charset="0"/>
              </a:defRPr>
            </a:lvl3pPr>
            <a:lvl4pPr marL="1600200" indent="-228600" algn="l" defTabSz="457200" rtl="0" eaLnBrk="1" latinLnBrk="0" hangingPunct="1">
              <a:spcBef>
                <a:spcPct val="20000"/>
              </a:spcBef>
              <a:buFont typeface="Arial"/>
              <a:buChar char="–"/>
              <a:defRPr sz="2000" kern="1200">
                <a:solidFill>
                  <a:schemeClr val="tx1"/>
                </a:solidFill>
                <a:latin typeface="Arial" charset="0"/>
                <a:ea typeface="Arial" charset="0"/>
                <a:cs typeface="Arial" charset="0"/>
              </a:defRPr>
            </a:lvl4pPr>
            <a:lvl5pPr marL="2057400" indent="-228600" algn="l" defTabSz="457200" rtl="0" eaLnBrk="1" latinLnBrk="0" hangingPunct="1">
              <a:spcBef>
                <a:spcPct val="20000"/>
              </a:spcBef>
              <a:buFont typeface="Arial"/>
              <a:buChar char="»"/>
              <a:defRPr sz="2000" kern="1200">
                <a:solidFill>
                  <a:schemeClr val="tx1"/>
                </a:solidFill>
                <a:latin typeface="Arial" charset="0"/>
                <a:ea typeface="Arial" charset="0"/>
                <a:cs typeface="Arial"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None/>
            </a:pPr>
            <a:r>
              <a:rPr lang="en-US" sz="2000" b="1" dirty="0"/>
              <a:t>For students participating in OMD…</a:t>
            </a:r>
          </a:p>
        </p:txBody>
      </p:sp>
      <p:sp>
        <p:nvSpPr>
          <p:cNvPr id="19" name="Rectangle 18">
            <a:extLst>
              <a:ext uri="{FF2B5EF4-FFF2-40B4-BE49-F238E27FC236}">
                <a16:creationId xmlns:a16="http://schemas.microsoft.com/office/drawing/2014/main" id="{8F60A32D-456A-4B50-9E82-D10861F7A20D}"/>
              </a:ext>
            </a:extLst>
          </p:cNvPr>
          <p:cNvSpPr/>
          <p:nvPr/>
        </p:nvSpPr>
        <p:spPr>
          <a:xfrm>
            <a:off x="1459831" y="6462650"/>
            <a:ext cx="9364634" cy="276999"/>
          </a:xfrm>
          <a:prstGeom prst="rect">
            <a:avLst/>
          </a:prstGeom>
        </p:spPr>
        <p:txBody>
          <a:bodyPr wrap="square">
            <a:spAutoFit/>
          </a:bodyPr>
          <a:lstStyle/>
          <a:p>
            <a:pPr>
              <a:spcBef>
                <a:spcPct val="20000"/>
              </a:spcBef>
            </a:pPr>
            <a:r>
              <a:rPr lang="en-US" sz="1200" dirty="0">
                <a:latin typeface="Arial" charset="0"/>
                <a:cs typeface="Arial" charset="0"/>
              </a:rPr>
              <a:t>* </a:t>
            </a:r>
            <a:r>
              <a:rPr lang="mr-IN" sz="1200" dirty="0"/>
              <a:t>p&lt;0.05</a:t>
            </a:r>
            <a:r>
              <a:rPr lang="en-US" sz="1200" dirty="0"/>
              <a:t>	** </a:t>
            </a:r>
            <a:r>
              <a:rPr lang="mr-IN" sz="1200" dirty="0"/>
              <a:t>p&lt;0.01</a:t>
            </a:r>
            <a:r>
              <a:rPr lang="en-US" sz="1200" dirty="0"/>
              <a:t> 	*** </a:t>
            </a:r>
            <a:r>
              <a:rPr lang="mr-IN" sz="1200" dirty="0"/>
              <a:t>p&lt;0.001</a:t>
            </a:r>
            <a:r>
              <a:rPr lang="en-US" sz="1200" dirty="0">
                <a:latin typeface="Arial" charset="0"/>
                <a:cs typeface="Arial" charset="0"/>
              </a:rPr>
              <a:t>  </a:t>
            </a:r>
          </a:p>
        </p:txBody>
      </p:sp>
    </p:spTree>
    <p:extLst>
      <p:ext uri="{BB962C8B-B14F-4D97-AF65-F5344CB8AC3E}">
        <p14:creationId xmlns:p14="http://schemas.microsoft.com/office/powerpoint/2010/main" val="6037415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39677E-76A1-4F47-8496-02A27B9CFFDC}"/>
              </a:ext>
            </a:extLst>
          </p:cNvPr>
          <p:cNvSpPr>
            <a:spLocks noGrp="1"/>
          </p:cNvSpPr>
          <p:nvPr>
            <p:ph type="title"/>
          </p:nvPr>
        </p:nvSpPr>
        <p:spPr/>
        <p:txBody>
          <a:bodyPr>
            <a:normAutofit fontScale="90000"/>
          </a:bodyPr>
          <a:lstStyle/>
          <a:p>
            <a:r>
              <a:rPr lang="en-US" dirty="0"/>
              <a:t>OMD applicants include graduating high school seniors and current community college students</a:t>
            </a:r>
          </a:p>
        </p:txBody>
      </p:sp>
      <p:sp>
        <p:nvSpPr>
          <p:cNvPr id="3" name="Content Placeholder 2">
            <a:extLst>
              <a:ext uri="{FF2B5EF4-FFF2-40B4-BE49-F238E27FC236}">
                <a16:creationId xmlns:a16="http://schemas.microsoft.com/office/drawing/2014/main" id="{143A01BB-7998-405C-8F53-2B19C2C148A0}"/>
              </a:ext>
            </a:extLst>
          </p:cNvPr>
          <p:cNvSpPr>
            <a:spLocks noGrp="1"/>
          </p:cNvSpPr>
          <p:nvPr>
            <p:ph idx="1"/>
          </p:nvPr>
        </p:nvSpPr>
        <p:spPr>
          <a:xfrm>
            <a:off x="609600" y="1600201"/>
            <a:ext cx="10972800" cy="4304210"/>
          </a:xfrm>
        </p:spPr>
        <p:txBody>
          <a:bodyPr>
            <a:normAutofit/>
          </a:bodyPr>
          <a:lstStyle/>
          <a:p>
            <a:pPr>
              <a:spcBef>
                <a:spcPts val="0"/>
              </a:spcBef>
              <a:spcAft>
                <a:spcPts val="1200"/>
              </a:spcAft>
            </a:pPr>
            <a:r>
              <a:rPr lang="en-US" sz="2800" dirty="0"/>
              <a:t>When recruiting the second study cohort, OMD </a:t>
            </a:r>
            <a:r>
              <a:rPr lang="en-US" sz="2800" b="1" dirty="0"/>
              <a:t>significantly increased outreach to high schools</a:t>
            </a:r>
          </a:p>
          <a:p>
            <a:pPr>
              <a:spcBef>
                <a:spcPts val="0"/>
              </a:spcBef>
              <a:spcAft>
                <a:spcPts val="1200"/>
              </a:spcAft>
            </a:pPr>
            <a:r>
              <a:rPr lang="en-US" sz="2800" dirty="0"/>
              <a:t>Interested students applied to the program in </a:t>
            </a:r>
            <a:r>
              <a:rPr lang="en-US" sz="2800" b="1" dirty="0"/>
              <a:t>spring of their senior year</a:t>
            </a:r>
          </a:p>
          <a:p>
            <a:pPr>
              <a:spcBef>
                <a:spcPts val="0"/>
              </a:spcBef>
              <a:spcAft>
                <a:spcPts val="1200"/>
              </a:spcAft>
            </a:pPr>
            <a:r>
              <a:rPr lang="en-US" sz="2800" dirty="0"/>
              <a:t>The majority of the study sample (60%) were high school seniors at time of application</a:t>
            </a:r>
          </a:p>
          <a:p>
            <a:pPr>
              <a:spcBef>
                <a:spcPts val="0"/>
              </a:spcBef>
              <a:spcAft>
                <a:spcPts val="1200"/>
              </a:spcAft>
            </a:pPr>
            <a:r>
              <a:rPr lang="en-US" sz="2800" dirty="0"/>
              <a:t>This allows us to </a:t>
            </a:r>
            <a:r>
              <a:rPr lang="en-US" sz="2800" b="1" dirty="0"/>
              <a:t>examine the impact of the program on high school applicants </a:t>
            </a:r>
            <a:r>
              <a:rPr lang="en-US" sz="2800" dirty="0"/>
              <a:t>specifically</a:t>
            </a:r>
          </a:p>
        </p:txBody>
      </p:sp>
      <p:sp>
        <p:nvSpPr>
          <p:cNvPr id="4" name="Slide Number Placeholder 3">
            <a:extLst>
              <a:ext uri="{FF2B5EF4-FFF2-40B4-BE49-F238E27FC236}">
                <a16:creationId xmlns:a16="http://schemas.microsoft.com/office/drawing/2014/main" id="{BE206160-D88A-4A7B-AB22-10B536AA81CC}"/>
              </a:ext>
            </a:extLst>
          </p:cNvPr>
          <p:cNvSpPr>
            <a:spLocks noGrp="1"/>
          </p:cNvSpPr>
          <p:nvPr>
            <p:ph type="sldNum" sz="quarter" idx="12"/>
          </p:nvPr>
        </p:nvSpPr>
        <p:spPr/>
        <p:txBody>
          <a:bodyPr/>
          <a:lstStyle/>
          <a:p>
            <a:fld id="{56C55CE0-7EDD-E844-BEF3-1C1D134E2971}" type="slidenum">
              <a:rPr lang="en-US" smtClean="0"/>
              <a:t>13</a:t>
            </a:fld>
            <a:endParaRPr lang="en-US" dirty="0"/>
          </a:p>
        </p:txBody>
      </p:sp>
      <p:sp>
        <p:nvSpPr>
          <p:cNvPr id="8" name="Content Placeholder 7">
            <a:extLst>
              <a:ext uri="{FF2B5EF4-FFF2-40B4-BE49-F238E27FC236}">
                <a16:creationId xmlns:a16="http://schemas.microsoft.com/office/drawing/2014/main" id="{546ED84B-F20F-4EAF-ABB4-EDBCB648816D}"/>
              </a:ext>
            </a:extLst>
          </p:cNvPr>
          <p:cNvSpPr>
            <a:spLocks noGrp="1"/>
          </p:cNvSpPr>
          <p:nvPr>
            <p:ph sz="quarter" idx="13"/>
          </p:nvPr>
        </p:nvSpPr>
        <p:spPr/>
        <p:txBody>
          <a:bodyPr/>
          <a:lstStyle/>
          <a:p>
            <a:endParaRPr lang="en-US" dirty="0"/>
          </a:p>
        </p:txBody>
      </p:sp>
    </p:spTree>
    <p:extLst>
      <p:ext uri="{BB962C8B-B14F-4D97-AF65-F5344CB8AC3E}">
        <p14:creationId xmlns:p14="http://schemas.microsoft.com/office/powerpoint/2010/main" val="29085229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0D5A40-31E8-45ED-AA32-ED4F139223C2}"/>
              </a:ext>
            </a:extLst>
          </p:cNvPr>
          <p:cNvSpPr>
            <a:spLocks noGrp="1"/>
          </p:cNvSpPr>
          <p:nvPr>
            <p:ph type="title"/>
          </p:nvPr>
        </p:nvSpPr>
        <p:spPr/>
        <p:txBody>
          <a:bodyPr>
            <a:normAutofit fontScale="90000"/>
          </a:bodyPr>
          <a:lstStyle/>
          <a:p>
            <a:r>
              <a:rPr lang="en-US" dirty="0"/>
              <a:t>The offer of a spot in OMD has a similar effect across the two groups</a:t>
            </a:r>
          </a:p>
        </p:txBody>
      </p:sp>
      <p:sp>
        <p:nvSpPr>
          <p:cNvPr id="4" name="Slide Number Placeholder 3">
            <a:extLst>
              <a:ext uri="{FF2B5EF4-FFF2-40B4-BE49-F238E27FC236}">
                <a16:creationId xmlns:a16="http://schemas.microsoft.com/office/drawing/2014/main" id="{D47CD42C-CEC9-4DCF-A91B-CD8FC28650DE}"/>
              </a:ext>
            </a:extLst>
          </p:cNvPr>
          <p:cNvSpPr>
            <a:spLocks noGrp="1"/>
          </p:cNvSpPr>
          <p:nvPr>
            <p:ph type="sldNum" sz="quarter" idx="12"/>
          </p:nvPr>
        </p:nvSpPr>
        <p:spPr/>
        <p:txBody>
          <a:bodyPr/>
          <a:lstStyle/>
          <a:p>
            <a:fld id="{56C55CE0-7EDD-E844-BEF3-1C1D134E2971}" type="slidenum">
              <a:rPr lang="en-US" smtClean="0"/>
              <a:t>14</a:t>
            </a:fld>
            <a:endParaRPr lang="en-US" dirty="0"/>
          </a:p>
        </p:txBody>
      </p:sp>
      <p:graphicFrame>
        <p:nvGraphicFramePr>
          <p:cNvPr id="6" name="Content Placeholder 9">
            <a:extLst>
              <a:ext uri="{FF2B5EF4-FFF2-40B4-BE49-F238E27FC236}">
                <a16:creationId xmlns:a16="http://schemas.microsoft.com/office/drawing/2014/main" id="{7EEA63B3-217C-452E-A567-3F1C9A38FC09}"/>
              </a:ext>
            </a:extLst>
          </p:cNvPr>
          <p:cNvGraphicFramePr>
            <a:graphicFrameLocks/>
          </p:cNvGraphicFramePr>
          <p:nvPr>
            <p:extLst>
              <p:ext uri="{D42A27DB-BD31-4B8C-83A1-F6EECF244321}">
                <p14:modId xmlns:p14="http://schemas.microsoft.com/office/powerpoint/2010/main" val="542430840"/>
              </p:ext>
            </p:extLst>
          </p:nvPr>
        </p:nvGraphicFramePr>
        <p:xfrm>
          <a:off x="419099" y="1483050"/>
          <a:ext cx="5676901" cy="4872083"/>
        </p:xfrm>
        <a:graphic>
          <a:graphicData uri="http://schemas.openxmlformats.org/drawingml/2006/chart">
            <c:chart xmlns:c="http://schemas.openxmlformats.org/drawingml/2006/chart" xmlns:r="http://schemas.openxmlformats.org/officeDocument/2006/relationships" r:id="rId2"/>
          </a:graphicData>
        </a:graphic>
      </p:graphicFrame>
      <p:sp>
        <p:nvSpPr>
          <p:cNvPr id="7" name="TextBox 6">
            <a:extLst>
              <a:ext uri="{FF2B5EF4-FFF2-40B4-BE49-F238E27FC236}">
                <a16:creationId xmlns:a16="http://schemas.microsoft.com/office/drawing/2014/main" id="{B36079E5-3034-4483-9156-6F84277E3DEA}"/>
              </a:ext>
            </a:extLst>
          </p:cNvPr>
          <p:cNvSpPr txBox="1"/>
          <p:nvPr/>
        </p:nvSpPr>
        <p:spPr>
          <a:xfrm>
            <a:off x="1101527" y="2467205"/>
            <a:ext cx="941553" cy="338554"/>
          </a:xfrm>
          <a:prstGeom prst="rect">
            <a:avLst/>
          </a:prstGeom>
        </p:spPr>
        <p:txBody>
          <a:bodyPr vert="horz" wrap="square" lIns="0" tIns="0" rIns="0" bIns="0" rtlCol="0">
            <a:spAutoFit/>
          </a:bodyPr>
          <a:lstStyle/>
          <a:p>
            <a:pPr algn="ctr"/>
            <a:r>
              <a:rPr lang="en-US" sz="1100" b="1" dirty="0">
                <a:solidFill>
                  <a:srgbClr val="191918"/>
                </a:solidFill>
                <a:highlight>
                  <a:srgbClr val="FFFF00"/>
                </a:highlight>
                <a:latin typeface="Arial" charset="0"/>
                <a:ea typeface="Arial" charset="0"/>
                <a:cs typeface="Arial" charset="0"/>
              </a:rPr>
              <a:t>11% increase**</a:t>
            </a:r>
          </a:p>
        </p:txBody>
      </p:sp>
      <p:sp>
        <p:nvSpPr>
          <p:cNvPr id="8" name="TextBox 7">
            <a:extLst>
              <a:ext uri="{FF2B5EF4-FFF2-40B4-BE49-F238E27FC236}">
                <a16:creationId xmlns:a16="http://schemas.microsoft.com/office/drawing/2014/main" id="{ED158F07-2416-435D-B43A-6B85B67CAED6}"/>
              </a:ext>
            </a:extLst>
          </p:cNvPr>
          <p:cNvSpPr txBox="1"/>
          <p:nvPr/>
        </p:nvSpPr>
        <p:spPr>
          <a:xfrm>
            <a:off x="1878618" y="3261184"/>
            <a:ext cx="968764" cy="338554"/>
          </a:xfrm>
          <a:prstGeom prst="rect">
            <a:avLst/>
          </a:prstGeom>
        </p:spPr>
        <p:txBody>
          <a:bodyPr vert="horz" wrap="square" lIns="0" tIns="0" rIns="0" bIns="0" rtlCol="0">
            <a:spAutoFit/>
          </a:bodyPr>
          <a:lstStyle/>
          <a:p>
            <a:pPr algn="ctr"/>
            <a:r>
              <a:rPr lang="en-US" sz="1100" b="1" dirty="0">
                <a:solidFill>
                  <a:srgbClr val="191918"/>
                </a:solidFill>
                <a:highlight>
                  <a:srgbClr val="FFFF00"/>
                </a:highlight>
                <a:latin typeface="Arial" charset="0"/>
                <a:ea typeface="Arial" charset="0"/>
                <a:cs typeface="Arial" charset="0"/>
              </a:rPr>
              <a:t>16% increase**</a:t>
            </a:r>
          </a:p>
        </p:txBody>
      </p:sp>
      <p:sp>
        <p:nvSpPr>
          <p:cNvPr id="9" name="TextBox 8">
            <a:extLst>
              <a:ext uri="{FF2B5EF4-FFF2-40B4-BE49-F238E27FC236}">
                <a16:creationId xmlns:a16="http://schemas.microsoft.com/office/drawing/2014/main" id="{189145A2-4F99-456C-A541-5D9718FDCFB7}"/>
              </a:ext>
            </a:extLst>
          </p:cNvPr>
          <p:cNvSpPr txBox="1"/>
          <p:nvPr/>
        </p:nvSpPr>
        <p:spPr>
          <a:xfrm>
            <a:off x="2671399" y="2644062"/>
            <a:ext cx="941554" cy="338554"/>
          </a:xfrm>
          <a:prstGeom prst="rect">
            <a:avLst/>
          </a:prstGeom>
        </p:spPr>
        <p:txBody>
          <a:bodyPr vert="horz" wrap="square" lIns="0" tIns="0" rIns="0" bIns="0" rtlCol="0">
            <a:spAutoFit/>
          </a:bodyPr>
          <a:lstStyle/>
          <a:p>
            <a:pPr algn="ctr"/>
            <a:r>
              <a:rPr lang="en-US" sz="1100" b="1" dirty="0">
                <a:solidFill>
                  <a:srgbClr val="191918"/>
                </a:solidFill>
                <a:highlight>
                  <a:srgbClr val="FFFF00"/>
                </a:highlight>
                <a:latin typeface="Arial" charset="0"/>
                <a:ea typeface="Arial" charset="0"/>
                <a:cs typeface="Arial" charset="0"/>
              </a:rPr>
              <a:t>13% increase**</a:t>
            </a:r>
          </a:p>
        </p:txBody>
      </p:sp>
      <p:sp>
        <p:nvSpPr>
          <p:cNvPr id="10" name="TextBox 9">
            <a:extLst>
              <a:ext uri="{FF2B5EF4-FFF2-40B4-BE49-F238E27FC236}">
                <a16:creationId xmlns:a16="http://schemas.microsoft.com/office/drawing/2014/main" id="{6E597117-E7CD-4558-A494-04AB640A6C40}"/>
              </a:ext>
            </a:extLst>
          </p:cNvPr>
          <p:cNvSpPr txBox="1"/>
          <p:nvPr/>
        </p:nvSpPr>
        <p:spPr>
          <a:xfrm>
            <a:off x="3486191" y="3576078"/>
            <a:ext cx="940696" cy="338554"/>
          </a:xfrm>
          <a:prstGeom prst="rect">
            <a:avLst/>
          </a:prstGeom>
        </p:spPr>
        <p:txBody>
          <a:bodyPr vert="horz" wrap="square" lIns="0" tIns="0" rIns="0" bIns="0" rtlCol="0">
            <a:spAutoFit/>
          </a:bodyPr>
          <a:lstStyle/>
          <a:p>
            <a:pPr algn="ctr"/>
            <a:r>
              <a:rPr lang="en-US" sz="1100" b="1" dirty="0">
                <a:solidFill>
                  <a:srgbClr val="191918"/>
                </a:solidFill>
                <a:highlight>
                  <a:srgbClr val="FFFF00"/>
                </a:highlight>
                <a:latin typeface="Arial" charset="0"/>
                <a:ea typeface="Arial" charset="0"/>
                <a:cs typeface="Arial" charset="0"/>
              </a:rPr>
              <a:t>16% increase**</a:t>
            </a:r>
          </a:p>
        </p:txBody>
      </p:sp>
      <p:sp>
        <p:nvSpPr>
          <p:cNvPr id="11" name="TextBox 10">
            <a:extLst>
              <a:ext uri="{FF2B5EF4-FFF2-40B4-BE49-F238E27FC236}">
                <a16:creationId xmlns:a16="http://schemas.microsoft.com/office/drawing/2014/main" id="{8A74C206-BF27-4C85-A5AA-7284598CFDF2}"/>
              </a:ext>
            </a:extLst>
          </p:cNvPr>
          <p:cNvSpPr txBox="1"/>
          <p:nvPr/>
        </p:nvSpPr>
        <p:spPr>
          <a:xfrm>
            <a:off x="4307002" y="2897470"/>
            <a:ext cx="968764" cy="338554"/>
          </a:xfrm>
          <a:prstGeom prst="rect">
            <a:avLst/>
          </a:prstGeom>
        </p:spPr>
        <p:txBody>
          <a:bodyPr vert="horz" wrap="square" lIns="0" tIns="0" rIns="0" bIns="0" rtlCol="0">
            <a:spAutoFit/>
          </a:bodyPr>
          <a:lstStyle/>
          <a:p>
            <a:pPr algn="ctr"/>
            <a:r>
              <a:rPr lang="en-US" sz="1100" b="1" dirty="0">
                <a:solidFill>
                  <a:srgbClr val="191918"/>
                </a:solidFill>
                <a:highlight>
                  <a:srgbClr val="FFFF00"/>
                </a:highlight>
                <a:latin typeface="Arial" charset="0"/>
                <a:ea typeface="Arial" charset="0"/>
                <a:cs typeface="Arial" charset="0"/>
              </a:rPr>
              <a:t>14% increase***</a:t>
            </a:r>
          </a:p>
        </p:txBody>
      </p:sp>
      <p:sp>
        <p:nvSpPr>
          <p:cNvPr id="12" name="TextBox 11">
            <a:extLst>
              <a:ext uri="{FF2B5EF4-FFF2-40B4-BE49-F238E27FC236}">
                <a16:creationId xmlns:a16="http://schemas.microsoft.com/office/drawing/2014/main" id="{06242459-EEF5-4D89-A40C-602B131D6F52}"/>
              </a:ext>
            </a:extLst>
          </p:cNvPr>
          <p:cNvSpPr txBox="1"/>
          <p:nvPr/>
        </p:nvSpPr>
        <p:spPr>
          <a:xfrm>
            <a:off x="5127219" y="3671727"/>
            <a:ext cx="912429" cy="338554"/>
          </a:xfrm>
          <a:prstGeom prst="rect">
            <a:avLst/>
          </a:prstGeom>
        </p:spPr>
        <p:txBody>
          <a:bodyPr vert="horz" wrap="square" lIns="0" tIns="0" rIns="0" bIns="0" rtlCol="0">
            <a:spAutoFit/>
          </a:bodyPr>
          <a:lstStyle/>
          <a:p>
            <a:pPr algn="ctr"/>
            <a:r>
              <a:rPr lang="en-US" sz="1100" b="1" dirty="0">
                <a:solidFill>
                  <a:srgbClr val="191918"/>
                </a:solidFill>
                <a:highlight>
                  <a:srgbClr val="FFFF00"/>
                </a:highlight>
                <a:latin typeface="Arial" charset="0"/>
                <a:ea typeface="Arial" charset="0"/>
                <a:cs typeface="Arial" charset="0"/>
              </a:rPr>
              <a:t>19% increase***</a:t>
            </a:r>
          </a:p>
        </p:txBody>
      </p:sp>
      <p:graphicFrame>
        <p:nvGraphicFramePr>
          <p:cNvPr id="13" name="Content Placeholder 9">
            <a:extLst>
              <a:ext uri="{FF2B5EF4-FFF2-40B4-BE49-F238E27FC236}">
                <a16:creationId xmlns:a16="http://schemas.microsoft.com/office/drawing/2014/main" id="{BB4102EE-D491-484C-AC77-CB2321D5DF6D}"/>
              </a:ext>
            </a:extLst>
          </p:cNvPr>
          <p:cNvGraphicFramePr>
            <a:graphicFrameLocks/>
          </p:cNvGraphicFramePr>
          <p:nvPr>
            <p:extLst>
              <p:ext uri="{D42A27DB-BD31-4B8C-83A1-F6EECF244321}">
                <p14:modId xmlns:p14="http://schemas.microsoft.com/office/powerpoint/2010/main" val="1025922548"/>
              </p:ext>
            </p:extLst>
          </p:nvPr>
        </p:nvGraphicFramePr>
        <p:xfrm>
          <a:off x="6095999" y="1483051"/>
          <a:ext cx="5676899" cy="4820211"/>
        </p:xfrm>
        <a:graphic>
          <a:graphicData uri="http://schemas.openxmlformats.org/drawingml/2006/chart">
            <c:chart xmlns:c="http://schemas.openxmlformats.org/drawingml/2006/chart" xmlns:r="http://schemas.openxmlformats.org/officeDocument/2006/relationships" r:id="rId3"/>
          </a:graphicData>
        </a:graphic>
      </p:graphicFrame>
      <p:sp>
        <p:nvSpPr>
          <p:cNvPr id="14" name="TextBox 13">
            <a:extLst>
              <a:ext uri="{FF2B5EF4-FFF2-40B4-BE49-F238E27FC236}">
                <a16:creationId xmlns:a16="http://schemas.microsoft.com/office/drawing/2014/main" id="{7E816DF2-7875-4D15-BE7D-9BEF29BA2710}"/>
              </a:ext>
            </a:extLst>
          </p:cNvPr>
          <p:cNvSpPr txBox="1"/>
          <p:nvPr/>
        </p:nvSpPr>
        <p:spPr>
          <a:xfrm>
            <a:off x="9255765" y="3121120"/>
            <a:ext cx="790396" cy="338554"/>
          </a:xfrm>
          <a:prstGeom prst="rect">
            <a:avLst/>
          </a:prstGeom>
        </p:spPr>
        <p:txBody>
          <a:bodyPr vert="horz" wrap="square" lIns="0" tIns="0" rIns="0" bIns="0" rtlCol="0">
            <a:spAutoFit/>
          </a:bodyPr>
          <a:lstStyle/>
          <a:p>
            <a:pPr algn="ctr"/>
            <a:r>
              <a:rPr lang="en-US" sz="1100" b="1" dirty="0">
                <a:solidFill>
                  <a:srgbClr val="191918"/>
                </a:solidFill>
                <a:highlight>
                  <a:srgbClr val="FFFF00"/>
                </a:highlight>
                <a:latin typeface="Arial" charset="0"/>
                <a:ea typeface="Arial" charset="0"/>
                <a:cs typeface="Arial" charset="0"/>
              </a:rPr>
              <a:t>8% increase</a:t>
            </a:r>
            <a:r>
              <a:rPr lang="en-US" sz="1100" b="1" baseline="30000" dirty="0">
                <a:highlight>
                  <a:srgbClr val="FFFF00"/>
                </a:highlight>
              </a:rPr>
              <a:t>†</a:t>
            </a:r>
            <a:endParaRPr lang="en-US" sz="1100" b="1" dirty="0">
              <a:solidFill>
                <a:srgbClr val="191918"/>
              </a:solidFill>
              <a:highlight>
                <a:srgbClr val="FFFF00"/>
              </a:highlight>
            </a:endParaRPr>
          </a:p>
        </p:txBody>
      </p:sp>
      <p:sp>
        <p:nvSpPr>
          <p:cNvPr id="15" name="TextBox 14">
            <a:extLst>
              <a:ext uri="{FF2B5EF4-FFF2-40B4-BE49-F238E27FC236}">
                <a16:creationId xmlns:a16="http://schemas.microsoft.com/office/drawing/2014/main" id="{7551DD46-AD4F-45B2-A4C8-63B66A53BAFE}"/>
              </a:ext>
            </a:extLst>
          </p:cNvPr>
          <p:cNvSpPr txBox="1"/>
          <p:nvPr/>
        </p:nvSpPr>
        <p:spPr>
          <a:xfrm>
            <a:off x="10084380" y="2392425"/>
            <a:ext cx="778669" cy="338554"/>
          </a:xfrm>
          <a:prstGeom prst="rect">
            <a:avLst/>
          </a:prstGeom>
        </p:spPr>
        <p:txBody>
          <a:bodyPr vert="horz" wrap="square" lIns="0" tIns="0" rIns="0" bIns="0" rtlCol="0">
            <a:spAutoFit/>
          </a:bodyPr>
          <a:lstStyle/>
          <a:p>
            <a:pPr algn="ctr"/>
            <a:r>
              <a:rPr lang="en-US" sz="1100" b="1" dirty="0">
                <a:solidFill>
                  <a:srgbClr val="191918"/>
                </a:solidFill>
                <a:highlight>
                  <a:srgbClr val="FFFF00"/>
                </a:highlight>
                <a:latin typeface="Arial" charset="0"/>
                <a:ea typeface="Arial" charset="0"/>
                <a:cs typeface="Arial" charset="0"/>
              </a:rPr>
              <a:t>7% increase*</a:t>
            </a:r>
          </a:p>
        </p:txBody>
      </p:sp>
      <p:sp>
        <p:nvSpPr>
          <p:cNvPr id="16" name="TextBox 15">
            <a:extLst>
              <a:ext uri="{FF2B5EF4-FFF2-40B4-BE49-F238E27FC236}">
                <a16:creationId xmlns:a16="http://schemas.microsoft.com/office/drawing/2014/main" id="{D1AB0E7C-223C-42F0-BFB8-5A3FE5F6BF07}"/>
              </a:ext>
            </a:extLst>
          </p:cNvPr>
          <p:cNvSpPr txBox="1"/>
          <p:nvPr/>
        </p:nvSpPr>
        <p:spPr>
          <a:xfrm>
            <a:off x="10813645" y="3470301"/>
            <a:ext cx="861034" cy="338554"/>
          </a:xfrm>
          <a:prstGeom prst="rect">
            <a:avLst/>
          </a:prstGeom>
        </p:spPr>
        <p:txBody>
          <a:bodyPr vert="horz" wrap="square" lIns="0" tIns="0" rIns="0" bIns="0" rtlCol="0">
            <a:spAutoFit/>
          </a:bodyPr>
          <a:lstStyle/>
          <a:p>
            <a:pPr algn="ctr"/>
            <a:r>
              <a:rPr lang="en-US" sz="1100" b="1" dirty="0">
                <a:solidFill>
                  <a:srgbClr val="191918"/>
                </a:solidFill>
                <a:highlight>
                  <a:srgbClr val="FFFF00"/>
                </a:highlight>
                <a:latin typeface="Arial" charset="0"/>
                <a:ea typeface="Arial" charset="0"/>
                <a:cs typeface="Arial" charset="0"/>
              </a:rPr>
              <a:t>11% increase</a:t>
            </a:r>
            <a:r>
              <a:rPr lang="en-US" sz="1100" b="1" baseline="30000" dirty="0">
                <a:highlight>
                  <a:srgbClr val="FFFF00"/>
                </a:highlight>
              </a:rPr>
              <a:t>†</a:t>
            </a:r>
            <a:endParaRPr lang="en-US" sz="1100" b="1" dirty="0">
              <a:solidFill>
                <a:srgbClr val="191918"/>
              </a:solidFill>
              <a:highlight>
                <a:srgbClr val="FFFF00"/>
              </a:highlight>
            </a:endParaRPr>
          </a:p>
        </p:txBody>
      </p:sp>
      <p:cxnSp>
        <p:nvCxnSpPr>
          <p:cNvPr id="17" name="Elbow Connector 11">
            <a:extLst>
              <a:ext uri="{FF2B5EF4-FFF2-40B4-BE49-F238E27FC236}">
                <a16:creationId xmlns:a16="http://schemas.microsoft.com/office/drawing/2014/main" id="{7C03F01C-4BBE-48A6-AA95-613E783DD34E}"/>
              </a:ext>
            </a:extLst>
          </p:cNvPr>
          <p:cNvCxnSpPr>
            <a:cxnSpLocks/>
          </p:cNvCxnSpPr>
          <p:nvPr/>
        </p:nvCxnSpPr>
        <p:spPr>
          <a:xfrm flipV="1">
            <a:off x="9434265" y="3568261"/>
            <a:ext cx="197647" cy="74682"/>
          </a:xfrm>
          <a:prstGeom prst="bentConnector3">
            <a:avLst>
              <a:gd name="adj1" fmla="val 604"/>
            </a:avLst>
          </a:prstGeom>
          <a:ln>
            <a:solidFill>
              <a:schemeClr val="tx1"/>
            </a:solidFill>
            <a:tailEnd type="triangle"/>
          </a:ln>
          <a:effectLst/>
        </p:spPr>
        <p:style>
          <a:lnRef idx="2">
            <a:schemeClr val="dk1"/>
          </a:lnRef>
          <a:fillRef idx="0">
            <a:schemeClr val="dk1"/>
          </a:fillRef>
          <a:effectRef idx="1">
            <a:schemeClr val="dk1"/>
          </a:effectRef>
          <a:fontRef idx="minor">
            <a:schemeClr val="tx1"/>
          </a:fontRef>
        </p:style>
      </p:cxnSp>
      <p:cxnSp>
        <p:nvCxnSpPr>
          <p:cNvPr id="18" name="Elbow Connector 11">
            <a:extLst>
              <a:ext uri="{FF2B5EF4-FFF2-40B4-BE49-F238E27FC236}">
                <a16:creationId xmlns:a16="http://schemas.microsoft.com/office/drawing/2014/main" id="{B704C77F-7B92-4226-B9B0-74D7DBD6BFC0}"/>
              </a:ext>
            </a:extLst>
          </p:cNvPr>
          <p:cNvCxnSpPr>
            <a:cxnSpLocks/>
          </p:cNvCxnSpPr>
          <p:nvPr/>
        </p:nvCxnSpPr>
        <p:spPr>
          <a:xfrm flipV="1">
            <a:off x="10189262" y="2830247"/>
            <a:ext cx="197647" cy="74682"/>
          </a:xfrm>
          <a:prstGeom prst="bentConnector3">
            <a:avLst>
              <a:gd name="adj1" fmla="val 604"/>
            </a:avLst>
          </a:prstGeom>
          <a:ln>
            <a:solidFill>
              <a:schemeClr val="tx1"/>
            </a:solidFill>
            <a:tailEnd type="triangle"/>
          </a:ln>
          <a:effectLst/>
        </p:spPr>
        <p:style>
          <a:lnRef idx="2">
            <a:schemeClr val="dk1"/>
          </a:lnRef>
          <a:fillRef idx="0">
            <a:schemeClr val="dk1"/>
          </a:fillRef>
          <a:effectRef idx="1">
            <a:schemeClr val="dk1"/>
          </a:effectRef>
          <a:fontRef idx="minor">
            <a:schemeClr val="tx1"/>
          </a:fontRef>
        </p:style>
      </p:cxnSp>
      <p:cxnSp>
        <p:nvCxnSpPr>
          <p:cNvPr id="19" name="Elbow Connector 11">
            <a:extLst>
              <a:ext uri="{FF2B5EF4-FFF2-40B4-BE49-F238E27FC236}">
                <a16:creationId xmlns:a16="http://schemas.microsoft.com/office/drawing/2014/main" id="{EEDA4B38-E942-4FA4-ADA2-9DE23335908C}"/>
              </a:ext>
            </a:extLst>
          </p:cNvPr>
          <p:cNvCxnSpPr>
            <a:cxnSpLocks/>
          </p:cNvCxnSpPr>
          <p:nvPr/>
        </p:nvCxnSpPr>
        <p:spPr>
          <a:xfrm flipV="1">
            <a:off x="10994123" y="3911011"/>
            <a:ext cx="197647" cy="74682"/>
          </a:xfrm>
          <a:prstGeom prst="bentConnector3">
            <a:avLst>
              <a:gd name="adj1" fmla="val 604"/>
            </a:avLst>
          </a:prstGeom>
          <a:ln>
            <a:solidFill>
              <a:schemeClr val="tx1"/>
            </a:solidFill>
            <a:tailEnd type="triangle"/>
          </a:ln>
          <a:effectLst/>
        </p:spPr>
        <p:style>
          <a:lnRef idx="2">
            <a:schemeClr val="dk1"/>
          </a:lnRef>
          <a:fillRef idx="0">
            <a:schemeClr val="dk1"/>
          </a:fillRef>
          <a:effectRef idx="1">
            <a:schemeClr val="dk1"/>
          </a:effectRef>
          <a:fontRef idx="minor">
            <a:schemeClr val="tx1"/>
          </a:fontRef>
        </p:style>
      </p:cxnSp>
      <p:cxnSp>
        <p:nvCxnSpPr>
          <p:cNvPr id="20" name="Elbow Connector 11">
            <a:extLst>
              <a:ext uri="{FF2B5EF4-FFF2-40B4-BE49-F238E27FC236}">
                <a16:creationId xmlns:a16="http://schemas.microsoft.com/office/drawing/2014/main" id="{935D6F44-43F0-4AC6-A1EC-142F31136B73}"/>
              </a:ext>
            </a:extLst>
          </p:cNvPr>
          <p:cNvCxnSpPr>
            <a:cxnSpLocks/>
          </p:cNvCxnSpPr>
          <p:nvPr/>
        </p:nvCxnSpPr>
        <p:spPr>
          <a:xfrm flipV="1">
            <a:off x="1336557" y="2904929"/>
            <a:ext cx="197647" cy="74682"/>
          </a:xfrm>
          <a:prstGeom prst="bentConnector3">
            <a:avLst>
              <a:gd name="adj1" fmla="val 604"/>
            </a:avLst>
          </a:prstGeom>
          <a:ln>
            <a:solidFill>
              <a:schemeClr val="tx1"/>
            </a:solidFill>
            <a:tailEnd type="triangle"/>
          </a:ln>
          <a:effectLst/>
        </p:spPr>
        <p:style>
          <a:lnRef idx="2">
            <a:schemeClr val="dk1"/>
          </a:lnRef>
          <a:fillRef idx="0">
            <a:schemeClr val="dk1"/>
          </a:fillRef>
          <a:effectRef idx="1">
            <a:schemeClr val="dk1"/>
          </a:effectRef>
          <a:fontRef idx="minor">
            <a:schemeClr val="tx1"/>
          </a:fontRef>
        </p:style>
      </p:cxnSp>
      <p:cxnSp>
        <p:nvCxnSpPr>
          <p:cNvPr id="21" name="Elbow Connector 11">
            <a:extLst>
              <a:ext uri="{FF2B5EF4-FFF2-40B4-BE49-F238E27FC236}">
                <a16:creationId xmlns:a16="http://schemas.microsoft.com/office/drawing/2014/main" id="{FACD73AF-9125-4EDD-A868-AED29ED465F1}"/>
              </a:ext>
            </a:extLst>
          </p:cNvPr>
          <p:cNvCxnSpPr>
            <a:cxnSpLocks/>
          </p:cNvCxnSpPr>
          <p:nvPr/>
        </p:nvCxnSpPr>
        <p:spPr>
          <a:xfrm flipV="1">
            <a:off x="2134578" y="3709694"/>
            <a:ext cx="197647" cy="74682"/>
          </a:xfrm>
          <a:prstGeom prst="bentConnector3">
            <a:avLst>
              <a:gd name="adj1" fmla="val 604"/>
            </a:avLst>
          </a:prstGeom>
          <a:ln>
            <a:solidFill>
              <a:schemeClr val="tx1"/>
            </a:solidFill>
            <a:tailEnd type="triangle"/>
          </a:ln>
          <a:effectLst/>
        </p:spPr>
        <p:style>
          <a:lnRef idx="2">
            <a:schemeClr val="dk1"/>
          </a:lnRef>
          <a:fillRef idx="0">
            <a:schemeClr val="dk1"/>
          </a:fillRef>
          <a:effectRef idx="1">
            <a:schemeClr val="dk1"/>
          </a:effectRef>
          <a:fontRef idx="minor">
            <a:schemeClr val="tx1"/>
          </a:fontRef>
        </p:style>
      </p:cxnSp>
      <p:cxnSp>
        <p:nvCxnSpPr>
          <p:cNvPr id="22" name="Elbow Connector 11">
            <a:extLst>
              <a:ext uri="{FF2B5EF4-FFF2-40B4-BE49-F238E27FC236}">
                <a16:creationId xmlns:a16="http://schemas.microsoft.com/office/drawing/2014/main" id="{80FEDAD1-5730-48ED-A528-9F10359F671B}"/>
              </a:ext>
            </a:extLst>
          </p:cNvPr>
          <p:cNvCxnSpPr>
            <a:cxnSpLocks/>
          </p:cNvCxnSpPr>
          <p:nvPr/>
        </p:nvCxnSpPr>
        <p:spPr>
          <a:xfrm flipV="1">
            <a:off x="5306904" y="4128479"/>
            <a:ext cx="197647" cy="74682"/>
          </a:xfrm>
          <a:prstGeom prst="bentConnector3">
            <a:avLst>
              <a:gd name="adj1" fmla="val 604"/>
            </a:avLst>
          </a:prstGeom>
          <a:ln>
            <a:solidFill>
              <a:schemeClr val="tx1"/>
            </a:solidFill>
            <a:tailEnd type="triangle"/>
          </a:ln>
          <a:effectLst/>
        </p:spPr>
        <p:style>
          <a:lnRef idx="2">
            <a:schemeClr val="dk1"/>
          </a:lnRef>
          <a:fillRef idx="0">
            <a:schemeClr val="dk1"/>
          </a:fillRef>
          <a:effectRef idx="1">
            <a:schemeClr val="dk1"/>
          </a:effectRef>
          <a:fontRef idx="minor">
            <a:schemeClr val="tx1"/>
          </a:fontRef>
        </p:style>
      </p:cxnSp>
      <p:cxnSp>
        <p:nvCxnSpPr>
          <p:cNvPr id="23" name="Elbow Connector 11">
            <a:extLst>
              <a:ext uri="{FF2B5EF4-FFF2-40B4-BE49-F238E27FC236}">
                <a16:creationId xmlns:a16="http://schemas.microsoft.com/office/drawing/2014/main" id="{4EB452A5-C770-47A2-B1A1-470E2E188D9E}"/>
              </a:ext>
            </a:extLst>
          </p:cNvPr>
          <p:cNvCxnSpPr>
            <a:cxnSpLocks/>
          </p:cNvCxnSpPr>
          <p:nvPr/>
        </p:nvCxnSpPr>
        <p:spPr>
          <a:xfrm flipV="1">
            <a:off x="4513709" y="3319797"/>
            <a:ext cx="197647" cy="74682"/>
          </a:xfrm>
          <a:prstGeom prst="bentConnector3">
            <a:avLst>
              <a:gd name="adj1" fmla="val 604"/>
            </a:avLst>
          </a:prstGeom>
          <a:ln>
            <a:solidFill>
              <a:schemeClr val="tx1"/>
            </a:solidFill>
            <a:tailEnd type="triangle"/>
          </a:ln>
          <a:effectLst/>
        </p:spPr>
        <p:style>
          <a:lnRef idx="2">
            <a:schemeClr val="dk1"/>
          </a:lnRef>
          <a:fillRef idx="0">
            <a:schemeClr val="dk1"/>
          </a:fillRef>
          <a:effectRef idx="1">
            <a:schemeClr val="dk1"/>
          </a:effectRef>
          <a:fontRef idx="minor">
            <a:schemeClr val="tx1"/>
          </a:fontRef>
        </p:style>
      </p:cxnSp>
      <p:cxnSp>
        <p:nvCxnSpPr>
          <p:cNvPr id="24" name="Elbow Connector 11">
            <a:extLst>
              <a:ext uri="{FF2B5EF4-FFF2-40B4-BE49-F238E27FC236}">
                <a16:creationId xmlns:a16="http://schemas.microsoft.com/office/drawing/2014/main" id="{3CFE215A-2C70-4C1D-8FE4-D0FB90334CE6}"/>
              </a:ext>
            </a:extLst>
          </p:cNvPr>
          <p:cNvCxnSpPr>
            <a:cxnSpLocks/>
          </p:cNvCxnSpPr>
          <p:nvPr/>
        </p:nvCxnSpPr>
        <p:spPr>
          <a:xfrm flipV="1">
            <a:off x="3716108" y="4001215"/>
            <a:ext cx="197647" cy="74682"/>
          </a:xfrm>
          <a:prstGeom prst="bentConnector3">
            <a:avLst>
              <a:gd name="adj1" fmla="val 604"/>
            </a:avLst>
          </a:prstGeom>
          <a:ln>
            <a:solidFill>
              <a:schemeClr val="tx1"/>
            </a:solidFill>
            <a:tailEnd type="triangle"/>
          </a:ln>
          <a:effectLst/>
        </p:spPr>
        <p:style>
          <a:lnRef idx="2">
            <a:schemeClr val="dk1"/>
          </a:lnRef>
          <a:fillRef idx="0">
            <a:schemeClr val="dk1"/>
          </a:fillRef>
          <a:effectRef idx="1">
            <a:schemeClr val="dk1"/>
          </a:effectRef>
          <a:fontRef idx="minor">
            <a:schemeClr val="tx1"/>
          </a:fontRef>
        </p:style>
      </p:cxnSp>
      <p:cxnSp>
        <p:nvCxnSpPr>
          <p:cNvPr id="25" name="Elbow Connector 11">
            <a:extLst>
              <a:ext uri="{FF2B5EF4-FFF2-40B4-BE49-F238E27FC236}">
                <a16:creationId xmlns:a16="http://schemas.microsoft.com/office/drawing/2014/main" id="{226A2D0C-B5D3-4293-9FA4-02FB2F2E920A}"/>
              </a:ext>
            </a:extLst>
          </p:cNvPr>
          <p:cNvCxnSpPr>
            <a:cxnSpLocks/>
          </p:cNvCxnSpPr>
          <p:nvPr/>
        </p:nvCxnSpPr>
        <p:spPr>
          <a:xfrm flipV="1">
            <a:off x="2924227" y="3113667"/>
            <a:ext cx="197647" cy="74682"/>
          </a:xfrm>
          <a:prstGeom prst="bentConnector3">
            <a:avLst>
              <a:gd name="adj1" fmla="val 604"/>
            </a:avLst>
          </a:prstGeom>
          <a:ln>
            <a:solidFill>
              <a:schemeClr val="tx1"/>
            </a:solidFill>
            <a:tailEnd type="triangle"/>
          </a:ln>
          <a:effectLst/>
        </p:spPr>
        <p:style>
          <a:lnRef idx="2">
            <a:schemeClr val="dk1"/>
          </a:lnRef>
          <a:fillRef idx="0">
            <a:schemeClr val="dk1"/>
          </a:fillRef>
          <a:effectRef idx="1">
            <a:schemeClr val="dk1"/>
          </a:effectRef>
          <a:fontRef idx="minor">
            <a:schemeClr val="tx1"/>
          </a:fontRef>
        </p:style>
      </p:cxnSp>
      <p:sp>
        <p:nvSpPr>
          <p:cNvPr id="26" name="Rectangle 25">
            <a:extLst>
              <a:ext uri="{FF2B5EF4-FFF2-40B4-BE49-F238E27FC236}">
                <a16:creationId xmlns:a16="http://schemas.microsoft.com/office/drawing/2014/main" id="{2A5B93C9-7534-494C-98C3-9106E2C422B7}"/>
              </a:ext>
            </a:extLst>
          </p:cNvPr>
          <p:cNvSpPr/>
          <p:nvPr/>
        </p:nvSpPr>
        <p:spPr>
          <a:xfrm>
            <a:off x="4426887" y="6022449"/>
            <a:ext cx="1156547" cy="276999"/>
          </a:xfrm>
          <a:prstGeom prst="rect">
            <a:avLst/>
          </a:prstGeom>
        </p:spPr>
        <p:txBody>
          <a:bodyPr wrap="square">
            <a:spAutoFit/>
          </a:bodyPr>
          <a:lstStyle/>
          <a:p>
            <a:r>
              <a:rPr lang="en-US" sz="1200" i="1" dirty="0">
                <a:solidFill>
                  <a:srgbClr val="595959"/>
                </a:solidFill>
              </a:rPr>
              <a:t>N = 2,534 </a:t>
            </a:r>
          </a:p>
        </p:txBody>
      </p:sp>
      <p:sp>
        <p:nvSpPr>
          <p:cNvPr id="27" name="Rectangle 26">
            <a:extLst>
              <a:ext uri="{FF2B5EF4-FFF2-40B4-BE49-F238E27FC236}">
                <a16:creationId xmlns:a16="http://schemas.microsoft.com/office/drawing/2014/main" id="{4F206745-3090-43C4-B190-AB00F93EFA82}"/>
              </a:ext>
            </a:extLst>
          </p:cNvPr>
          <p:cNvSpPr/>
          <p:nvPr/>
        </p:nvSpPr>
        <p:spPr>
          <a:xfrm>
            <a:off x="10182446" y="5975018"/>
            <a:ext cx="1156547" cy="276999"/>
          </a:xfrm>
          <a:prstGeom prst="rect">
            <a:avLst/>
          </a:prstGeom>
        </p:spPr>
        <p:txBody>
          <a:bodyPr wrap="square">
            <a:spAutoFit/>
          </a:bodyPr>
          <a:lstStyle/>
          <a:p>
            <a:r>
              <a:rPr lang="en-US" sz="1200" i="1" dirty="0">
                <a:solidFill>
                  <a:srgbClr val="595959"/>
                </a:solidFill>
              </a:rPr>
              <a:t>N =1,723</a:t>
            </a:r>
          </a:p>
        </p:txBody>
      </p:sp>
      <p:sp>
        <p:nvSpPr>
          <p:cNvPr id="3" name="Rectangle 2">
            <a:extLst>
              <a:ext uri="{FF2B5EF4-FFF2-40B4-BE49-F238E27FC236}">
                <a16:creationId xmlns:a16="http://schemas.microsoft.com/office/drawing/2014/main" id="{C8F7CB76-F94E-417B-A60F-CDFADD09FCA4}"/>
              </a:ext>
            </a:extLst>
          </p:cNvPr>
          <p:cNvSpPr/>
          <p:nvPr/>
        </p:nvSpPr>
        <p:spPr>
          <a:xfrm>
            <a:off x="1339597" y="6330618"/>
            <a:ext cx="3260829" cy="276999"/>
          </a:xfrm>
          <a:prstGeom prst="rect">
            <a:avLst/>
          </a:prstGeom>
        </p:spPr>
        <p:txBody>
          <a:bodyPr wrap="none">
            <a:spAutoFit/>
          </a:bodyPr>
          <a:lstStyle/>
          <a:p>
            <a:pPr>
              <a:spcBef>
                <a:spcPct val="20000"/>
              </a:spcBef>
            </a:pPr>
            <a:r>
              <a:rPr lang="en-US" sz="1200" i="1" dirty="0">
                <a:latin typeface="Arial" charset="0"/>
                <a:cs typeface="Arial" charset="0"/>
              </a:rPr>
              <a:t>Data source: National Student Clearinghouse</a:t>
            </a:r>
          </a:p>
        </p:txBody>
      </p:sp>
    </p:spTree>
    <p:extLst>
      <p:ext uri="{BB962C8B-B14F-4D97-AF65-F5344CB8AC3E}">
        <p14:creationId xmlns:p14="http://schemas.microsoft.com/office/powerpoint/2010/main" val="32550430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371CE7-4582-4A0C-AEC2-AA4FA7F19EB2}"/>
              </a:ext>
            </a:extLst>
          </p:cNvPr>
          <p:cNvSpPr>
            <a:spLocks noGrp="1"/>
          </p:cNvSpPr>
          <p:nvPr>
            <p:ph type="title"/>
          </p:nvPr>
        </p:nvSpPr>
        <p:spPr/>
        <p:txBody>
          <a:bodyPr>
            <a:normAutofit fontScale="90000"/>
          </a:bodyPr>
          <a:lstStyle/>
          <a:p>
            <a:r>
              <a:rPr lang="en-US" dirty="0"/>
              <a:t>The effect for participants, however, is significantly larger for high school students</a:t>
            </a:r>
          </a:p>
        </p:txBody>
      </p:sp>
      <p:sp>
        <p:nvSpPr>
          <p:cNvPr id="4" name="Slide Number Placeholder 3">
            <a:extLst>
              <a:ext uri="{FF2B5EF4-FFF2-40B4-BE49-F238E27FC236}">
                <a16:creationId xmlns:a16="http://schemas.microsoft.com/office/drawing/2014/main" id="{748A9A9D-E735-48A2-85E8-3F5D6491E424}"/>
              </a:ext>
            </a:extLst>
          </p:cNvPr>
          <p:cNvSpPr>
            <a:spLocks noGrp="1"/>
          </p:cNvSpPr>
          <p:nvPr>
            <p:ph type="sldNum" sz="quarter" idx="12"/>
          </p:nvPr>
        </p:nvSpPr>
        <p:spPr/>
        <p:txBody>
          <a:bodyPr/>
          <a:lstStyle/>
          <a:p>
            <a:fld id="{56C55CE0-7EDD-E844-BEF3-1C1D134E2971}" type="slidenum">
              <a:rPr lang="en-US" smtClean="0"/>
              <a:t>15</a:t>
            </a:fld>
            <a:endParaRPr lang="en-US" dirty="0"/>
          </a:p>
        </p:txBody>
      </p:sp>
      <p:graphicFrame>
        <p:nvGraphicFramePr>
          <p:cNvPr id="6" name="Content Placeholder 9">
            <a:extLst>
              <a:ext uri="{FF2B5EF4-FFF2-40B4-BE49-F238E27FC236}">
                <a16:creationId xmlns:a16="http://schemas.microsoft.com/office/drawing/2014/main" id="{AB16223D-ED77-4EAC-9B1A-E2BCAABA0084}"/>
              </a:ext>
            </a:extLst>
          </p:cNvPr>
          <p:cNvGraphicFramePr>
            <a:graphicFrameLocks/>
          </p:cNvGraphicFramePr>
          <p:nvPr>
            <p:extLst>
              <p:ext uri="{D42A27DB-BD31-4B8C-83A1-F6EECF244321}">
                <p14:modId xmlns:p14="http://schemas.microsoft.com/office/powerpoint/2010/main" val="1970920826"/>
              </p:ext>
            </p:extLst>
          </p:nvPr>
        </p:nvGraphicFramePr>
        <p:xfrm>
          <a:off x="419101" y="1479845"/>
          <a:ext cx="5676901" cy="5174955"/>
        </p:xfrm>
        <a:graphic>
          <a:graphicData uri="http://schemas.openxmlformats.org/drawingml/2006/chart">
            <c:chart xmlns:c="http://schemas.openxmlformats.org/drawingml/2006/chart" xmlns:r="http://schemas.openxmlformats.org/officeDocument/2006/relationships" r:id="rId2"/>
          </a:graphicData>
        </a:graphic>
      </p:graphicFrame>
      <p:sp>
        <p:nvSpPr>
          <p:cNvPr id="7" name="Rectangle 6">
            <a:extLst>
              <a:ext uri="{FF2B5EF4-FFF2-40B4-BE49-F238E27FC236}">
                <a16:creationId xmlns:a16="http://schemas.microsoft.com/office/drawing/2014/main" id="{E3185063-5751-47AA-845C-C36C42464918}"/>
              </a:ext>
            </a:extLst>
          </p:cNvPr>
          <p:cNvSpPr/>
          <p:nvPr/>
        </p:nvSpPr>
        <p:spPr>
          <a:xfrm>
            <a:off x="4583883" y="6095517"/>
            <a:ext cx="1156547" cy="276999"/>
          </a:xfrm>
          <a:prstGeom prst="rect">
            <a:avLst/>
          </a:prstGeom>
        </p:spPr>
        <p:txBody>
          <a:bodyPr wrap="square">
            <a:spAutoFit/>
          </a:bodyPr>
          <a:lstStyle/>
          <a:p>
            <a:r>
              <a:rPr lang="en-US" sz="1200" i="1" dirty="0">
                <a:solidFill>
                  <a:srgbClr val="595959"/>
                </a:solidFill>
              </a:rPr>
              <a:t>N = 2,534 </a:t>
            </a:r>
          </a:p>
        </p:txBody>
      </p:sp>
      <p:graphicFrame>
        <p:nvGraphicFramePr>
          <p:cNvPr id="8" name="Content Placeholder 9">
            <a:extLst>
              <a:ext uri="{FF2B5EF4-FFF2-40B4-BE49-F238E27FC236}">
                <a16:creationId xmlns:a16="http://schemas.microsoft.com/office/drawing/2014/main" id="{4053DC08-5FD6-4951-A46A-E4FF0FE79110}"/>
              </a:ext>
            </a:extLst>
          </p:cNvPr>
          <p:cNvGraphicFramePr>
            <a:graphicFrameLocks/>
          </p:cNvGraphicFramePr>
          <p:nvPr>
            <p:extLst>
              <p:ext uri="{D42A27DB-BD31-4B8C-83A1-F6EECF244321}">
                <p14:modId xmlns:p14="http://schemas.microsoft.com/office/powerpoint/2010/main" val="800001090"/>
              </p:ext>
            </p:extLst>
          </p:nvPr>
        </p:nvGraphicFramePr>
        <p:xfrm>
          <a:off x="6096001" y="1435100"/>
          <a:ext cx="5676899" cy="5174955"/>
        </p:xfrm>
        <a:graphic>
          <a:graphicData uri="http://schemas.openxmlformats.org/drawingml/2006/chart">
            <c:chart xmlns:c="http://schemas.openxmlformats.org/drawingml/2006/chart" xmlns:r="http://schemas.openxmlformats.org/officeDocument/2006/relationships" r:id="rId3"/>
          </a:graphicData>
        </a:graphic>
      </p:graphicFrame>
      <p:sp>
        <p:nvSpPr>
          <p:cNvPr id="9" name="Rectangle 8">
            <a:extLst>
              <a:ext uri="{FF2B5EF4-FFF2-40B4-BE49-F238E27FC236}">
                <a16:creationId xmlns:a16="http://schemas.microsoft.com/office/drawing/2014/main" id="{687CB218-6DC5-436A-A81C-AA7E546C5EAC}"/>
              </a:ext>
            </a:extLst>
          </p:cNvPr>
          <p:cNvSpPr/>
          <p:nvPr/>
        </p:nvSpPr>
        <p:spPr>
          <a:xfrm>
            <a:off x="10278494" y="6258251"/>
            <a:ext cx="1156547" cy="276999"/>
          </a:xfrm>
          <a:prstGeom prst="rect">
            <a:avLst/>
          </a:prstGeom>
        </p:spPr>
        <p:txBody>
          <a:bodyPr wrap="square">
            <a:spAutoFit/>
          </a:bodyPr>
          <a:lstStyle/>
          <a:p>
            <a:r>
              <a:rPr lang="en-US" sz="1200" i="1" dirty="0">
                <a:solidFill>
                  <a:srgbClr val="595959"/>
                </a:solidFill>
              </a:rPr>
              <a:t>N =1,723</a:t>
            </a:r>
          </a:p>
        </p:txBody>
      </p:sp>
      <p:sp>
        <p:nvSpPr>
          <p:cNvPr id="10" name="TextBox 9">
            <a:extLst>
              <a:ext uri="{FF2B5EF4-FFF2-40B4-BE49-F238E27FC236}">
                <a16:creationId xmlns:a16="http://schemas.microsoft.com/office/drawing/2014/main" id="{AB7DD69D-08E7-4100-BF34-1E43746A30A4}"/>
              </a:ext>
            </a:extLst>
          </p:cNvPr>
          <p:cNvSpPr txBox="1"/>
          <p:nvPr/>
        </p:nvSpPr>
        <p:spPr>
          <a:xfrm>
            <a:off x="7666213" y="2607713"/>
            <a:ext cx="743352" cy="338554"/>
          </a:xfrm>
          <a:prstGeom prst="rect">
            <a:avLst/>
          </a:prstGeom>
        </p:spPr>
        <p:txBody>
          <a:bodyPr vert="horz" wrap="square" lIns="0" tIns="0" rIns="0" bIns="0" rtlCol="0">
            <a:spAutoFit/>
          </a:bodyPr>
          <a:lstStyle/>
          <a:p>
            <a:pPr algn="ctr"/>
            <a:r>
              <a:rPr lang="en-US" sz="1100" b="1" dirty="0">
                <a:solidFill>
                  <a:srgbClr val="191918"/>
                </a:solidFill>
                <a:highlight>
                  <a:srgbClr val="FFFF00"/>
                </a:highlight>
                <a:latin typeface="Arial" charset="0"/>
                <a:ea typeface="Arial" charset="0"/>
                <a:cs typeface="Arial" charset="0"/>
              </a:rPr>
              <a:t>15% increase</a:t>
            </a:r>
            <a:r>
              <a:rPr lang="en-US" sz="1100" b="1" baseline="30000" dirty="0">
                <a:highlight>
                  <a:srgbClr val="FFFF00"/>
                </a:highlight>
              </a:rPr>
              <a:t>†</a:t>
            </a:r>
            <a:endParaRPr lang="en-US" sz="1100" b="1" dirty="0">
              <a:solidFill>
                <a:srgbClr val="191918"/>
              </a:solidFill>
              <a:highlight>
                <a:srgbClr val="FFFF00"/>
              </a:highlight>
              <a:latin typeface="Arial" charset="0"/>
              <a:ea typeface="Arial" charset="0"/>
              <a:cs typeface="Arial" charset="0"/>
            </a:endParaRPr>
          </a:p>
        </p:txBody>
      </p:sp>
      <p:sp>
        <p:nvSpPr>
          <p:cNvPr id="11" name="TextBox 10">
            <a:extLst>
              <a:ext uri="{FF2B5EF4-FFF2-40B4-BE49-F238E27FC236}">
                <a16:creationId xmlns:a16="http://schemas.microsoft.com/office/drawing/2014/main" id="{A1DA8331-406F-4309-95E2-D05944B610AD}"/>
              </a:ext>
            </a:extLst>
          </p:cNvPr>
          <p:cNvSpPr txBox="1"/>
          <p:nvPr/>
        </p:nvSpPr>
        <p:spPr>
          <a:xfrm>
            <a:off x="9266241" y="3013906"/>
            <a:ext cx="743352" cy="338554"/>
          </a:xfrm>
          <a:prstGeom prst="rect">
            <a:avLst/>
          </a:prstGeom>
        </p:spPr>
        <p:txBody>
          <a:bodyPr vert="horz" wrap="square" lIns="0" tIns="0" rIns="0" bIns="0" rtlCol="0">
            <a:spAutoFit/>
          </a:bodyPr>
          <a:lstStyle/>
          <a:p>
            <a:pPr algn="ctr"/>
            <a:r>
              <a:rPr lang="en-US" sz="1100" b="1" dirty="0">
                <a:solidFill>
                  <a:srgbClr val="191918"/>
                </a:solidFill>
                <a:highlight>
                  <a:srgbClr val="FFFF00"/>
                </a:highlight>
                <a:latin typeface="Arial" charset="0"/>
                <a:ea typeface="Arial" charset="0"/>
                <a:cs typeface="Arial" charset="0"/>
              </a:rPr>
              <a:t>15% increase</a:t>
            </a:r>
            <a:r>
              <a:rPr lang="en-US" sz="1100" b="1" baseline="30000" dirty="0">
                <a:highlight>
                  <a:srgbClr val="FFFF00"/>
                </a:highlight>
              </a:rPr>
              <a:t>†</a:t>
            </a:r>
            <a:endParaRPr lang="en-US" sz="1100" b="1" dirty="0">
              <a:solidFill>
                <a:srgbClr val="191918"/>
              </a:solidFill>
              <a:highlight>
                <a:srgbClr val="FFFF00"/>
              </a:highlight>
              <a:latin typeface="Arial" charset="0"/>
              <a:ea typeface="Arial" charset="0"/>
              <a:cs typeface="Arial" charset="0"/>
            </a:endParaRPr>
          </a:p>
        </p:txBody>
      </p:sp>
      <p:sp>
        <p:nvSpPr>
          <p:cNvPr id="12" name="TextBox 11">
            <a:extLst>
              <a:ext uri="{FF2B5EF4-FFF2-40B4-BE49-F238E27FC236}">
                <a16:creationId xmlns:a16="http://schemas.microsoft.com/office/drawing/2014/main" id="{0B04494C-250E-4479-A4E5-A4B536CD9CA9}"/>
              </a:ext>
            </a:extLst>
          </p:cNvPr>
          <p:cNvSpPr txBox="1"/>
          <p:nvPr/>
        </p:nvSpPr>
        <p:spPr>
          <a:xfrm>
            <a:off x="10092291" y="2096804"/>
            <a:ext cx="754274" cy="338554"/>
          </a:xfrm>
          <a:prstGeom prst="rect">
            <a:avLst/>
          </a:prstGeom>
        </p:spPr>
        <p:txBody>
          <a:bodyPr vert="horz" wrap="square" lIns="0" tIns="0" rIns="0" bIns="0" rtlCol="0">
            <a:spAutoFit/>
          </a:bodyPr>
          <a:lstStyle/>
          <a:p>
            <a:pPr algn="ctr"/>
            <a:r>
              <a:rPr lang="en-US" sz="1100" b="1" dirty="0">
                <a:solidFill>
                  <a:srgbClr val="191918"/>
                </a:solidFill>
                <a:highlight>
                  <a:srgbClr val="FFFF00"/>
                </a:highlight>
                <a:latin typeface="Arial" charset="0"/>
                <a:ea typeface="Arial" charset="0"/>
                <a:cs typeface="Arial" charset="0"/>
              </a:rPr>
              <a:t>14% increase*</a:t>
            </a:r>
          </a:p>
        </p:txBody>
      </p:sp>
      <p:sp>
        <p:nvSpPr>
          <p:cNvPr id="13" name="TextBox 12">
            <a:extLst>
              <a:ext uri="{FF2B5EF4-FFF2-40B4-BE49-F238E27FC236}">
                <a16:creationId xmlns:a16="http://schemas.microsoft.com/office/drawing/2014/main" id="{A1CD9667-B9B4-4110-9F1C-84DAB4C395DB}"/>
              </a:ext>
            </a:extLst>
          </p:cNvPr>
          <p:cNvSpPr txBox="1"/>
          <p:nvPr/>
        </p:nvSpPr>
        <p:spPr>
          <a:xfrm>
            <a:off x="10775913" y="3392063"/>
            <a:ext cx="902046" cy="338554"/>
          </a:xfrm>
          <a:prstGeom prst="rect">
            <a:avLst/>
          </a:prstGeom>
        </p:spPr>
        <p:txBody>
          <a:bodyPr vert="horz" wrap="square" lIns="0" tIns="0" rIns="0" bIns="0" rtlCol="0">
            <a:spAutoFit/>
          </a:bodyPr>
          <a:lstStyle/>
          <a:p>
            <a:pPr algn="ctr"/>
            <a:r>
              <a:rPr lang="en-US" sz="1100" b="1" dirty="0">
                <a:solidFill>
                  <a:srgbClr val="191918"/>
                </a:solidFill>
                <a:highlight>
                  <a:srgbClr val="FFFF00"/>
                </a:highlight>
                <a:latin typeface="Arial" charset="0"/>
                <a:ea typeface="Arial" charset="0"/>
                <a:cs typeface="Arial" charset="0"/>
              </a:rPr>
              <a:t>21% increase</a:t>
            </a:r>
            <a:r>
              <a:rPr lang="en-US" sz="1100" b="1" baseline="30000" dirty="0">
                <a:highlight>
                  <a:srgbClr val="FFFF00"/>
                </a:highlight>
              </a:rPr>
              <a:t>†</a:t>
            </a:r>
            <a:endParaRPr lang="en-US" sz="1100" b="1" dirty="0">
              <a:solidFill>
                <a:srgbClr val="191918"/>
              </a:solidFill>
              <a:highlight>
                <a:srgbClr val="FFFF00"/>
              </a:highlight>
              <a:latin typeface="Arial" charset="0"/>
              <a:ea typeface="Arial" charset="0"/>
              <a:cs typeface="Arial" charset="0"/>
            </a:endParaRPr>
          </a:p>
        </p:txBody>
      </p:sp>
      <p:grpSp>
        <p:nvGrpSpPr>
          <p:cNvPr id="14" name="Group 13">
            <a:extLst>
              <a:ext uri="{FF2B5EF4-FFF2-40B4-BE49-F238E27FC236}">
                <a16:creationId xmlns:a16="http://schemas.microsoft.com/office/drawing/2014/main" id="{30A912D2-AAFD-4287-A836-C7A67CF9B550}"/>
              </a:ext>
            </a:extLst>
          </p:cNvPr>
          <p:cNvGrpSpPr/>
          <p:nvPr/>
        </p:nvGrpSpPr>
        <p:grpSpPr>
          <a:xfrm>
            <a:off x="1345435" y="2393159"/>
            <a:ext cx="184904" cy="1033897"/>
            <a:chOff x="7897789" y="2848385"/>
            <a:chExt cx="184904" cy="1033897"/>
          </a:xfrm>
        </p:grpSpPr>
        <p:cxnSp>
          <p:nvCxnSpPr>
            <p:cNvPr id="15" name="Straight Connector 14">
              <a:extLst>
                <a:ext uri="{FF2B5EF4-FFF2-40B4-BE49-F238E27FC236}">
                  <a16:creationId xmlns:a16="http://schemas.microsoft.com/office/drawing/2014/main" id="{7117204B-3D6A-4D6D-BCE7-D1903B745D0C}"/>
                </a:ext>
              </a:extLst>
            </p:cNvPr>
            <p:cNvCxnSpPr>
              <a:cxnSpLocks/>
            </p:cNvCxnSpPr>
            <p:nvPr/>
          </p:nvCxnSpPr>
          <p:spPr>
            <a:xfrm flipV="1">
              <a:off x="7897789" y="2848385"/>
              <a:ext cx="0" cy="1033897"/>
            </a:xfrm>
            <a:prstGeom prst="line">
              <a:avLst/>
            </a:prstGeom>
            <a:effectLst/>
          </p:spPr>
          <p:style>
            <a:lnRef idx="2">
              <a:schemeClr val="dk1"/>
            </a:lnRef>
            <a:fillRef idx="0">
              <a:schemeClr val="dk1"/>
            </a:fillRef>
            <a:effectRef idx="1">
              <a:schemeClr val="dk1"/>
            </a:effectRef>
            <a:fontRef idx="minor">
              <a:schemeClr val="tx1"/>
            </a:fontRef>
          </p:style>
        </p:cxnSp>
        <p:cxnSp>
          <p:nvCxnSpPr>
            <p:cNvPr id="16" name="Straight Arrow Connector 15">
              <a:extLst>
                <a:ext uri="{FF2B5EF4-FFF2-40B4-BE49-F238E27FC236}">
                  <a16:creationId xmlns:a16="http://schemas.microsoft.com/office/drawing/2014/main" id="{54881E2D-C039-44B9-B304-7A40D6433AE8}"/>
                </a:ext>
              </a:extLst>
            </p:cNvPr>
            <p:cNvCxnSpPr>
              <a:cxnSpLocks/>
            </p:cNvCxnSpPr>
            <p:nvPr/>
          </p:nvCxnSpPr>
          <p:spPr>
            <a:xfrm>
              <a:off x="7897789" y="2857908"/>
              <a:ext cx="184904" cy="0"/>
            </a:xfrm>
            <a:prstGeom prst="straightConnector1">
              <a:avLst/>
            </a:prstGeom>
            <a:ln>
              <a:solidFill>
                <a:schemeClr val="tx1"/>
              </a:solidFill>
              <a:tailEnd type="triangle"/>
            </a:ln>
            <a:effectLst/>
          </p:spPr>
          <p:style>
            <a:lnRef idx="2">
              <a:schemeClr val="accent1"/>
            </a:lnRef>
            <a:fillRef idx="0">
              <a:schemeClr val="accent1"/>
            </a:fillRef>
            <a:effectRef idx="1">
              <a:schemeClr val="accent1"/>
            </a:effectRef>
            <a:fontRef idx="minor">
              <a:schemeClr val="tx1"/>
            </a:fontRef>
          </p:style>
        </p:cxnSp>
      </p:grpSp>
      <p:grpSp>
        <p:nvGrpSpPr>
          <p:cNvPr id="17" name="Group 16">
            <a:extLst>
              <a:ext uri="{FF2B5EF4-FFF2-40B4-BE49-F238E27FC236}">
                <a16:creationId xmlns:a16="http://schemas.microsoft.com/office/drawing/2014/main" id="{F19D7AF1-C618-440B-91E0-33A3EBFF4760}"/>
              </a:ext>
            </a:extLst>
          </p:cNvPr>
          <p:cNvGrpSpPr/>
          <p:nvPr/>
        </p:nvGrpSpPr>
        <p:grpSpPr>
          <a:xfrm>
            <a:off x="2946288" y="2743590"/>
            <a:ext cx="184904" cy="1069593"/>
            <a:chOff x="7897789" y="2848385"/>
            <a:chExt cx="184904" cy="1069593"/>
          </a:xfrm>
        </p:grpSpPr>
        <p:cxnSp>
          <p:nvCxnSpPr>
            <p:cNvPr id="18" name="Straight Connector 17">
              <a:extLst>
                <a:ext uri="{FF2B5EF4-FFF2-40B4-BE49-F238E27FC236}">
                  <a16:creationId xmlns:a16="http://schemas.microsoft.com/office/drawing/2014/main" id="{0C5A8CA7-E101-4778-A3ED-58452AA94089}"/>
                </a:ext>
              </a:extLst>
            </p:cNvPr>
            <p:cNvCxnSpPr>
              <a:cxnSpLocks/>
            </p:cNvCxnSpPr>
            <p:nvPr/>
          </p:nvCxnSpPr>
          <p:spPr>
            <a:xfrm flipV="1">
              <a:off x="7897789" y="2848385"/>
              <a:ext cx="0" cy="1069593"/>
            </a:xfrm>
            <a:prstGeom prst="line">
              <a:avLst/>
            </a:prstGeom>
            <a:effectLst/>
          </p:spPr>
          <p:style>
            <a:lnRef idx="2">
              <a:schemeClr val="dk1"/>
            </a:lnRef>
            <a:fillRef idx="0">
              <a:schemeClr val="dk1"/>
            </a:fillRef>
            <a:effectRef idx="1">
              <a:schemeClr val="dk1"/>
            </a:effectRef>
            <a:fontRef idx="minor">
              <a:schemeClr val="tx1"/>
            </a:fontRef>
          </p:style>
        </p:cxnSp>
        <p:cxnSp>
          <p:nvCxnSpPr>
            <p:cNvPr id="19" name="Straight Arrow Connector 18">
              <a:extLst>
                <a:ext uri="{FF2B5EF4-FFF2-40B4-BE49-F238E27FC236}">
                  <a16:creationId xmlns:a16="http://schemas.microsoft.com/office/drawing/2014/main" id="{A1CE4FF1-9B25-4FED-A6CF-027824D0A023}"/>
                </a:ext>
              </a:extLst>
            </p:cNvPr>
            <p:cNvCxnSpPr>
              <a:cxnSpLocks/>
            </p:cNvCxnSpPr>
            <p:nvPr/>
          </p:nvCxnSpPr>
          <p:spPr>
            <a:xfrm>
              <a:off x="7897789" y="2857908"/>
              <a:ext cx="184904" cy="0"/>
            </a:xfrm>
            <a:prstGeom prst="straightConnector1">
              <a:avLst/>
            </a:prstGeom>
            <a:ln>
              <a:solidFill>
                <a:schemeClr val="tx1"/>
              </a:solidFill>
              <a:tailEnd type="triangle"/>
            </a:ln>
            <a:effectLst/>
          </p:spPr>
          <p:style>
            <a:lnRef idx="2">
              <a:schemeClr val="accent1"/>
            </a:lnRef>
            <a:fillRef idx="0">
              <a:schemeClr val="accent1"/>
            </a:fillRef>
            <a:effectRef idx="1">
              <a:schemeClr val="accent1"/>
            </a:effectRef>
            <a:fontRef idx="minor">
              <a:schemeClr val="tx1"/>
            </a:fontRef>
          </p:style>
        </p:cxnSp>
      </p:grpSp>
      <p:grpSp>
        <p:nvGrpSpPr>
          <p:cNvPr id="20" name="Group 19">
            <a:extLst>
              <a:ext uri="{FF2B5EF4-FFF2-40B4-BE49-F238E27FC236}">
                <a16:creationId xmlns:a16="http://schemas.microsoft.com/office/drawing/2014/main" id="{36364200-2CDB-4218-972A-659F3F66FA21}"/>
              </a:ext>
            </a:extLst>
          </p:cNvPr>
          <p:cNvGrpSpPr/>
          <p:nvPr/>
        </p:nvGrpSpPr>
        <p:grpSpPr>
          <a:xfrm>
            <a:off x="4516500" y="2823168"/>
            <a:ext cx="184904" cy="990015"/>
            <a:chOff x="7897789" y="2848386"/>
            <a:chExt cx="184904" cy="990015"/>
          </a:xfrm>
        </p:grpSpPr>
        <p:cxnSp>
          <p:nvCxnSpPr>
            <p:cNvPr id="21" name="Straight Connector 20">
              <a:extLst>
                <a:ext uri="{FF2B5EF4-FFF2-40B4-BE49-F238E27FC236}">
                  <a16:creationId xmlns:a16="http://schemas.microsoft.com/office/drawing/2014/main" id="{EDA8F153-0935-4939-B650-11A9EAD8BC28}"/>
                </a:ext>
              </a:extLst>
            </p:cNvPr>
            <p:cNvCxnSpPr>
              <a:cxnSpLocks/>
            </p:cNvCxnSpPr>
            <p:nvPr/>
          </p:nvCxnSpPr>
          <p:spPr>
            <a:xfrm flipV="1">
              <a:off x="7897789" y="2848386"/>
              <a:ext cx="0" cy="990015"/>
            </a:xfrm>
            <a:prstGeom prst="line">
              <a:avLst/>
            </a:prstGeom>
            <a:effectLst/>
          </p:spPr>
          <p:style>
            <a:lnRef idx="2">
              <a:schemeClr val="dk1"/>
            </a:lnRef>
            <a:fillRef idx="0">
              <a:schemeClr val="dk1"/>
            </a:fillRef>
            <a:effectRef idx="1">
              <a:schemeClr val="dk1"/>
            </a:effectRef>
            <a:fontRef idx="minor">
              <a:schemeClr val="tx1"/>
            </a:fontRef>
          </p:style>
        </p:cxnSp>
        <p:cxnSp>
          <p:nvCxnSpPr>
            <p:cNvPr id="22" name="Straight Arrow Connector 21">
              <a:extLst>
                <a:ext uri="{FF2B5EF4-FFF2-40B4-BE49-F238E27FC236}">
                  <a16:creationId xmlns:a16="http://schemas.microsoft.com/office/drawing/2014/main" id="{55AE0EFF-211E-4C93-986A-4D2B3B77EB3B}"/>
                </a:ext>
              </a:extLst>
            </p:cNvPr>
            <p:cNvCxnSpPr>
              <a:cxnSpLocks/>
            </p:cNvCxnSpPr>
            <p:nvPr/>
          </p:nvCxnSpPr>
          <p:spPr>
            <a:xfrm>
              <a:off x="7897789" y="2857908"/>
              <a:ext cx="184904" cy="0"/>
            </a:xfrm>
            <a:prstGeom prst="straightConnector1">
              <a:avLst/>
            </a:prstGeom>
            <a:ln>
              <a:solidFill>
                <a:schemeClr val="tx1"/>
              </a:solidFill>
              <a:tailEnd type="triangle"/>
            </a:ln>
            <a:effectLst/>
          </p:spPr>
          <p:style>
            <a:lnRef idx="2">
              <a:schemeClr val="accent1"/>
            </a:lnRef>
            <a:fillRef idx="0">
              <a:schemeClr val="accent1"/>
            </a:fillRef>
            <a:effectRef idx="1">
              <a:schemeClr val="accent1"/>
            </a:effectRef>
            <a:fontRef idx="minor">
              <a:schemeClr val="tx1"/>
            </a:fontRef>
          </p:style>
        </p:cxnSp>
      </p:grpSp>
      <p:grpSp>
        <p:nvGrpSpPr>
          <p:cNvPr id="23" name="Group 22">
            <a:extLst>
              <a:ext uri="{FF2B5EF4-FFF2-40B4-BE49-F238E27FC236}">
                <a16:creationId xmlns:a16="http://schemas.microsoft.com/office/drawing/2014/main" id="{C1F61D4B-4932-4087-96DD-FE2BF44089F9}"/>
              </a:ext>
            </a:extLst>
          </p:cNvPr>
          <p:cNvGrpSpPr/>
          <p:nvPr/>
        </p:nvGrpSpPr>
        <p:grpSpPr>
          <a:xfrm>
            <a:off x="5316927" y="3595540"/>
            <a:ext cx="184904" cy="719285"/>
            <a:chOff x="7897789" y="2848386"/>
            <a:chExt cx="184904" cy="719285"/>
          </a:xfrm>
        </p:grpSpPr>
        <p:cxnSp>
          <p:nvCxnSpPr>
            <p:cNvPr id="24" name="Straight Connector 23">
              <a:extLst>
                <a:ext uri="{FF2B5EF4-FFF2-40B4-BE49-F238E27FC236}">
                  <a16:creationId xmlns:a16="http://schemas.microsoft.com/office/drawing/2014/main" id="{5E334798-23B2-4A62-9B56-0AD79CE04D4D}"/>
                </a:ext>
              </a:extLst>
            </p:cNvPr>
            <p:cNvCxnSpPr>
              <a:cxnSpLocks/>
            </p:cNvCxnSpPr>
            <p:nvPr/>
          </p:nvCxnSpPr>
          <p:spPr>
            <a:xfrm flipV="1">
              <a:off x="7897789" y="2848386"/>
              <a:ext cx="0" cy="719285"/>
            </a:xfrm>
            <a:prstGeom prst="line">
              <a:avLst/>
            </a:prstGeom>
            <a:effectLst/>
          </p:spPr>
          <p:style>
            <a:lnRef idx="2">
              <a:schemeClr val="dk1"/>
            </a:lnRef>
            <a:fillRef idx="0">
              <a:schemeClr val="dk1"/>
            </a:fillRef>
            <a:effectRef idx="1">
              <a:schemeClr val="dk1"/>
            </a:effectRef>
            <a:fontRef idx="minor">
              <a:schemeClr val="tx1"/>
            </a:fontRef>
          </p:style>
        </p:cxnSp>
        <p:cxnSp>
          <p:nvCxnSpPr>
            <p:cNvPr id="25" name="Straight Arrow Connector 24">
              <a:extLst>
                <a:ext uri="{FF2B5EF4-FFF2-40B4-BE49-F238E27FC236}">
                  <a16:creationId xmlns:a16="http://schemas.microsoft.com/office/drawing/2014/main" id="{5D7E3F0B-47E7-4C7C-92A6-AEEBCF32A10F}"/>
                </a:ext>
              </a:extLst>
            </p:cNvPr>
            <p:cNvCxnSpPr>
              <a:cxnSpLocks/>
            </p:cNvCxnSpPr>
            <p:nvPr/>
          </p:nvCxnSpPr>
          <p:spPr>
            <a:xfrm>
              <a:off x="7897789" y="2857908"/>
              <a:ext cx="184904" cy="0"/>
            </a:xfrm>
            <a:prstGeom prst="straightConnector1">
              <a:avLst/>
            </a:prstGeom>
            <a:ln>
              <a:solidFill>
                <a:schemeClr val="tx1"/>
              </a:solidFill>
              <a:tailEnd type="triangle"/>
            </a:ln>
            <a:effectLst/>
          </p:spPr>
          <p:style>
            <a:lnRef idx="2">
              <a:schemeClr val="accent1"/>
            </a:lnRef>
            <a:fillRef idx="0">
              <a:schemeClr val="accent1"/>
            </a:fillRef>
            <a:effectRef idx="1">
              <a:schemeClr val="accent1"/>
            </a:effectRef>
            <a:fontRef idx="minor">
              <a:schemeClr val="tx1"/>
            </a:fontRef>
          </p:style>
        </p:cxnSp>
      </p:grpSp>
      <p:grpSp>
        <p:nvGrpSpPr>
          <p:cNvPr id="26" name="Group 25">
            <a:extLst>
              <a:ext uri="{FF2B5EF4-FFF2-40B4-BE49-F238E27FC236}">
                <a16:creationId xmlns:a16="http://schemas.microsoft.com/office/drawing/2014/main" id="{97EF3FA8-CA86-4FDD-A4DF-A40DEE7CF7A8}"/>
              </a:ext>
            </a:extLst>
          </p:cNvPr>
          <p:cNvGrpSpPr/>
          <p:nvPr/>
        </p:nvGrpSpPr>
        <p:grpSpPr>
          <a:xfrm>
            <a:off x="3716074" y="3427056"/>
            <a:ext cx="184904" cy="711557"/>
            <a:chOff x="7897789" y="2848386"/>
            <a:chExt cx="184904" cy="711557"/>
          </a:xfrm>
        </p:grpSpPr>
        <p:cxnSp>
          <p:nvCxnSpPr>
            <p:cNvPr id="27" name="Straight Connector 26">
              <a:extLst>
                <a:ext uri="{FF2B5EF4-FFF2-40B4-BE49-F238E27FC236}">
                  <a16:creationId xmlns:a16="http://schemas.microsoft.com/office/drawing/2014/main" id="{5667445E-59D3-480D-8B31-802FBF8A17E3}"/>
                </a:ext>
              </a:extLst>
            </p:cNvPr>
            <p:cNvCxnSpPr>
              <a:cxnSpLocks/>
            </p:cNvCxnSpPr>
            <p:nvPr/>
          </p:nvCxnSpPr>
          <p:spPr>
            <a:xfrm flipV="1">
              <a:off x="7897789" y="2848386"/>
              <a:ext cx="0" cy="711557"/>
            </a:xfrm>
            <a:prstGeom prst="line">
              <a:avLst/>
            </a:prstGeom>
            <a:effectLst/>
          </p:spPr>
          <p:style>
            <a:lnRef idx="2">
              <a:schemeClr val="dk1"/>
            </a:lnRef>
            <a:fillRef idx="0">
              <a:schemeClr val="dk1"/>
            </a:fillRef>
            <a:effectRef idx="1">
              <a:schemeClr val="dk1"/>
            </a:effectRef>
            <a:fontRef idx="minor">
              <a:schemeClr val="tx1"/>
            </a:fontRef>
          </p:style>
        </p:cxnSp>
        <p:cxnSp>
          <p:nvCxnSpPr>
            <p:cNvPr id="28" name="Straight Arrow Connector 27">
              <a:extLst>
                <a:ext uri="{FF2B5EF4-FFF2-40B4-BE49-F238E27FC236}">
                  <a16:creationId xmlns:a16="http://schemas.microsoft.com/office/drawing/2014/main" id="{CD21AEAB-A9C7-4CEB-84D8-CA5C270A388A}"/>
                </a:ext>
              </a:extLst>
            </p:cNvPr>
            <p:cNvCxnSpPr>
              <a:cxnSpLocks/>
            </p:cNvCxnSpPr>
            <p:nvPr/>
          </p:nvCxnSpPr>
          <p:spPr>
            <a:xfrm>
              <a:off x="7897789" y="2857908"/>
              <a:ext cx="184904" cy="0"/>
            </a:xfrm>
            <a:prstGeom prst="straightConnector1">
              <a:avLst/>
            </a:prstGeom>
            <a:ln>
              <a:solidFill>
                <a:schemeClr val="tx1"/>
              </a:solidFill>
              <a:tailEnd type="triangle"/>
            </a:ln>
            <a:effectLst/>
          </p:spPr>
          <p:style>
            <a:lnRef idx="2">
              <a:schemeClr val="accent1"/>
            </a:lnRef>
            <a:fillRef idx="0">
              <a:schemeClr val="accent1"/>
            </a:fillRef>
            <a:effectRef idx="1">
              <a:schemeClr val="accent1"/>
            </a:effectRef>
            <a:fontRef idx="minor">
              <a:schemeClr val="tx1"/>
            </a:fontRef>
          </p:style>
        </p:cxnSp>
      </p:grpSp>
      <p:grpSp>
        <p:nvGrpSpPr>
          <p:cNvPr id="29" name="Group 28">
            <a:extLst>
              <a:ext uri="{FF2B5EF4-FFF2-40B4-BE49-F238E27FC236}">
                <a16:creationId xmlns:a16="http://schemas.microsoft.com/office/drawing/2014/main" id="{9128A01E-D8B6-4D4E-863D-F0BAF84A31AF}"/>
              </a:ext>
            </a:extLst>
          </p:cNvPr>
          <p:cNvGrpSpPr/>
          <p:nvPr/>
        </p:nvGrpSpPr>
        <p:grpSpPr>
          <a:xfrm>
            <a:off x="2154061" y="2912008"/>
            <a:ext cx="184904" cy="940855"/>
            <a:chOff x="7897789" y="2848388"/>
            <a:chExt cx="184904" cy="940855"/>
          </a:xfrm>
        </p:grpSpPr>
        <p:cxnSp>
          <p:nvCxnSpPr>
            <p:cNvPr id="30" name="Straight Connector 29">
              <a:extLst>
                <a:ext uri="{FF2B5EF4-FFF2-40B4-BE49-F238E27FC236}">
                  <a16:creationId xmlns:a16="http://schemas.microsoft.com/office/drawing/2014/main" id="{A5721043-5870-4FCF-83AB-EF9F58122DCE}"/>
                </a:ext>
              </a:extLst>
            </p:cNvPr>
            <p:cNvCxnSpPr>
              <a:cxnSpLocks/>
            </p:cNvCxnSpPr>
            <p:nvPr/>
          </p:nvCxnSpPr>
          <p:spPr>
            <a:xfrm flipV="1">
              <a:off x="7897789" y="2848388"/>
              <a:ext cx="0" cy="940855"/>
            </a:xfrm>
            <a:prstGeom prst="line">
              <a:avLst/>
            </a:prstGeom>
            <a:effectLst/>
          </p:spPr>
          <p:style>
            <a:lnRef idx="2">
              <a:schemeClr val="dk1"/>
            </a:lnRef>
            <a:fillRef idx="0">
              <a:schemeClr val="dk1"/>
            </a:fillRef>
            <a:effectRef idx="1">
              <a:schemeClr val="dk1"/>
            </a:effectRef>
            <a:fontRef idx="minor">
              <a:schemeClr val="tx1"/>
            </a:fontRef>
          </p:style>
        </p:cxnSp>
        <p:cxnSp>
          <p:nvCxnSpPr>
            <p:cNvPr id="31" name="Straight Arrow Connector 30">
              <a:extLst>
                <a:ext uri="{FF2B5EF4-FFF2-40B4-BE49-F238E27FC236}">
                  <a16:creationId xmlns:a16="http://schemas.microsoft.com/office/drawing/2014/main" id="{D5986B5C-3B2A-441F-B231-491629F0BD5A}"/>
                </a:ext>
              </a:extLst>
            </p:cNvPr>
            <p:cNvCxnSpPr>
              <a:cxnSpLocks/>
            </p:cNvCxnSpPr>
            <p:nvPr/>
          </p:nvCxnSpPr>
          <p:spPr>
            <a:xfrm>
              <a:off x="7897789" y="2857908"/>
              <a:ext cx="184904" cy="0"/>
            </a:xfrm>
            <a:prstGeom prst="straightConnector1">
              <a:avLst/>
            </a:prstGeom>
            <a:ln>
              <a:solidFill>
                <a:schemeClr val="tx1"/>
              </a:solidFill>
              <a:tailEnd type="triangle"/>
            </a:ln>
            <a:effectLst/>
          </p:spPr>
          <p:style>
            <a:lnRef idx="2">
              <a:schemeClr val="accent1"/>
            </a:lnRef>
            <a:fillRef idx="0">
              <a:schemeClr val="accent1"/>
            </a:fillRef>
            <a:effectRef idx="1">
              <a:schemeClr val="accent1"/>
            </a:effectRef>
            <a:fontRef idx="minor">
              <a:schemeClr val="tx1"/>
            </a:fontRef>
          </p:style>
        </p:cxnSp>
      </p:grpSp>
      <p:sp>
        <p:nvSpPr>
          <p:cNvPr id="32" name="TextBox 31">
            <a:extLst>
              <a:ext uri="{FF2B5EF4-FFF2-40B4-BE49-F238E27FC236}">
                <a16:creationId xmlns:a16="http://schemas.microsoft.com/office/drawing/2014/main" id="{1E76C1B0-913E-4804-B71E-FD2D1A3CDDC4}"/>
              </a:ext>
            </a:extLst>
          </p:cNvPr>
          <p:cNvSpPr txBox="1"/>
          <p:nvPr/>
        </p:nvSpPr>
        <p:spPr>
          <a:xfrm>
            <a:off x="1119309" y="1985200"/>
            <a:ext cx="994920" cy="338554"/>
          </a:xfrm>
          <a:prstGeom prst="rect">
            <a:avLst/>
          </a:prstGeom>
        </p:spPr>
        <p:txBody>
          <a:bodyPr vert="horz" wrap="square" lIns="0" tIns="0" rIns="0" bIns="0" rtlCol="0">
            <a:spAutoFit/>
          </a:bodyPr>
          <a:lstStyle/>
          <a:p>
            <a:pPr algn="ctr"/>
            <a:r>
              <a:rPr lang="en-US" sz="1100" b="1" dirty="0">
                <a:solidFill>
                  <a:srgbClr val="191918"/>
                </a:solidFill>
                <a:highlight>
                  <a:srgbClr val="FFFF00"/>
                </a:highlight>
                <a:latin typeface="Arial" charset="0"/>
                <a:ea typeface="Arial" charset="0"/>
                <a:cs typeface="Arial" charset="0"/>
              </a:rPr>
              <a:t>73% increase***</a:t>
            </a:r>
          </a:p>
        </p:txBody>
      </p:sp>
      <p:sp>
        <p:nvSpPr>
          <p:cNvPr id="33" name="TextBox 32">
            <a:extLst>
              <a:ext uri="{FF2B5EF4-FFF2-40B4-BE49-F238E27FC236}">
                <a16:creationId xmlns:a16="http://schemas.microsoft.com/office/drawing/2014/main" id="{16338724-31A0-436C-BB32-1FDEEB3C2DF4}"/>
              </a:ext>
            </a:extLst>
          </p:cNvPr>
          <p:cNvSpPr txBox="1"/>
          <p:nvPr/>
        </p:nvSpPr>
        <p:spPr>
          <a:xfrm>
            <a:off x="1999512" y="2494526"/>
            <a:ext cx="834578" cy="338554"/>
          </a:xfrm>
          <a:prstGeom prst="rect">
            <a:avLst/>
          </a:prstGeom>
        </p:spPr>
        <p:txBody>
          <a:bodyPr vert="horz" wrap="square" lIns="0" tIns="0" rIns="0" bIns="0" rtlCol="0">
            <a:spAutoFit/>
          </a:bodyPr>
          <a:lstStyle/>
          <a:p>
            <a:pPr algn="ctr"/>
            <a:r>
              <a:rPr lang="en-US" sz="1100" b="1" dirty="0">
                <a:solidFill>
                  <a:srgbClr val="191918"/>
                </a:solidFill>
                <a:highlight>
                  <a:srgbClr val="FFFF00"/>
                </a:highlight>
                <a:latin typeface="Arial" charset="0"/>
                <a:ea typeface="Arial" charset="0"/>
                <a:cs typeface="Arial" charset="0"/>
              </a:rPr>
              <a:t>82% increase**</a:t>
            </a:r>
          </a:p>
        </p:txBody>
      </p:sp>
      <p:sp>
        <p:nvSpPr>
          <p:cNvPr id="34" name="TextBox 33">
            <a:extLst>
              <a:ext uri="{FF2B5EF4-FFF2-40B4-BE49-F238E27FC236}">
                <a16:creationId xmlns:a16="http://schemas.microsoft.com/office/drawing/2014/main" id="{D686BADD-B724-4825-968D-00F88104C29F}"/>
              </a:ext>
            </a:extLst>
          </p:cNvPr>
          <p:cNvSpPr txBox="1"/>
          <p:nvPr/>
        </p:nvSpPr>
        <p:spPr>
          <a:xfrm>
            <a:off x="2786964" y="2269159"/>
            <a:ext cx="834578" cy="338554"/>
          </a:xfrm>
          <a:prstGeom prst="rect">
            <a:avLst/>
          </a:prstGeom>
        </p:spPr>
        <p:txBody>
          <a:bodyPr vert="horz" wrap="square" lIns="0" tIns="0" rIns="0" bIns="0" rtlCol="0">
            <a:spAutoFit/>
          </a:bodyPr>
          <a:lstStyle/>
          <a:p>
            <a:pPr algn="ctr"/>
            <a:r>
              <a:rPr lang="en-US" sz="1100" b="1" dirty="0">
                <a:solidFill>
                  <a:srgbClr val="191918"/>
                </a:solidFill>
                <a:highlight>
                  <a:srgbClr val="FFFF00"/>
                </a:highlight>
                <a:latin typeface="Arial" charset="0"/>
                <a:ea typeface="Arial" charset="0"/>
                <a:cs typeface="Arial" charset="0"/>
              </a:rPr>
              <a:t>92% increase**</a:t>
            </a:r>
          </a:p>
        </p:txBody>
      </p:sp>
      <p:sp>
        <p:nvSpPr>
          <p:cNvPr id="35" name="TextBox 34">
            <a:extLst>
              <a:ext uri="{FF2B5EF4-FFF2-40B4-BE49-F238E27FC236}">
                <a16:creationId xmlns:a16="http://schemas.microsoft.com/office/drawing/2014/main" id="{7CC6807E-E283-416E-80C6-9E7488373729}"/>
              </a:ext>
            </a:extLst>
          </p:cNvPr>
          <p:cNvSpPr txBox="1"/>
          <p:nvPr/>
        </p:nvSpPr>
        <p:spPr>
          <a:xfrm>
            <a:off x="3540875" y="3013906"/>
            <a:ext cx="865460" cy="338554"/>
          </a:xfrm>
          <a:prstGeom prst="rect">
            <a:avLst/>
          </a:prstGeom>
        </p:spPr>
        <p:txBody>
          <a:bodyPr vert="horz" wrap="square" lIns="0" tIns="0" rIns="0" bIns="0" rtlCol="0">
            <a:spAutoFit/>
          </a:bodyPr>
          <a:lstStyle/>
          <a:p>
            <a:pPr algn="ctr"/>
            <a:r>
              <a:rPr lang="en-US" sz="1100" b="1" dirty="0">
                <a:solidFill>
                  <a:srgbClr val="191918"/>
                </a:solidFill>
                <a:highlight>
                  <a:srgbClr val="FFFF00"/>
                </a:highlight>
                <a:latin typeface="Arial" charset="0"/>
                <a:ea typeface="Arial" charset="0"/>
                <a:cs typeface="Arial" charset="0"/>
              </a:rPr>
              <a:t>85% increase***</a:t>
            </a:r>
          </a:p>
        </p:txBody>
      </p:sp>
      <p:sp>
        <p:nvSpPr>
          <p:cNvPr id="36" name="TextBox 35">
            <a:extLst>
              <a:ext uri="{FF2B5EF4-FFF2-40B4-BE49-F238E27FC236}">
                <a16:creationId xmlns:a16="http://schemas.microsoft.com/office/drawing/2014/main" id="{AB3A53E2-7008-419A-957D-48DC56839FD7}"/>
              </a:ext>
            </a:extLst>
          </p:cNvPr>
          <p:cNvSpPr txBox="1"/>
          <p:nvPr/>
        </p:nvSpPr>
        <p:spPr>
          <a:xfrm>
            <a:off x="4390743" y="2362678"/>
            <a:ext cx="865460" cy="338554"/>
          </a:xfrm>
          <a:prstGeom prst="rect">
            <a:avLst/>
          </a:prstGeom>
        </p:spPr>
        <p:txBody>
          <a:bodyPr vert="horz" wrap="square" lIns="0" tIns="0" rIns="0" bIns="0" rtlCol="0">
            <a:spAutoFit/>
          </a:bodyPr>
          <a:lstStyle/>
          <a:p>
            <a:pPr algn="ctr"/>
            <a:r>
              <a:rPr lang="en-US" sz="1100" b="1" dirty="0">
                <a:solidFill>
                  <a:srgbClr val="191918"/>
                </a:solidFill>
                <a:highlight>
                  <a:srgbClr val="FFFF00"/>
                </a:highlight>
                <a:latin typeface="Arial" charset="0"/>
                <a:ea typeface="Arial" charset="0"/>
                <a:cs typeface="Arial" charset="0"/>
              </a:rPr>
              <a:t>100% increase***</a:t>
            </a:r>
          </a:p>
        </p:txBody>
      </p:sp>
      <p:sp>
        <p:nvSpPr>
          <p:cNvPr id="37" name="TextBox 36">
            <a:extLst>
              <a:ext uri="{FF2B5EF4-FFF2-40B4-BE49-F238E27FC236}">
                <a16:creationId xmlns:a16="http://schemas.microsoft.com/office/drawing/2014/main" id="{3D773C90-BA30-4843-BBD8-3FDD9EDC8FE8}"/>
              </a:ext>
            </a:extLst>
          </p:cNvPr>
          <p:cNvSpPr txBox="1"/>
          <p:nvPr/>
        </p:nvSpPr>
        <p:spPr>
          <a:xfrm>
            <a:off x="5214296" y="3139966"/>
            <a:ext cx="891544" cy="343160"/>
          </a:xfrm>
          <a:prstGeom prst="rect">
            <a:avLst/>
          </a:prstGeom>
        </p:spPr>
        <p:txBody>
          <a:bodyPr vert="horz" wrap="square" lIns="0" tIns="0" rIns="0" bIns="0" rtlCol="0">
            <a:spAutoFit/>
          </a:bodyPr>
          <a:lstStyle/>
          <a:p>
            <a:pPr algn="ctr"/>
            <a:r>
              <a:rPr lang="en-US" sz="1100" b="1" dirty="0">
                <a:solidFill>
                  <a:srgbClr val="191918"/>
                </a:solidFill>
                <a:highlight>
                  <a:srgbClr val="FFFF00"/>
                </a:highlight>
                <a:latin typeface="Arial" charset="0"/>
                <a:ea typeface="Arial" charset="0"/>
                <a:cs typeface="Arial" charset="0"/>
              </a:rPr>
              <a:t>104% increase***</a:t>
            </a:r>
          </a:p>
        </p:txBody>
      </p:sp>
      <p:grpSp>
        <p:nvGrpSpPr>
          <p:cNvPr id="38" name="Group 37">
            <a:extLst>
              <a:ext uri="{FF2B5EF4-FFF2-40B4-BE49-F238E27FC236}">
                <a16:creationId xmlns:a16="http://schemas.microsoft.com/office/drawing/2014/main" id="{C65D5E5B-37FB-40BD-ACF8-FA3BE560EAC2}"/>
              </a:ext>
            </a:extLst>
          </p:cNvPr>
          <p:cNvGrpSpPr/>
          <p:nvPr/>
        </p:nvGrpSpPr>
        <p:grpSpPr>
          <a:xfrm>
            <a:off x="7799550" y="3002745"/>
            <a:ext cx="184904" cy="193018"/>
            <a:chOff x="7897789" y="2848387"/>
            <a:chExt cx="184904" cy="193018"/>
          </a:xfrm>
        </p:grpSpPr>
        <p:cxnSp>
          <p:nvCxnSpPr>
            <p:cNvPr id="39" name="Straight Connector 38">
              <a:extLst>
                <a:ext uri="{FF2B5EF4-FFF2-40B4-BE49-F238E27FC236}">
                  <a16:creationId xmlns:a16="http://schemas.microsoft.com/office/drawing/2014/main" id="{643F3DFD-6E06-4AA5-8DA0-F37FC74EFD86}"/>
                </a:ext>
              </a:extLst>
            </p:cNvPr>
            <p:cNvCxnSpPr>
              <a:cxnSpLocks/>
            </p:cNvCxnSpPr>
            <p:nvPr/>
          </p:nvCxnSpPr>
          <p:spPr>
            <a:xfrm flipV="1">
              <a:off x="7897789" y="2848387"/>
              <a:ext cx="0" cy="193018"/>
            </a:xfrm>
            <a:prstGeom prst="line">
              <a:avLst/>
            </a:prstGeom>
            <a:effectLst/>
          </p:spPr>
          <p:style>
            <a:lnRef idx="2">
              <a:schemeClr val="dk1"/>
            </a:lnRef>
            <a:fillRef idx="0">
              <a:schemeClr val="dk1"/>
            </a:fillRef>
            <a:effectRef idx="1">
              <a:schemeClr val="dk1"/>
            </a:effectRef>
            <a:fontRef idx="minor">
              <a:schemeClr val="tx1"/>
            </a:fontRef>
          </p:style>
        </p:cxnSp>
        <p:cxnSp>
          <p:nvCxnSpPr>
            <p:cNvPr id="40" name="Straight Arrow Connector 39">
              <a:extLst>
                <a:ext uri="{FF2B5EF4-FFF2-40B4-BE49-F238E27FC236}">
                  <a16:creationId xmlns:a16="http://schemas.microsoft.com/office/drawing/2014/main" id="{A0ED2997-BC2B-410E-ABBA-B959C1D5AD76}"/>
                </a:ext>
              </a:extLst>
            </p:cNvPr>
            <p:cNvCxnSpPr>
              <a:cxnSpLocks/>
            </p:cNvCxnSpPr>
            <p:nvPr/>
          </p:nvCxnSpPr>
          <p:spPr>
            <a:xfrm>
              <a:off x="7897789" y="2857908"/>
              <a:ext cx="184904" cy="0"/>
            </a:xfrm>
            <a:prstGeom prst="straightConnector1">
              <a:avLst/>
            </a:prstGeom>
            <a:ln>
              <a:solidFill>
                <a:schemeClr val="tx1"/>
              </a:solidFill>
              <a:tailEnd type="triangle"/>
            </a:ln>
            <a:effectLst/>
          </p:spPr>
          <p:style>
            <a:lnRef idx="2">
              <a:schemeClr val="accent1"/>
            </a:lnRef>
            <a:fillRef idx="0">
              <a:schemeClr val="accent1"/>
            </a:fillRef>
            <a:effectRef idx="1">
              <a:schemeClr val="accent1"/>
            </a:effectRef>
            <a:fontRef idx="minor">
              <a:schemeClr val="tx1"/>
            </a:fontRef>
          </p:style>
        </p:cxnSp>
      </p:grpSp>
      <p:grpSp>
        <p:nvGrpSpPr>
          <p:cNvPr id="41" name="Group 40">
            <a:extLst>
              <a:ext uri="{FF2B5EF4-FFF2-40B4-BE49-F238E27FC236}">
                <a16:creationId xmlns:a16="http://schemas.microsoft.com/office/drawing/2014/main" id="{7AC5C4C8-8CB7-4779-904C-EF19C937CA0C}"/>
              </a:ext>
            </a:extLst>
          </p:cNvPr>
          <p:cNvGrpSpPr/>
          <p:nvPr/>
        </p:nvGrpSpPr>
        <p:grpSpPr>
          <a:xfrm>
            <a:off x="9398803" y="3440089"/>
            <a:ext cx="184904" cy="153773"/>
            <a:chOff x="7897789" y="2848387"/>
            <a:chExt cx="184904" cy="153773"/>
          </a:xfrm>
        </p:grpSpPr>
        <p:cxnSp>
          <p:nvCxnSpPr>
            <p:cNvPr id="42" name="Straight Connector 41">
              <a:extLst>
                <a:ext uri="{FF2B5EF4-FFF2-40B4-BE49-F238E27FC236}">
                  <a16:creationId xmlns:a16="http://schemas.microsoft.com/office/drawing/2014/main" id="{0E492AC3-2E07-4B29-8B51-97CF97B95780}"/>
                </a:ext>
              </a:extLst>
            </p:cNvPr>
            <p:cNvCxnSpPr>
              <a:cxnSpLocks/>
            </p:cNvCxnSpPr>
            <p:nvPr/>
          </p:nvCxnSpPr>
          <p:spPr>
            <a:xfrm flipV="1">
              <a:off x="7897789" y="2848387"/>
              <a:ext cx="0" cy="153773"/>
            </a:xfrm>
            <a:prstGeom prst="line">
              <a:avLst/>
            </a:prstGeom>
            <a:effectLst/>
          </p:spPr>
          <p:style>
            <a:lnRef idx="2">
              <a:schemeClr val="dk1"/>
            </a:lnRef>
            <a:fillRef idx="0">
              <a:schemeClr val="dk1"/>
            </a:fillRef>
            <a:effectRef idx="1">
              <a:schemeClr val="dk1"/>
            </a:effectRef>
            <a:fontRef idx="minor">
              <a:schemeClr val="tx1"/>
            </a:fontRef>
          </p:style>
        </p:cxnSp>
        <p:cxnSp>
          <p:nvCxnSpPr>
            <p:cNvPr id="43" name="Straight Arrow Connector 42">
              <a:extLst>
                <a:ext uri="{FF2B5EF4-FFF2-40B4-BE49-F238E27FC236}">
                  <a16:creationId xmlns:a16="http://schemas.microsoft.com/office/drawing/2014/main" id="{BBCDC6AF-F5B9-403B-BDC1-A486400280EB}"/>
                </a:ext>
              </a:extLst>
            </p:cNvPr>
            <p:cNvCxnSpPr>
              <a:cxnSpLocks/>
            </p:cNvCxnSpPr>
            <p:nvPr/>
          </p:nvCxnSpPr>
          <p:spPr>
            <a:xfrm>
              <a:off x="7897789" y="2857908"/>
              <a:ext cx="184904" cy="0"/>
            </a:xfrm>
            <a:prstGeom prst="straightConnector1">
              <a:avLst/>
            </a:prstGeom>
            <a:ln>
              <a:solidFill>
                <a:schemeClr val="tx1"/>
              </a:solidFill>
              <a:tailEnd type="triangle"/>
            </a:ln>
            <a:effectLst/>
          </p:spPr>
          <p:style>
            <a:lnRef idx="2">
              <a:schemeClr val="accent1"/>
            </a:lnRef>
            <a:fillRef idx="0">
              <a:schemeClr val="accent1"/>
            </a:fillRef>
            <a:effectRef idx="1">
              <a:schemeClr val="accent1"/>
            </a:effectRef>
            <a:fontRef idx="minor">
              <a:schemeClr val="tx1"/>
            </a:fontRef>
          </p:style>
        </p:cxnSp>
      </p:grpSp>
      <p:grpSp>
        <p:nvGrpSpPr>
          <p:cNvPr id="44" name="Group 43">
            <a:extLst>
              <a:ext uri="{FF2B5EF4-FFF2-40B4-BE49-F238E27FC236}">
                <a16:creationId xmlns:a16="http://schemas.microsoft.com/office/drawing/2014/main" id="{D419DD72-22BE-4878-922C-BBCFB03E500B}"/>
              </a:ext>
            </a:extLst>
          </p:cNvPr>
          <p:cNvGrpSpPr/>
          <p:nvPr/>
        </p:nvGrpSpPr>
        <p:grpSpPr>
          <a:xfrm>
            <a:off x="10993825" y="3769717"/>
            <a:ext cx="184904" cy="193018"/>
            <a:chOff x="7897789" y="2848387"/>
            <a:chExt cx="184904" cy="193018"/>
          </a:xfrm>
        </p:grpSpPr>
        <p:cxnSp>
          <p:nvCxnSpPr>
            <p:cNvPr id="45" name="Straight Connector 44">
              <a:extLst>
                <a:ext uri="{FF2B5EF4-FFF2-40B4-BE49-F238E27FC236}">
                  <a16:creationId xmlns:a16="http://schemas.microsoft.com/office/drawing/2014/main" id="{0CCCEC62-042A-42C9-9ABB-A2EAB16049FD}"/>
                </a:ext>
              </a:extLst>
            </p:cNvPr>
            <p:cNvCxnSpPr>
              <a:cxnSpLocks/>
            </p:cNvCxnSpPr>
            <p:nvPr/>
          </p:nvCxnSpPr>
          <p:spPr>
            <a:xfrm flipV="1">
              <a:off x="7897789" y="2848387"/>
              <a:ext cx="0" cy="193018"/>
            </a:xfrm>
            <a:prstGeom prst="line">
              <a:avLst/>
            </a:prstGeom>
            <a:effectLst/>
          </p:spPr>
          <p:style>
            <a:lnRef idx="2">
              <a:schemeClr val="dk1"/>
            </a:lnRef>
            <a:fillRef idx="0">
              <a:schemeClr val="dk1"/>
            </a:fillRef>
            <a:effectRef idx="1">
              <a:schemeClr val="dk1"/>
            </a:effectRef>
            <a:fontRef idx="minor">
              <a:schemeClr val="tx1"/>
            </a:fontRef>
          </p:style>
        </p:cxnSp>
        <p:cxnSp>
          <p:nvCxnSpPr>
            <p:cNvPr id="46" name="Straight Arrow Connector 45">
              <a:extLst>
                <a:ext uri="{FF2B5EF4-FFF2-40B4-BE49-F238E27FC236}">
                  <a16:creationId xmlns:a16="http://schemas.microsoft.com/office/drawing/2014/main" id="{954B66E3-BBE5-4773-96E6-105F17EA0F3A}"/>
                </a:ext>
              </a:extLst>
            </p:cNvPr>
            <p:cNvCxnSpPr>
              <a:cxnSpLocks/>
            </p:cNvCxnSpPr>
            <p:nvPr/>
          </p:nvCxnSpPr>
          <p:spPr>
            <a:xfrm>
              <a:off x="7897789" y="2857908"/>
              <a:ext cx="184904" cy="0"/>
            </a:xfrm>
            <a:prstGeom prst="straightConnector1">
              <a:avLst/>
            </a:prstGeom>
            <a:ln>
              <a:solidFill>
                <a:schemeClr val="tx1"/>
              </a:solidFill>
              <a:tailEnd type="triangle"/>
            </a:ln>
            <a:effectLst/>
          </p:spPr>
          <p:style>
            <a:lnRef idx="2">
              <a:schemeClr val="accent1"/>
            </a:lnRef>
            <a:fillRef idx="0">
              <a:schemeClr val="accent1"/>
            </a:fillRef>
            <a:effectRef idx="1">
              <a:schemeClr val="accent1"/>
            </a:effectRef>
            <a:fontRef idx="minor">
              <a:schemeClr val="tx1"/>
            </a:fontRef>
          </p:style>
        </p:cxnSp>
      </p:grpSp>
      <p:grpSp>
        <p:nvGrpSpPr>
          <p:cNvPr id="47" name="Group 46">
            <a:extLst>
              <a:ext uri="{FF2B5EF4-FFF2-40B4-BE49-F238E27FC236}">
                <a16:creationId xmlns:a16="http://schemas.microsoft.com/office/drawing/2014/main" id="{D65225DD-0AD7-499F-BDA0-9032043EF60D}"/>
              </a:ext>
            </a:extLst>
          </p:cNvPr>
          <p:cNvGrpSpPr/>
          <p:nvPr/>
        </p:nvGrpSpPr>
        <p:grpSpPr>
          <a:xfrm>
            <a:off x="10210197" y="2502402"/>
            <a:ext cx="184904" cy="193018"/>
            <a:chOff x="7897789" y="2848387"/>
            <a:chExt cx="184904" cy="193018"/>
          </a:xfrm>
        </p:grpSpPr>
        <p:cxnSp>
          <p:nvCxnSpPr>
            <p:cNvPr id="48" name="Straight Connector 47">
              <a:extLst>
                <a:ext uri="{FF2B5EF4-FFF2-40B4-BE49-F238E27FC236}">
                  <a16:creationId xmlns:a16="http://schemas.microsoft.com/office/drawing/2014/main" id="{BF73319F-49B1-4BA9-B240-6E6A82413484}"/>
                </a:ext>
              </a:extLst>
            </p:cNvPr>
            <p:cNvCxnSpPr>
              <a:cxnSpLocks/>
            </p:cNvCxnSpPr>
            <p:nvPr/>
          </p:nvCxnSpPr>
          <p:spPr>
            <a:xfrm flipV="1">
              <a:off x="7897789" y="2848387"/>
              <a:ext cx="0" cy="193018"/>
            </a:xfrm>
            <a:prstGeom prst="line">
              <a:avLst/>
            </a:prstGeom>
            <a:effectLst/>
          </p:spPr>
          <p:style>
            <a:lnRef idx="2">
              <a:schemeClr val="dk1"/>
            </a:lnRef>
            <a:fillRef idx="0">
              <a:schemeClr val="dk1"/>
            </a:fillRef>
            <a:effectRef idx="1">
              <a:schemeClr val="dk1"/>
            </a:effectRef>
            <a:fontRef idx="minor">
              <a:schemeClr val="tx1"/>
            </a:fontRef>
          </p:style>
        </p:cxnSp>
        <p:cxnSp>
          <p:nvCxnSpPr>
            <p:cNvPr id="49" name="Straight Arrow Connector 48">
              <a:extLst>
                <a:ext uri="{FF2B5EF4-FFF2-40B4-BE49-F238E27FC236}">
                  <a16:creationId xmlns:a16="http://schemas.microsoft.com/office/drawing/2014/main" id="{D35EB66C-E24C-4959-9B96-0B5575407CD8}"/>
                </a:ext>
              </a:extLst>
            </p:cNvPr>
            <p:cNvCxnSpPr>
              <a:cxnSpLocks/>
            </p:cNvCxnSpPr>
            <p:nvPr/>
          </p:nvCxnSpPr>
          <p:spPr>
            <a:xfrm>
              <a:off x="7897789" y="2857908"/>
              <a:ext cx="184904" cy="0"/>
            </a:xfrm>
            <a:prstGeom prst="straightConnector1">
              <a:avLst/>
            </a:prstGeom>
            <a:ln>
              <a:solidFill>
                <a:schemeClr val="tx1"/>
              </a:solidFill>
              <a:tailEnd type="triangle"/>
            </a:ln>
            <a:effectLst/>
          </p:spPr>
          <p:style>
            <a:lnRef idx="2">
              <a:schemeClr val="accent1"/>
            </a:lnRef>
            <a:fillRef idx="0">
              <a:schemeClr val="accent1"/>
            </a:fillRef>
            <a:effectRef idx="1">
              <a:schemeClr val="accent1"/>
            </a:effectRef>
            <a:fontRef idx="minor">
              <a:schemeClr val="tx1"/>
            </a:fontRef>
          </p:style>
        </p:cxnSp>
      </p:grpSp>
      <p:sp>
        <p:nvSpPr>
          <p:cNvPr id="50" name="Rectangle 49">
            <a:extLst>
              <a:ext uri="{FF2B5EF4-FFF2-40B4-BE49-F238E27FC236}">
                <a16:creationId xmlns:a16="http://schemas.microsoft.com/office/drawing/2014/main" id="{4AE142E7-6C0A-4D99-A265-D421E81203AA}"/>
              </a:ext>
            </a:extLst>
          </p:cNvPr>
          <p:cNvSpPr/>
          <p:nvPr/>
        </p:nvSpPr>
        <p:spPr>
          <a:xfrm>
            <a:off x="1159573" y="1922471"/>
            <a:ext cx="4926589" cy="1808146"/>
          </a:xfrm>
          <a:prstGeom prst="rect">
            <a:avLst/>
          </a:prstGeom>
          <a:noFill/>
          <a:ln w="19050">
            <a:solidFill>
              <a:srgbClr val="7C0622"/>
            </a:solidFill>
            <a:prstDash val="dash"/>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2" name="Rectangle 51">
            <a:extLst>
              <a:ext uri="{FF2B5EF4-FFF2-40B4-BE49-F238E27FC236}">
                <a16:creationId xmlns:a16="http://schemas.microsoft.com/office/drawing/2014/main" id="{840E6BE9-F69B-4CDE-986E-647E82906A02}"/>
              </a:ext>
            </a:extLst>
          </p:cNvPr>
          <p:cNvSpPr/>
          <p:nvPr/>
        </p:nvSpPr>
        <p:spPr>
          <a:xfrm>
            <a:off x="1339597" y="6330618"/>
            <a:ext cx="3260829" cy="276999"/>
          </a:xfrm>
          <a:prstGeom prst="rect">
            <a:avLst/>
          </a:prstGeom>
        </p:spPr>
        <p:txBody>
          <a:bodyPr wrap="none">
            <a:spAutoFit/>
          </a:bodyPr>
          <a:lstStyle/>
          <a:p>
            <a:pPr>
              <a:spcBef>
                <a:spcPct val="20000"/>
              </a:spcBef>
            </a:pPr>
            <a:r>
              <a:rPr lang="en-US" sz="1200" i="1" dirty="0">
                <a:latin typeface="Arial" charset="0"/>
                <a:cs typeface="Arial" charset="0"/>
              </a:rPr>
              <a:t>Data source: National Student Clearinghouse</a:t>
            </a:r>
          </a:p>
        </p:txBody>
      </p:sp>
    </p:spTree>
    <p:extLst>
      <p:ext uri="{BB962C8B-B14F-4D97-AF65-F5344CB8AC3E}">
        <p14:creationId xmlns:p14="http://schemas.microsoft.com/office/powerpoint/2010/main" val="26288765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882631-D1E6-4AB8-B98A-6A45C51655E4}"/>
              </a:ext>
            </a:extLst>
          </p:cNvPr>
          <p:cNvSpPr>
            <a:spLocks noGrp="1"/>
          </p:cNvSpPr>
          <p:nvPr>
            <p:ph type="title"/>
          </p:nvPr>
        </p:nvSpPr>
        <p:spPr/>
        <p:txBody>
          <a:bodyPr>
            <a:normAutofit fontScale="90000"/>
          </a:bodyPr>
          <a:lstStyle/>
          <a:p>
            <a:r>
              <a:rPr lang="en-US" dirty="0"/>
              <a:t>We find that OMD is incentivizing HS students to attend college who may not have attended at all</a:t>
            </a:r>
          </a:p>
        </p:txBody>
      </p:sp>
      <p:sp>
        <p:nvSpPr>
          <p:cNvPr id="5" name="Content Placeholder 4">
            <a:extLst>
              <a:ext uri="{FF2B5EF4-FFF2-40B4-BE49-F238E27FC236}">
                <a16:creationId xmlns:a16="http://schemas.microsoft.com/office/drawing/2014/main" id="{3EAB7BE6-7131-4D60-9736-357736994853}"/>
              </a:ext>
            </a:extLst>
          </p:cNvPr>
          <p:cNvSpPr>
            <a:spLocks noGrp="1"/>
          </p:cNvSpPr>
          <p:nvPr>
            <p:ph sz="half" idx="1"/>
          </p:nvPr>
        </p:nvSpPr>
        <p:spPr>
          <a:xfrm>
            <a:off x="609600" y="1687715"/>
            <a:ext cx="4826000" cy="4136620"/>
          </a:xfrm>
        </p:spPr>
        <p:txBody>
          <a:bodyPr>
            <a:normAutofit fontScale="92500" lnSpcReduction="10000"/>
          </a:bodyPr>
          <a:lstStyle/>
          <a:p>
            <a:r>
              <a:rPr lang="en-US" sz="2000" dirty="0">
                <a:solidFill>
                  <a:srgbClr val="191918"/>
                </a:solidFill>
                <a:latin typeface="+mn-lt"/>
                <a:ea typeface="+mn-ea"/>
                <a:cs typeface="+mn-cs"/>
              </a:rPr>
              <a:t>When looking at college enrollment patterns for high school applicants, we find that about </a:t>
            </a:r>
            <a:r>
              <a:rPr lang="en-US" sz="2000" b="1" dirty="0">
                <a:solidFill>
                  <a:srgbClr val="191918"/>
                </a:solidFill>
                <a:latin typeface="+mn-lt"/>
                <a:ea typeface="+mn-ea"/>
                <a:cs typeface="+mn-cs"/>
              </a:rPr>
              <a:t>one-third did not enroll in any college in the fall </a:t>
            </a:r>
            <a:r>
              <a:rPr lang="en-US" sz="2000" dirty="0">
                <a:solidFill>
                  <a:srgbClr val="191918"/>
                </a:solidFill>
                <a:latin typeface="+mn-lt"/>
                <a:ea typeface="+mn-ea"/>
                <a:cs typeface="+mn-cs"/>
              </a:rPr>
              <a:t>following their application</a:t>
            </a:r>
          </a:p>
          <a:p>
            <a:endParaRPr lang="en-US" sz="2000" dirty="0">
              <a:solidFill>
                <a:srgbClr val="191918"/>
              </a:solidFill>
              <a:latin typeface="+mn-lt"/>
              <a:ea typeface="+mn-ea"/>
              <a:cs typeface="+mn-cs"/>
            </a:endParaRPr>
          </a:p>
          <a:p>
            <a:r>
              <a:rPr lang="en-US" sz="2000" dirty="0">
                <a:solidFill>
                  <a:srgbClr val="191918"/>
                </a:solidFill>
                <a:latin typeface="+mn-lt"/>
                <a:ea typeface="+mn-ea"/>
                <a:cs typeface="+mn-cs"/>
              </a:rPr>
              <a:t>For students who received an offer to join OMD, they were </a:t>
            </a:r>
            <a:r>
              <a:rPr lang="en-US" sz="2000" b="1" dirty="0">
                <a:solidFill>
                  <a:srgbClr val="191918"/>
                </a:solidFill>
                <a:latin typeface="+mn-lt"/>
                <a:ea typeface="+mn-ea"/>
                <a:cs typeface="+mn-cs"/>
              </a:rPr>
              <a:t>more likely to enroll in the school indicated on their application </a:t>
            </a:r>
            <a:r>
              <a:rPr lang="en-US" sz="2000" dirty="0">
                <a:solidFill>
                  <a:srgbClr val="191918"/>
                </a:solidFill>
                <a:latin typeface="+mn-lt"/>
                <a:ea typeface="+mn-ea"/>
                <a:cs typeface="+mn-cs"/>
              </a:rPr>
              <a:t>(City College or Harper)</a:t>
            </a:r>
          </a:p>
          <a:p>
            <a:endParaRPr lang="en-US" sz="2000" dirty="0">
              <a:solidFill>
                <a:srgbClr val="191918"/>
              </a:solidFill>
              <a:latin typeface="+mn-lt"/>
              <a:ea typeface="+mn-ea"/>
              <a:cs typeface="+mn-cs"/>
            </a:endParaRPr>
          </a:p>
          <a:p>
            <a:r>
              <a:rPr lang="en-US" sz="2000" dirty="0">
                <a:solidFill>
                  <a:srgbClr val="191918"/>
                </a:solidFill>
                <a:latin typeface="+mn-lt"/>
                <a:ea typeface="+mn-ea"/>
                <a:cs typeface="+mn-cs"/>
              </a:rPr>
              <a:t>A small share of students who received the OMD offer appear to have switched from another college to an OMD-college</a:t>
            </a:r>
          </a:p>
        </p:txBody>
      </p:sp>
      <p:sp>
        <p:nvSpPr>
          <p:cNvPr id="4" name="Slide Number Placeholder 3">
            <a:extLst>
              <a:ext uri="{FF2B5EF4-FFF2-40B4-BE49-F238E27FC236}">
                <a16:creationId xmlns:a16="http://schemas.microsoft.com/office/drawing/2014/main" id="{CE0A043D-0707-4482-BB16-E2BAB39AF653}"/>
              </a:ext>
            </a:extLst>
          </p:cNvPr>
          <p:cNvSpPr>
            <a:spLocks noGrp="1"/>
          </p:cNvSpPr>
          <p:nvPr>
            <p:ph type="sldNum" sz="quarter" idx="12"/>
          </p:nvPr>
        </p:nvSpPr>
        <p:spPr/>
        <p:txBody>
          <a:bodyPr/>
          <a:lstStyle/>
          <a:p>
            <a:fld id="{56C55CE0-7EDD-E844-BEF3-1C1D134E2971}" type="slidenum">
              <a:rPr lang="en-US" smtClean="0"/>
              <a:t>16</a:t>
            </a:fld>
            <a:endParaRPr lang="en-US" dirty="0"/>
          </a:p>
        </p:txBody>
      </p:sp>
      <p:sp>
        <p:nvSpPr>
          <p:cNvPr id="9" name="Content Placeholder 8">
            <a:extLst>
              <a:ext uri="{FF2B5EF4-FFF2-40B4-BE49-F238E27FC236}">
                <a16:creationId xmlns:a16="http://schemas.microsoft.com/office/drawing/2014/main" id="{FD09D79A-65A7-4BF4-8F4E-CB2066D95C09}"/>
              </a:ext>
            </a:extLst>
          </p:cNvPr>
          <p:cNvSpPr>
            <a:spLocks noGrp="1"/>
          </p:cNvSpPr>
          <p:nvPr>
            <p:ph sz="quarter" idx="13"/>
          </p:nvPr>
        </p:nvSpPr>
        <p:spPr>
          <a:xfrm>
            <a:off x="1342768" y="6122179"/>
            <a:ext cx="9661782" cy="365125"/>
          </a:xfrm>
        </p:spPr>
        <p:txBody>
          <a:bodyPr/>
          <a:lstStyle/>
          <a:p>
            <a:r>
              <a:rPr lang="en-US" sz="1200" dirty="0"/>
              <a:t>N = 2534</a:t>
            </a:r>
          </a:p>
          <a:p>
            <a:r>
              <a:rPr lang="en-US" sz="1200" i="1" dirty="0"/>
              <a:t>Source: National Student Clearinghouse</a:t>
            </a:r>
          </a:p>
        </p:txBody>
      </p:sp>
      <p:graphicFrame>
        <p:nvGraphicFramePr>
          <p:cNvPr id="8" name="Chart 7">
            <a:extLst>
              <a:ext uri="{FF2B5EF4-FFF2-40B4-BE49-F238E27FC236}">
                <a16:creationId xmlns:a16="http://schemas.microsoft.com/office/drawing/2014/main" id="{5F1B76F5-B885-4660-B789-3F530402B3A2}"/>
              </a:ext>
            </a:extLst>
          </p:cNvPr>
          <p:cNvGraphicFramePr/>
          <p:nvPr>
            <p:extLst>
              <p:ext uri="{D42A27DB-BD31-4B8C-83A1-F6EECF244321}">
                <p14:modId xmlns:p14="http://schemas.microsoft.com/office/powerpoint/2010/main" val="3048603123"/>
              </p:ext>
            </p:extLst>
          </p:nvPr>
        </p:nvGraphicFramePr>
        <p:xfrm>
          <a:off x="5575300" y="1587874"/>
          <a:ext cx="6231282" cy="4316443"/>
        </p:xfrm>
        <a:graphic>
          <a:graphicData uri="http://schemas.openxmlformats.org/drawingml/2006/chart">
            <c:chart xmlns:c="http://schemas.openxmlformats.org/drawingml/2006/chart" xmlns:r="http://schemas.openxmlformats.org/officeDocument/2006/relationships" r:id="rId2"/>
          </a:graphicData>
        </a:graphic>
      </p:graphicFrame>
      <p:cxnSp>
        <p:nvCxnSpPr>
          <p:cNvPr id="10" name="Straight Arrow Connector 9">
            <a:extLst>
              <a:ext uri="{FF2B5EF4-FFF2-40B4-BE49-F238E27FC236}">
                <a16:creationId xmlns:a16="http://schemas.microsoft.com/office/drawing/2014/main" id="{72201B63-467D-4F54-A38A-267100538ACA}"/>
              </a:ext>
            </a:extLst>
          </p:cNvPr>
          <p:cNvCxnSpPr>
            <a:cxnSpLocks/>
          </p:cNvCxnSpPr>
          <p:nvPr/>
        </p:nvCxnSpPr>
        <p:spPr>
          <a:xfrm flipV="1">
            <a:off x="7391400" y="2866473"/>
            <a:ext cx="873125" cy="2037845"/>
          </a:xfrm>
          <a:prstGeom prst="straightConnector1">
            <a:avLst/>
          </a:prstGeom>
          <a:noFill/>
          <a:ln w="19050">
            <a:solidFill>
              <a:srgbClr val="7C0622"/>
            </a:solidFill>
            <a:prstDash val="dash"/>
            <a:tailEnd type="triangle"/>
          </a:ln>
        </p:spPr>
        <p:style>
          <a:lnRef idx="1">
            <a:schemeClr val="accent1"/>
          </a:lnRef>
          <a:fillRef idx="3">
            <a:schemeClr val="accent1"/>
          </a:fillRef>
          <a:effectRef idx="2">
            <a:schemeClr val="accent1"/>
          </a:effectRef>
          <a:fontRef idx="minor">
            <a:schemeClr val="lt1"/>
          </a:fontRef>
        </p:style>
      </p:cxnSp>
    </p:spTree>
    <p:extLst>
      <p:ext uri="{BB962C8B-B14F-4D97-AF65-F5344CB8AC3E}">
        <p14:creationId xmlns:p14="http://schemas.microsoft.com/office/powerpoint/2010/main" val="345228349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a:extLst>
              <a:ext uri="{FF2B5EF4-FFF2-40B4-BE49-F238E27FC236}">
                <a16:creationId xmlns:a16="http://schemas.microsoft.com/office/drawing/2014/main" id="{731FA984-F2EE-48FA-8838-78163CD07204}"/>
              </a:ext>
            </a:extLst>
          </p:cNvPr>
          <p:cNvSpPr>
            <a:spLocks noGrp="1"/>
          </p:cNvSpPr>
          <p:nvPr>
            <p:ph sz="quarter" idx="13"/>
          </p:nvPr>
        </p:nvSpPr>
        <p:spPr/>
        <p:txBody>
          <a:bodyPr/>
          <a:lstStyle/>
          <a:p>
            <a:endParaRPr lang="en-US"/>
          </a:p>
        </p:txBody>
      </p:sp>
      <p:sp>
        <p:nvSpPr>
          <p:cNvPr id="15" name="Title 4">
            <a:extLst>
              <a:ext uri="{FF2B5EF4-FFF2-40B4-BE49-F238E27FC236}">
                <a16:creationId xmlns:a16="http://schemas.microsoft.com/office/drawing/2014/main" id="{2FA1FFF2-24C7-48A4-A7BD-DC22B625972F}"/>
              </a:ext>
            </a:extLst>
          </p:cNvPr>
          <p:cNvSpPr>
            <a:spLocks noGrp="1"/>
          </p:cNvSpPr>
          <p:nvPr>
            <p:ph type="title"/>
          </p:nvPr>
        </p:nvSpPr>
        <p:spPr>
          <a:xfrm>
            <a:off x="609600" y="274638"/>
            <a:ext cx="10972800" cy="1143000"/>
          </a:xfrm>
        </p:spPr>
        <p:txBody>
          <a:bodyPr>
            <a:noAutofit/>
          </a:bodyPr>
          <a:lstStyle/>
          <a:p>
            <a:r>
              <a:rPr lang="en-US" sz="3600" dirty="0"/>
              <a:t>Evidence is building that </a:t>
            </a:r>
            <a:r>
              <a:rPr lang="en-US" sz="3600" i="1" dirty="0"/>
              <a:t>holistic supports </a:t>
            </a:r>
            <a:r>
              <a:rPr lang="en-US" sz="3600" dirty="0"/>
              <a:t>improve outcomes for CC students </a:t>
            </a:r>
          </a:p>
        </p:txBody>
      </p:sp>
      <p:sp>
        <p:nvSpPr>
          <p:cNvPr id="16" name="Content Placeholder 2">
            <a:extLst>
              <a:ext uri="{FF2B5EF4-FFF2-40B4-BE49-F238E27FC236}">
                <a16:creationId xmlns:a16="http://schemas.microsoft.com/office/drawing/2014/main" id="{0B428B16-0695-49C9-9602-7B02C7927DC8}"/>
              </a:ext>
            </a:extLst>
          </p:cNvPr>
          <p:cNvSpPr>
            <a:spLocks noGrp="1"/>
          </p:cNvSpPr>
          <p:nvPr>
            <p:ph sz="half" idx="1"/>
          </p:nvPr>
        </p:nvSpPr>
        <p:spPr>
          <a:xfrm>
            <a:off x="609600" y="1782763"/>
            <a:ext cx="10972800" cy="4497387"/>
          </a:xfrm>
        </p:spPr>
        <p:txBody>
          <a:bodyPr>
            <a:normAutofit/>
          </a:bodyPr>
          <a:lstStyle/>
          <a:p>
            <a:r>
              <a:rPr lang="en-US" dirty="0"/>
              <a:t>Common elements of successful programs:</a:t>
            </a:r>
          </a:p>
          <a:p>
            <a:pPr lvl="1"/>
            <a:r>
              <a:rPr lang="en-US" b="1" dirty="0"/>
              <a:t>Financial support</a:t>
            </a:r>
            <a:r>
              <a:rPr lang="en-US" dirty="0"/>
              <a:t>, whether access to an emergency fund, reduced-price tuition, or performance-based stipends</a:t>
            </a:r>
          </a:p>
          <a:p>
            <a:pPr lvl="1"/>
            <a:r>
              <a:rPr lang="en-US" b="1" dirty="0"/>
              <a:t>Reliable interpersonal support, </a:t>
            </a:r>
            <a:r>
              <a:rPr lang="en-US" dirty="0"/>
              <a:t>whether structured mentoring, coaching, or individualized advising</a:t>
            </a:r>
          </a:p>
          <a:p>
            <a:pPr lvl="1"/>
            <a:r>
              <a:rPr lang="en-US" b="1" dirty="0"/>
              <a:t>Technology and data infrastructure </a:t>
            </a:r>
            <a:r>
              <a:rPr lang="en-US" dirty="0"/>
              <a:t>to support staff with managing students’ needs and right-sizing </a:t>
            </a:r>
          </a:p>
          <a:p>
            <a:pPr lvl="1"/>
            <a:r>
              <a:rPr lang="en-US" dirty="0"/>
              <a:t>Concerted efforts to cultivate a </a:t>
            </a:r>
            <a:r>
              <a:rPr lang="en-US" b="1" dirty="0"/>
              <a:t>sense of belonging and community</a:t>
            </a:r>
            <a:endParaRPr lang="en-US" dirty="0"/>
          </a:p>
        </p:txBody>
      </p:sp>
    </p:spTree>
    <p:extLst>
      <p:ext uri="{BB962C8B-B14F-4D97-AF65-F5344CB8AC3E}">
        <p14:creationId xmlns:p14="http://schemas.microsoft.com/office/powerpoint/2010/main" val="411775671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55C9EC-7117-48A5-8D9C-321C6B5C07D9}"/>
              </a:ext>
            </a:extLst>
          </p:cNvPr>
          <p:cNvSpPr>
            <a:spLocks noGrp="1"/>
          </p:cNvSpPr>
          <p:nvPr>
            <p:ph type="title"/>
          </p:nvPr>
        </p:nvSpPr>
        <p:spPr/>
        <p:txBody>
          <a:bodyPr>
            <a:normAutofit fontScale="90000"/>
          </a:bodyPr>
          <a:lstStyle/>
          <a:p>
            <a:r>
              <a:rPr lang="en-US" dirty="0"/>
              <a:t>We are engaging with research and educational peers to inform future analyses and replication</a:t>
            </a:r>
          </a:p>
        </p:txBody>
      </p:sp>
      <p:sp>
        <p:nvSpPr>
          <p:cNvPr id="3" name="Content Placeholder 2">
            <a:extLst>
              <a:ext uri="{FF2B5EF4-FFF2-40B4-BE49-F238E27FC236}">
                <a16:creationId xmlns:a16="http://schemas.microsoft.com/office/drawing/2014/main" id="{349FE50C-F33B-477D-B5A5-4D929C7F5553}"/>
              </a:ext>
            </a:extLst>
          </p:cNvPr>
          <p:cNvSpPr>
            <a:spLocks noGrp="1"/>
          </p:cNvSpPr>
          <p:nvPr>
            <p:ph sz="half" idx="1"/>
          </p:nvPr>
        </p:nvSpPr>
        <p:spPr>
          <a:xfrm>
            <a:off x="609600" y="1600201"/>
            <a:ext cx="5707788" cy="4369385"/>
          </a:xfrm>
        </p:spPr>
        <p:txBody>
          <a:bodyPr>
            <a:normAutofit/>
          </a:bodyPr>
          <a:lstStyle/>
          <a:p>
            <a:r>
              <a:rPr lang="en-US" sz="2400" dirty="0"/>
              <a:t>We have presented campus-level results with </a:t>
            </a:r>
            <a:r>
              <a:rPr lang="en-US" sz="2400" b="1" dirty="0"/>
              <a:t>CCC’s Chancellor, Provost, and college presidents</a:t>
            </a:r>
          </a:p>
          <a:p>
            <a:r>
              <a:rPr lang="en-US" sz="2400" dirty="0"/>
              <a:t>We also shared high school findings with </a:t>
            </a:r>
            <a:r>
              <a:rPr lang="en-US" sz="2400" b="1" dirty="0"/>
              <a:t>CPS leadership</a:t>
            </a:r>
          </a:p>
          <a:p>
            <a:r>
              <a:rPr lang="en-US" sz="2400" dirty="0"/>
              <a:t>We will be presenting at several </a:t>
            </a:r>
            <a:r>
              <a:rPr lang="en-US" sz="2400" b="1" dirty="0"/>
              <a:t>national conferences</a:t>
            </a:r>
          </a:p>
          <a:p>
            <a:r>
              <a:rPr lang="en-US" sz="2400" dirty="0"/>
              <a:t>We continue to engage external peers to understand the </a:t>
            </a:r>
            <a:r>
              <a:rPr lang="en-US" sz="2400" b="1" dirty="0"/>
              <a:t>opportunities and challenges associated with scaling</a:t>
            </a:r>
          </a:p>
        </p:txBody>
      </p:sp>
      <p:sp>
        <p:nvSpPr>
          <p:cNvPr id="5" name="Slide Number Placeholder 4">
            <a:extLst>
              <a:ext uri="{FF2B5EF4-FFF2-40B4-BE49-F238E27FC236}">
                <a16:creationId xmlns:a16="http://schemas.microsoft.com/office/drawing/2014/main" id="{5564C49E-8314-405D-8A3D-CB7B2F746894}"/>
              </a:ext>
            </a:extLst>
          </p:cNvPr>
          <p:cNvSpPr>
            <a:spLocks noGrp="1"/>
          </p:cNvSpPr>
          <p:nvPr>
            <p:ph type="sldNum" sz="quarter" idx="12"/>
          </p:nvPr>
        </p:nvSpPr>
        <p:spPr/>
        <p:txBody>
          <a:bodyPr/>
          <a:lstStyle/>
          <a:p>
            <a:fld id="{56C55CE0-7EDD-E844-BEF3-1C1D134E2971}" type="slidenum">
              <a:rPr lang="en-US" smtClean="0"/>
              <a:t>18</a:t>
            </a:fld>
            <a:endParaRPr lang="en-US" dirty="0"/>
          </a:p>
        </p:txBody>
      </p:sp>
      <p:sp>
        <p:nvSpPr>
          <p:cNvPr id="6" name="Content Placeholder 5">
            <a:extLst>
              <a:ext uri="{FF2B5EF4-FFF2-40B4-BE49-F238E27FC236}">
                <a16:creationId xmlns:a16="http://schemas.microsoft.com/office/drawing/2014/main" id="{0E08C536-4279-4DA2-8347-84F302CB6E11}"/>
              </a:ext>
            </a:extLst>
          </p:cNvPr>
          <p:cNvSpPr>
            <a:spLocks noGrp="1"/>
          </p:cNvSpPr>
          <p:nvPr>
            <p:ph sz="quarter" idx="13"/>
          </p:nvPr>
        </p:nvSpPr>
        <p:spPr/>
        <p:txBody>
          <a:bodyPr/>
          <a:lstStyle/>
          <a:p>
            <a:endParaRPr lang="en-US"/>
          </a:p>
        </p:txBody>
      </p:sp>
      <p:pic>
        <p:nvPicPr>
          <p:cNvPr id="1026" name="Picture 2" descr="Image result for mdrc logo">
            <a:extLst>
              <a:ext uri="{FF2B5EF4-FFF2-40B4-BE49-F238E27FC236}">
                <a16:creationId xmlns:a16="http://schemas.microsoft.com/office/drawing/2014/main" id="{87CF82DB-FCC0-458A-894C-FE7CCB19657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04522" y="3439619"/>
            <a:ext cx="1645930" cy="828451"/>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Image result for cuny logo">
            <a:extLst>
              <a:ext uri="{FF2B5EF4-FFF2-40B4-BE49-F238E27FC236}">
                <a16:creationId xmlns:a16="http://schemas.microsoft.com/office/drawing/2014/main" id="{34844EBD-8223-4E56-9666-4BB4E6CDE0F7}"/>
              </a:ext>
            </a:extLst>
          </p:cNvPr>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9334677" y="3361451"/>
            <a:ext cx="1549043" cy="984787"/>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Image result for gsu logo">
            <a:extLst>
              <a:ext uri="{FF2B5EF4-FFF2-40B4-BE49-F238E27FC236}">
                <a16:creationId xmlns:a16="http://schemas.microsoft.com/office/drawing/2014/main" id="{59DD851A-D22F-48C0-857A-26CC9FFA3B8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40144" y="4576574"/>
            <a:ext cx="1137304" cy="927185"/>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Image result for city colleges of chicago logo">
            <a:extLst>
              <a:ext uri="{FF2B5EF4-FFF2-40B4-BE49-F238E27FC236}">
                <a16:creationId xmlns:a16="http://schemas.microsoft.com/office/drawing/2014/main" id="{99E1BA75-C75A-4342-B2EF-5AAD1BB3CEF3}"/>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860345" y="1556767"/>
            <a:ext cx="1608120" cy="1548190"/>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Image result for naspa logo">
            <a:extLst>
              <a:ext uri="{FF2B5EF4-FFF2-40B4-BE49-F238E27FC236}">
                <a16:creationId xmlns:a16="http://schemas.microsoft.com/office/drawing/2014/main" id="{D19C4F02-3241-4845-B42F-7917CC34B4D7}"/>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t="13523"/>
          <a:stretch/>
        </p:blipFill>
        <p:spPr bwMode="auto">
          <a:xfrm>
            <a:off x="7913800" y="4547773"/>
            <a:ext cx="1935935" cy="984787"/>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descr="Image result for chicago public schools">
            <a:extLst>
              <a:ext uri="{FF2B5EF4-FFF2-40B4-BE49-F238E27FC236}">
                <a16:creationId xmlns:a16="http://schemas.microsoft.com/office/drawing/2014/main" id="{85C257A2-BFED-4CC0-A31F-C59833862688}"/>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849140" y="1607827"/>
            <a:ext cx="2743200" cy="1457325"/>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a:extLst>
              <a:ext uri="{FF2B5EF4-FFF2-40B4-BE49-F238E27FC236}">
                <a16:creationId xmlns:a16="http://schemas.microsoft.com/office/drawing/2014/main" id="{EEC02468-0BFF-49C1-BFE5-6D9C36E3C54E}"/>
              </a:ext>
            </a:extLst>
          </p:cNvPr>
          <p:cNvPicPr>
            <a:picLocks noChangeAspect="1"/>
          </p:cNvPicPr>
          <p:nvPr/>
        </p:nvPicPr>
        <p:blipFill rotWithShape="1">
          <a:blip r:embed="rId8"/>
          <a:srcRect t="12333" b="14078"/>
          <a:stretch/>
        </p:blipFill>
        <p:spPr>
          <a:xfrm>
            <a:off x="9972491" y="4543456"/>
            <a:ext cx="1822457" cy="993421"/>
          </a:xfrm>
          <a:prstGeom prst="rect">
            <a:avLst/>
          </a:prstGeom>
        </p:spPr>
      </p:pic>
    </p:spTree>
    <p:extLst>
      <p:ext uri="{BB962C8B-B14F-4D97-AF65-F5344CB8AC3E}">
        <p14:creationId xmlns:p14="http://schemas.microsoft.com/office/powerpoint/2010/main" val="402905133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Interim findings show OMD is encouraging college enrollment and persistence</a:t>
            </a:r>
          </a:p>
        </p:txBody>
      </p:sp>
      <p:sp>
        <p:nvSpPr>
          <p:cNvPr id="3" name="Content Placeholder 2"/>
          <p:cNvSpPr>
            <a:spLocks noGrp="1"/>
          </p:cNvSpPr>
          <p:nvPr>
            <p:ph idx="1"/>
          </p:nvPr>
        </p:nvSpPr>
        <p:spPr>
          <a:xfrm>
            <a:off x="609600" y="1571625"/>
            <a:ext cx="10972800" cy="4526740"/>
          </a:xfrm>
        </p:spPr>
        <p:txBody>
          <a:bodyPr>
            <a:normAutofit/>
          </a:bodyPr>
          <a:lstStyle/>
          <a:p>
            <a:pPr marL="285750" indent="-285750">
              <a:spcBef>
                <a:spcPts val="0"/>
              </a:spcBef>
              <a:buFont typeface="Arial" panose="020B0604020202020204" pitchFamily="34" charset="0"/>
              <a:buChar char="•"/>
            </a:pPr>
            <a:r>
              <a:rPr lang="en-US" sz="2200" dirty="0"/>
              <a:t>Participating in the One Million Degrees program led to </a:t>
            </a:r>
            <a:r>
              <a:rPr lang="en-US" sz="2200" b="1" dirty="0"/>
              <a:t>large and statistically significant increases </a:t>
            </a:r>
            <a:r>
              <a:rPr lang="en-US" sz="2200" dirty="0"/>
              <a:t>in:</a:t>
            </a:r>
          </a:p>
          <a:p>
            <a:pPr marL="685800" lvl="1">
              <a:spcBef>
                <a:spcPts val="0"/>
              </a:spcBef>
              <a:buFont typeface="Arial" panose="020B0604020202020204" pitchFamily="34" charset="0"/>
              <a:buChar char="•"/>
            </a:pPr>
            <a:r>
              <a:rPr lang="en-US" sz="2200" dirty="0"/>
              <a:t>Enrollment in college</a:t>
            </a:r>
          </a:p>
          <a:p>
            <a:pPr marL="685800" lvl="1">
              <a:spcBef>
                <a:spcPts val="0"/>
              </a:spcBef>
              <a:buFont typeface="Arial" panose="020B0604020202020204" pitchFamily="34" charset="0"/>
              <a:buChar char="•"/>
            </a:pPr>
            <a:r>
              <a:rPr lang="en-US" sz="2200" dirty="0"/>
              <a:t>Enrolling with a full-time courseload</a:t>
            </a:r>
          </a:p>
          <a:p>
            <a:pPr marL="685800" lvl="1">
              <a:spcBef>
                <a:spcPts val="0"/>
              </a:spcBef>
              <a:buFont typeface="Arial" panose="020B0604020202020204" pitchFamily="34" charset="0"/>
              <a:buChar char="•"/>
            </a:pPr>
            <a:r>
              <a:rPr lang="en-US" sz="2200" dirty="0"/>
              <a:t>Persisting by enrolling in both fall and spring</a:t>
            </a:r>
          </a:p>
          <a:p>
            <a:pPr marL="685800" lvl="1">
              <a:spcBef>
                <a:spcPts val="0"/>
              </a:spcBef>
              <a:buFont typeface="Arial" panose="020B0604020202020204" pitchFamily="34" charset="0"/>
              <a:buChar char="•"/>
            </a:pPr>
            <a:r>
              <a:rPr lang="en-US" sz="2200" dirty="0"/>
              <a:t>Persisting full-time by enrolling in both fall and spring</a:t>
            </a:r>
          </a:p>
          <a:p>
            <a:pPr lvl="1">
              <a:spcBef>
                <a:spcPts val="0"/>
              </a:spcBef>
              <a:buFont typeface="Arial" panose="020B0604020202020204" pitchFamily="34" charset="0"/>
              <a:buChar char="•"/>
            </a:pPr>
            <a:endParaRPr lang="en-US" sz="2200" dirty="0"/>
          </a:p>
          <a:p>
            <a:pPr marL="285750" indent="-285750">
              <a:spcBef>
                <a:spcPts val="0"/>
              </a:spcBef>
              <a:buFont typeface="Arial" panose="020B0604020202020204" pitchFamily="34" charset="0"/>
              <a:buChar char="•"/>
            </a:pPr>
            <a:r>
              <a:rPr lang="en-US" sz="2200" dirty="0"/>
              <a:t>Participating in OMD also leads to </a:t>
            </a:r>
            <a:r>
              <a:rPr lang="en-US" sz="2200" b="1" dirty="0"/>
              <a:t>significant increases </a:t>
            </a:r>
            <a:r>
              <a:rPr lang="en-US" sz="2200" dirty="0"/>
              <a:t>in credits attempted and credits earned</a:t>
            </a:r>
          </a:p>
          <a:p>
            <a:pPr marL="285750" indent="-285750">
              <a:spcBef>
                <a:spcPts val="0"/>
              </a:spcBef>
              <a:buFont typeface="Arial" panose="020B0604020202020204" pitchFamily="34" charset="0"/>
              <a:buChar char="•"/>
            </a:pPr>
            <a:endParaRPr lang="en-US" sz="2200" dirty="0"/>
          </a:p>
          <a:p>
            <a:pPr marL="285750" indent="-285750">
              <a:spcBef>
                <a:spcPts val="0"/>
              </a:spcBef>
              <a:buFont typeface="Arial" panose="020B0604020202020204" pitchFamily="34" charset="0"/>
              <a:buChar char="•"/>
            </a:pPr>
            <a:r>
              <a:rPr lang="en-US" sz="2200" dirty="0"/>
              <a:t>The impacts are largest for scholars who are recruited to </a:t>
            </a:r>
            <a:r>
              <a:rPr lang="en-US" sz="2200" b="1" dirty="0"/>
              <a:t>enroll in the program right after high school</a:t>
            </a:r>
          </a:p>
          <a:p>
            <a:pPr marL="0" indent="0">
              <a:spcBef>
                <a:spcPts val="0"/>
              </a:spcBef>
              <a:buNone/>
            </a:pPr>
            <a:endParaRPr lang="en-US" sz="2200" b="1" dirty="0"/>
          </a:p>
        </p:txBody>
      </p:sp>
      <p:sp>
        <p:nvSpPr>
          <p:cNvPr id="4" name="Content Placeholder 3"/>
          <p:cNvSpPr>
            <a:spLocks noGrp="1"/>
          </p:cNvSpPr>
          <p:nvPr>
            <p:ph sz="quarter" idx="13"/>
          </p:nvPr>
        </p:nvSpPr>
        <p:spPr/>
        <p:txBody>
          <a:bodyPr/>
          <a:lstStyle/>
          <a:p>
            <a:endParaRPr lang="en-US"/>
          </a:p>
        </p:txBody>
      </p:sp>
      <p:sp>
        <p:nvSpPr>
          <p:cNvPr id="5" name="Slide Number Placeholder 4">
            <a:extLst>
              <a:ext uri="{FF2B5EF4-FFF2-40B4-BE49-F238E27FC236}">
                <a16:creationId xmlns:a16="http://schemas.microsoft.com/office/drawing/2014/main" id="{304FC255-D84E-3A41-9625-78893A94EEE4}"/>
              </a:ext>
            </a:extLst>
          </p:cNvPr>
          <p:cNvSpPr>
            <a:spLocks noGrp="1"/>
          </p:cNvSpPr>
          <p:nvPr>
            <p:ph type="sldNum" sz="quarter" idx="12"/>
          </p:nvPr>
        </p:nvSpPr>
        <p:spPr/>
        <p:txBody>
          <a:bodyPr/>
          <a:lstStyle/>
          <a:p>
            <a:fld id="{56C55CE0-7EDD-E844-BEF3-1C1D134E2971}" type="slidenum">
              <a:rPr lang="en-US" smtClean="0"/>
              <a:t>1</a:t>
            </a:fld>
            <a:endParaRPr lang="en-US" dirty="0"/>
          </a:p>
        </p:txBody>
      </p:sp>
    </p:spTree>
    <p:extLst>
      <p:ext uri="{BB962C8B-B14F-4D97-AF65-F5344CB8AC3E}">
        <p14:creationId xmlns:p14="http://schemas.microsoft.com/office/powerpoint/2010/main" val="15671283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US" dirty="0"/>
              <a:t>Thank you</a:t>
            </a:r>
          </a:p>
        </p:txBody>
      </p:sp>
    </p:spTree>
    <p:extLst>
      <p:ext uri="{BB962C8B-B14F-4D97-AF65-F5344CB8AC3E}">
        <p14:creationId xmlns:p14="http://schemas.microsoft.com/office/powerpoint/2010/main" val="40618166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6E629C-6A88-46D9-8D3F-5DD29429CB64}"/>
              </a:ext>
            </a:extLst>
          </p:cNvPr>
          <p:cNvSpPr>
            <a:spLocks noGrp="1"/>
          </p:cNvSpPr>
          <p:nvPr>
            <p:ph type="title"/>
          </p:nvPr>
        </p:nvSpPr>
        <p:spPr/>
        <p:txBody>
          <a:bodyPr>
            <a:normAutofit fontScale="90000"/>
          </a:bodyPr>
          <a:lstStyle/>
          <a:p>
            <a:r>
              <a:rPr lang="en-US" dirty="0">
                <a:solidFill>
                  <a:srgbClr val="191918"/>
                </a:solidFill>
                <a:ea typeface="Graphik" charset="0"/>
                <a:cs typeface="Graphik" charset="0"/>
              </a:rPr>
              <a:t>The study will continue through 2023, with long-term analyses on graduation and employment</a:t>
            </a:r>
            <a:endParaRPr lang="en-US" dirty="0"/>
          </a:p>
        </p:txBody>
      </p:sp>
      <p:sp>
        <p:nvSpPr>
          <p:cNvPr id="3" name="Slide Number Placeholder 2">
            <a:extLst>
              <a:ext uri="{FF2B5EF4-FFF2-40B4-BE49-F238E27FC236}">
                <a16:creationId xmlns:a16="http://schemas.microsoft.com/office/drawing/2014/main" id="{C8E9D1DA-E9F2-4DE4-AA74-256FC8CD36A7}"/>
              </a:ext>
            </a:extLst>
          </p:cNvPr>
          <p:cNvSpPr>
            <a:spLocks noGrp="1"/>
          </p:cNvSpPr>
          <p:nvPr>
            <p:ph type="sldNum" sz="quarter" idx="12"/>
          </p:nvPr>
        </p:nvSpPr>
        <p:spPr/>
        <p:txBody>
          <a:bodyPr/>
          <a:lstStyle/>
          <a:p>
            <a:fld id="{56C55CE0-7EDD-E844-BEF3-1C1D134E2971}" type="slidenum">
              <a:rPr lang="en-US" smtClean="0"/>
              <a:t>20</a:t>
            </a:fld>
            <a:endParaRPr lang="en-US" dirty="0"/>
          </a:p>
        </p:txBody>
      </p:sp>
      <p:cxnSp>
        <p:nvCxnSpPr>
          <p:cNvPr id="5" name="Straight Connector 4">
            <a:extLst>
              <a:ext uri="{FF2B5EF4-FFF2-40B4-BE49-F238E27FC236}">
                <a16:creationId xmlns:a16="http://schemas.microsoft.com/office/drawing/2014/main" id="{67B8E745-75FA-4F7A-950C-966A0BF1B42C}"/>
              </a:ext>
            </a:extLst>
          </p:cNvPr>
          <p:cNvCxnSpPr>
            <a:cxnSpLocks/>
          </p:cNvCxnSpPr>
          <p:nvPr/>
        </p:nvCxnSpPr>
        <p:spPr>
          <a:xfrm>
            <a:off x="6277921" y="2002511"/>
            <a:ext cx="0" cy="4105015"/>
          </a:xfrm>
          <a:prstGeom prst="line">
            <a:avLst/>
          </a:prstGeom>
          <a:ln>
            <a:solidFill>
              <a:schemeClr val="bg1">
                <a:lumMod val="50000"/>
              </a:schemeClr>
            </a:solidFill>
            <a:prstDash val="lgDash"/>
          </a:ln>
          <a:effectLst/>
        </p:spPr>
        <p:style>
          <a:lnRef idx="2">
            <a:schemeClr val="accent1"/>
          </a:lnRef>
          <a:fillRef idx="0">
            <a:schemeClr val="accent1"/>
          </a:fillRef>
          <a:effectRef idx="1">
            <a:schemeClr val="accent1"/>
          </a:effectRef>
          <a:fontRef idx="minor">
            <a:schemeClr val="tx1"/>
          </a:fontRef>
        </p:style>
      </p:cxnSp>
      <p:sp>
        <p:nvSpPr>
          <p:cNvPr id="6" name="OTLSHAPE_TB_00000000000000000000000000000000_ScaleContainer">
            <a:extLst>
              <a:ext uri="{FF2B5EF4-FFF2-40B4-BE49-F238E27FC236}">
                <a16:creationId xmlns:a16="http://schemas.microsoft.com/office/drawing/2014/main" id="{6A18C8AB-E13D-4303-9FD9-6560D3A1B414}"/>
              </a:ext>
            </a:extLst>
          </p:cNvPr>
          <p:cNvSpPr/>
          <p:nvPr>
            <p:custDataLst>
              <p:tags r:id="rId1"/>
            </p:custDataLst>
          </p:nvPr>
        </p:nvSpPr>
        <p:spPr>
          <a:xfrm>
            <a:off x="2381018" y="1526659"/>
            <a:ext cx="9005397" cy="457200"/>
          </a:xfrm>
          <a:prstGeom prst="roundRect">
            <a:avLst>
              <a:gd name="adj" fmla="val 100000"/>
            </a:avLst>
          </a:prstGeom>
          <a:solidFill>
            <a:schemeClr val="accent2"/>
          </a:solidFill>
          <a:ln w="9525" cap="flat" cmpd="sng" algn="ctr">
            <a:solidFill>
              <a:schemeClr val="accent2"/>
            </a:solidFill>
            <a:prstDash val="solid"/>
          </a:ln>
          <a:effectLst/>
          <a:ex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dirty="0"/>
          </a:p>
        </p:txBody>
      </p:sp>
      <p:sp>
        <p:nvSpPr>
          <p:cNvPr id="7" name="OTLSHAPE_TB_00000000000000000000000000000000_TimescaleInterval1">
            <a:extLst>
              <a:ext uri="{FF2B5EF4-FFF2-40B4-BE49-F238E27FC236}">
                <a16:creationId xmlns:a16="http://schemas.microsoft.com/office/drawing/2014/main" id="{F293F924-838E-4342-A039-05D30D1616CA}"/>
              </a:ext>
            </a:extLst>
          </p:cNvPr>
          <p:cNvSpPr txBox="1"/>
          <p:nvPr>
            <p:custDataLst>
              <p:tags r:id="rId2"/>
            </p:custDataLst>
          </p:nvPr>
        </p:nvSpPr>
        <p:spPr>
          <a:xfrm>
            <a:off x="1635229" y="1643627"/>
            <a:ext cx="331800" cy="223267"/>
          </a:xfrm>
          <a:prstGeom prst="rect">
            <a:avLst/>
          </a:prstGeom>
        </p:spPr>
        <p:txBody>
          <a:bodyPr vert="horz" wrap="none" lIns="0" tIns="0" rIns="0" bIns="0" rtlCol="0" anchor="ctr" anchorCtr="0">
            <a:noAutofit/>
          </a:bodyPr>
          <a:lstStyle/>
          <a:p>
            <a:r>
              <a:rPr lang="en-US" sz="1867" spc="-29" dirty="0">
                <a:solidFill>
                  <a:schemeClr val="lt1"/>
                </a:solidFill>
                <a:latin typeface="Helvetica" panose="020B0604020202020204" pitchFamily="34" charset="0"/>
                <a:cs typeface="Helvetica" panose="020B0604020202020204" pitchFamily="34" charset="0"/>
              </a:rPr>
              <a:t>2017</a:t>
            </a:r>
          </a:p>
        </p:txBody>
      </p:sp>
      <p:cxnSp>
        <p:nvCxnSpPr>
          <p:cNvPr id="8" name="OTLSHAPE_TB_00000000000000000000000000000000_Separator1">
            <a:extLst>
              <a:ext uri="{FF2B5EF4-FFF2-40B4-BE49-F238E27FC236}">
                <a16:creationId xmlns:a16="http://schemas.microsoft.com/office/drawing/2014/main" id="{9DA52231-5A2B-4C9E-931D-37E03F00183F}"/>
              </a:ext>
            </a:extLst>
          </p:cNvPr>
          <p:cNvCxnSpPr/>
          <p:nvPr>
            <p:custDataLst>
              <p:tags r:id="rId3"/>
            </p:custDataLst>
          </p:nvPr>
        </p:nvCxnSpPr>
        <p:spPr>
          <a:xfrm>
            <a:off x="3456822" y="1616946"/>
            <a:ext cx="0" cy="304800"/>
          </a:xfrm>
          <a:prstGeom prst="line">
            <a:avLst/>
          </a:prstGeom>
          <a:ln w="25400" cap="flat" cmpd="sng" algn="ctr">
            <a:solidFill>
              <a:schemeClr val="lt1">
                <a:alpha val="29804"/>
              </a:schemeClr>
            </a:solidFill>
            <a:prstDash val="solid"/>
            <a:round/>
            <a:headEnd type="none" w="med" len="med"/>
            <a:tailEnd type="none" w="med" len="med"/>
          </a:ln>
          <a:effectLst/>
          <a:extLst>
            <a:ext uri="{AF507438-7753-43E0-B8FC-AC1667EBCBE1}">
              <a14:hiddenEffects xmlns:a14="http://schemas.microsoft.com/office/drawing/2010/main">
                <a:effectLst>
                  <a:outerShdw blurRad="40000" dist="20000" dir="5400000" rotWithShape="0">
                    <a:srgbClr val="000000">
                      <a:alpha val="38000"/>
                    </a:srgbClr>
                  </a:outerShdw>
                </a:effectLst>
              </a14:hiddenEffects>
            </a:ext>
          </a:extLst>
        </p:spPr>
        <p:style>
          <a:lnRef idx="2">
            <a:schemeClr val="accent1"/>
          </a:lnRef>
          <a:fillRef idx="0">
            <a:schemeClr val="accent1"/>
          </a:fillRef>
          <a:effectRef idx="1">
            <a:schemeClr val="accent1"/>
          </a:effectRef>
          <a:fontRef idx="minor">
            <a:schemeClr val="tx1"/>
          </a:fontRef>
        </p:style>
      </p:cxnSp>
      <p:sp>
        <p:nvSpPr>
          <p:cNvPr id="9" name="OTLSHAPE_TB_00000000000000000000000000000000_TimescaleInterval2">
            <a:extLst>
              <a:ext uri="{FF2B5EF4-FFF2-40B4-BE49-F238E27FC236}">
                <a16:creationId xmlns:a16="http://schemas.microsoft.com/office/drawing/2014/main" id="{54E80858-49AF-42BE-A0C7-C0E30CA65177}"/>
              </a:ext>
            </a:extLst>
          </p:cNvPr>
          <p:cNvSpPr txBox="1"/>
          <p:nvPr>
            <p:custDataLst>
              <p:tags r:id="rId4"/>
            </p:custDataLst>
          </p:nvPr>
        </p:nvSpPr>
        <p:spPr>
          <a:xfrm>
            <a:off x="4893509" y="1639900"/>
            <a:ext cx="435923" cy="223267"/>
          </a:xfrm>
          <a:prstGeom prst="rect">
            <a:avLst/>
          </a:prstGeom>
        </p:spPr>
        <p:txBody>
          <a:bodyPr vert="horz" wrap="none" lIns="0" tIns="0" rIns="0" bIns="0" rtlCol="0" anchor="ctr" anchorCtr="0">
            <a:noAutofit/>
          </a:bodyPr>
          <a:lstStyle/>
          <a:p>
            <a:r>
              <a:rPr lang="en-US" sz="1867" spc="-27" dirty="0">
                <a:solidFill>
                  <a:schemeClr val="lt1"/>
                </a:solidFill>
                <a:latin typeface="Helvetica" panose="020B0604020202020204" pitchFamily="34" charset="0"/>
                <a:cs typeface="Helvetica" panose="020B0604020202020204" pitchFamily="34" charset="0"/>
              </a:rPr>
              <a:t>2018</a:t>
            </a:r>
          </a:p>
        </p:txBody>
      </p:sp>
      <p:cxnSp>
        <p:nvCxnSpPr>
          <p:cNvPr id="10" name="OTLSHAPE_TB_00000000000000000000000000000000_Separator2">
            <a:extLst>
              <a:ext uri="{FF2B5EF4-FFF2-40B4-BE49-F238E27FC236}">
                <a16:creationId xmlns:a16="http://schemas.microsoft.com/office/drawing/2014/main" id="{73B1E083-3787-4BD6-8E89-E36C5633C2B9}"/>
              </a:ext>
            </a:extLst>
          </p:cNvPr>
          <p:cNvCxnSpPr/>
          <p:nvPr>
            <p:custDataLst>
              <p:tags r:id="rId5"/>
            </p:custDataLst>
          </p:nvPr>
        </p:nvCxnSpPr>
        <p:spPr>
          <a:xfrm>
            <a:off x="5663020" y="1603615"/>
            <a:ext cx="0" cy="304800"/>
          </a:xfrm>
          <a:prstGeom prst="line">
            <a:avLst/>
          </a:prstGeom>
          <a:ln w="25400" cap="flat" cmpd="sng" algn="ctr">
            <a:solidFill>
              <a:schemeClr val="lt1">
                <a:alpha val="29804"/>
              </a:schemeClr>
            </a:solidFill>
            <a:prstDash val="solid"/>
            <a:round/>
            <a:headEnd type="none" w="med" len="med"/>
            <a:tailEnd type="none" w="med" len="med"/>
          </a:ln>
          <a:effectLst/>
          <a:extLst>
            <a:ext uri="{AF507438-7753-43E0-B8FC-AC1667EBCBE1}">
              <a14:hiddenEffects xmlns:a14="http://schemas.microsoft.com/office/drawing/2010/main">
                <a:effectLst>
                  <a:outerShdw blurRad="40000" dist="20000" dir="5400000" rotWithShape="0">
                    <a:srgbClr val="000000">
                      <a:alpha val="38000"/>
                    </a:srgbClr>
                  </a:outerShdw>
                </a:effectLst>
              </a14:hiddenEffects>
            </a:ext>
          </a:extLst>
        </p:spPr>
        <p:style>
          <a:lnRef idx="2">
            <a:schemeClr val="accent1"/>
          </a:lnRef>
          <a:fillRef idx="0">
            <a:schemeClr val="accent1"/>
          </a:fillRef>
          <a:effectRef idx="1">
            <a:schemeClr val="accent1"/>
          </a:effectRef>
          <a:fontRef idx="minor">
            <a:schemeClr val="tx1"/>
          </a:fontRef>
        </p:style>
      </p:cxnSp>
      <p:sp>
        <p:nvSpPr>
          <p:cNvPr id="11" name="OTLSHAPE_TB_00000000000000000000000000000000_TimescaleInterval3">
            <a:extLst>
              <a:ext uri="{FF2B5EF4-FFF2-40B4-BE49-F238E27FC236}">
                <a16:creationId xmlns:a16="http://schemas.microsoft.com/office/drawing/2014/main" id="{2C7BA056-F952-45EF-BA5C-16921B87EAC6}"/>
              </a:ext>
            </a:extLst>
          </p:cNvPr>
          <p:cNvSpPr txBox="1"/>
          <p:nvPr>
            <p:custDataLst>
              <p:tags r:id="rId6"/>
            </p:custDataLst>
          </p:nvPr>
        </p:nvSpPr>
        <p:spPr>
          <a:xfrm>
            <a:off x="5996608" y="1652621"/>
            <a:ext cx="435923" cy="223267"/>
          </a:xfrm>
          <a:prstGeom prst="rect">
            <a:avLst/>
          </a:prstGeom>
        </p:spPr>
        <p:txBody>
          <a:bodyPr vert="horz" wrap="none" lIns="0" tIns="0" rIns="0" bIns="0" rtlCol="0" anchor="ctr" anchorCtr="0">
            <a:noAutofit/>
          </a:bodyPr>
          <a:lstStyle/>
          <a:p>
            <a:r>
              <a:rPr lang="en-US" sz="1867" spc="-27" dirty="0">
                <a:solidFill>
                  <a:schemeClr val="lt1"/>
                </a:solidFill>
                <a:latin typeface="Helvetica" panose="020B0604020202020204" pitchFamily="34" charset="0"/>
                <a:cs typeface="Helvetica" panose="020B0604020202020204" pitchFamily="34" charset="0"/>
              </a:rPr>
              <a:t>2019</a:t>
            </a:r>
          </a:p>
        </p:txBody>
      </p:sp>
      <p:cxnSp>
        <p:nvCxnSpPr>
          <p:cNvPr id="12" name="OTLSHAPE_TB_00000000000000000000000000000000_Separator3">
            <a:extLst>
              <a:ext uri="{FF2B5EF4-FFF2-40B4-BE49-F238E27FC236}">
                <a16:creationId xmlns:a16="http://schemas.microsoft.com/office/drawing/2014/main" id="{522B4169-F2B2-4802-8E24-94D711437CD2}"/>
              </a:ext>
            </a:extLst>
          </p:cNvPr>
          <p:cNvCxnSpPr/>
          <p:nvPr>
            <p:custDataLst>
              <p:tags r:id="rId7"/>
            </p:custDataLst>
          </p:nvPr>
        </p:nvCxnSpPr>
        <p:spPr>
          <a:xfrm>
            <a:off x="6766119" y="1593204"/>
            <a:ext cx="0" cy="304800"/>
          </a:xfrm>
          <a:prstGeom prst="line">
            <a:avLst/>
          </a:prstGeom>
          <a:ln w="25400" cap="flat" cmpd="sng" algn="ctr">
            <a:solidFill>
              <a:schemeClr val="lt1">
                <a:alpha val="29804"/>
              </a:schemeClr>
            </a:solidFill>
            <a:prstDash val="solid"/>
            <a:round/>
            <a:headEnd type="none" w="med" len="med"/>
            <a:tailEnd type="none" w="med" len="med"/>
          </a:ln>
          <a:effectLst/>
          <a:extLst>
            <a:ext uri="{AF507438-7753-43E0-B8FC-AC1667EBCBE1}">
              <a14:hiddenEffects xmlns:a14="http://schemas.microsoft.com/office/drawing/2010/main">
                <a:effectLst>
                  <a:outerShdw blurRad="40000" dist="20000" dir="5400000" rotWithShape="0">
                    <a:srgbClr val="000000">
                      <a:alpha val="38000"/>
                    </a:srgbClr>
                  </a:outerShdw>
                </a:effectLst>
              </a14:hiddenEffects>
            </a:ext>
          </a:extLst>
        </p:spPr>
        <p:style>
          <a:lnRef idx="2">
            <a:schemeClr val="accent1"/>
          </a:lnRef>
          <a:fillRef idx="0">
            <a:schemeClr val="accent1"/>
          </a:fillRef>
          <a:effectRef idx="1">
            <a:schemeClr val="accent1"/>
          </a:effectRef>
          <a:fontRef idx="minor">
            <a:schemeClr val="tx1"/>
          </a:fontRef>
        </p:style>
      </p:cxnSp>
      <p:sp>
        <p:nvSpPr>
          <p:cNvPr id="13" name="OTLSHAPE_TB_00000000000000000000000000000000_TimescaleInterval4">
            <a:extLst>
              <a:ext uri="{FF2B5EF4-FFF2-40B4-BE49-F238E27FC236}">
                <a16:creationId xmlns:a16="http://schemas.microsoft.com/office/drawing/2014/main" id="{96C8EAA7-9BE0-4007-B6A6-313B7FFFB474}"/>
              </a:ext>
            </a:extLst>
          </p:cNvPr>
          <p:cNvSpPr txBox="1"/>
          <p:nvPr>
            <p:custDataLst>
              <p:tags r:id="rId8"/>
            </p:custDataLst>
          </p:nvPr>
        </p:nvSpPr>
        <p:spPr>
          <a:xfrm>
            <a:off x="7099707" y="1633971"/>
            <a:ext cx="435923" cy="223267"/>
          </a:xfrm>
          <a:prstGeom prst="rect">
            <a:avLst/>
          </a:prstGeom>
        </p:spPr>
        <p:txBody>
          <a:bodyPr vert="horz" wrap="none" lIns="0" tIns="0" rIns="0" bIns="0" rtlCol="0" anchor="ctr" anchorCtr="0">
            <a:noAutofit/>
          </a:bodyPr>
          <a:lstStyle/>
          <a:p>
            <a:r>
              <a:rPr lang="en-US" sz="1867" spc="-27" dirty="0">
                <a:solidFill>
                  <a:schemeClr val="lt1"/>
                </a:solidFill>
                <a:latin typeface="Helvetica" panose="020B0604020202020204" pitchFamily="34" charset="0"/>
                <a:cs typeface="Helvetica" panose="020B0604020202020204" pitchFamily="34" charset="0"/>
              </a:rPr>
              <a:t>2020</a:t>
            </a:r>
          </a:p>
        </p:txBody>
      </p:sp>
      <p:cxnSp>
        <p:nvCxnSpPr>
          <p:cNvPr id="14" name="OTLSHAPE_TB_00000000000000000000000000000000_Separator7">
            <a:extLst>
              <a:ext uri="{FF2B5EF4-FFF2-40B4-BE49-F238E27FC236}">
                <a16:creationId xmlns:a16="http://schemas.microsoft.com/office/drawing/2014/main" id="{070F835F-B680-46F9-883B-3DEFF5F8109F}"/>
              </a:ext>
            </a:extLst>
          </p:cNvPr>
          <p:cNvCxnSpPr/>
          <p:nvPr>
            <p:custDataLst>
              <p:tags r:id="rId9"/>
            </p:custDataLst>
          </p:nvPr>
        </p:nvCxnSpPr>
        <p:spPr>
          <a:xfrm>
            <a:off x="6827387" y="2002511"/>
            <a:ext cx="0" cy="304800"/>
          </a:xfrm>
          <a:prstGeom prst="line">
            <a:avLst/>
          </a:prstGeom>
          <a:ln w="25400" cap="flat" cmpd="sng" algn="ctr">
            <a:solidFill>
              <a:schemeClr val="lt1">
                <a:alpha val="29804"/>
              </a:schemeClr>
            </a:solidFill>
            <a:prstDash val="solid"/>
            <a:round/>
            <a:headEnd type="none" w="med" len="med"/>
            <a:tailEnd type="none" w="med" len="med"/>
          </a:ln>
          <a:effectLst/>
          <a:extLst>
            <a:ext uri="{AF507438-7753-43E0-B8FC-AC1667EBCBE1}">
              <a14:hiddenEffects xmlns:a14="http://schemas.microsoft.com/office/drawing/2010/main">
                <a:effectLst>
                  <a:outerShdw blurRad="40000" dist="20000" dir="5400000" rotWithShape="0">
                    <a:srgbClr val="000000">
                      <a:alpha val="38000"/>
                    </a:srgbClr>
                  </a:outerShdw>
                </a:effectLst>
              </a14:hiddenEffects>
            </a:ext>
          </a:extLst>
        </p:spPr>
        <p:style>
          <a:lnRef idx="2">
            <a:schemeClr val="accent1"/>
          </a:lnRef>
          <a:fillRef idx="0">
            <a:schemeClr val="accent1"/>
          </a:fillRef>
          <a:effectRef idx="1">
            <a:schemeClr val="accent1"/>
          </a:effectRef>
          <a:fontRef idx="minor">
            <a:schemeClr val="tx1"/>
          </a:fontRef>
        </p:style>
      </p:cxnSp>
      <p:sp>
        <p:nvSpPr>
          <p:cNvPr id="15" name="OTLSHAPE_T_55f09f32e1f24af29fd9cd564551e645_Title">
            <a:extLst>
              <a:ext uri="{FF2B5EF4-FFF2-40B4-BE49-F238E27FC236}">
                <a16:creationId xmlns:a16="http://schemas.microsoft.com/office/drawing/2014/main" id="{3218BA59-5279-4FB0-8A0E-DF546922338A}"/>
              </a:ext>
            </a:extLst>
          </p:cNvPr>
          <p:cNvSpPr txBox="1"/>
          <p:nvPr>
            <p:custDataLst>
              <p:tags r:id="rId10"/>
            </p:custDataLst>
          </p:nvPr>
        </p:nvSpPr>
        <p:spPr>
          <a:xfrm>
            <a:off x="786194" y="2126083"/>
            <a:ext cx="2817715" cy="205121"/>
          </a:xfrm>
          <a:prstGeom prst="rect">
            <a:avLst/>
          </a:prstGeom>
        </p:spPr>
        <p:txBody>
          <a:bodyPr vert="horz" wrap="square" lIns="0" tIns="0" rIns="0" bIns="0" rtlCol="0" anchor="ctr" anchorCtr="0">
            <a:spAutoFit/>
          </a:bodyPr>
          <a:lstStyle/>
          <a:p>
            <a:r>
              <a:rPr lang="en-US" sz="1333" spc="-13" dirty="0">
                <a:solidFill>
                  <a:schemeClr val="dk1"/>
                </a:solidFill>
                <a:latin typeface="Arial" panose="020B0604020202020204" pitchFamily="34" charset="0"/>
                <a:cs typeface="Arial" panose="020B0604020202020204" pitchFamily="34" charset="0"/>
              </a:rPr>
              <a:t>Cohort 1 in school</a:t>
            </a:r>
          </a:p>
        </p:txBody>
      </p:sp>
      <p:sp>
        <p:nvSpPr>
          <p:cNvPr id="16" name="OTLSHAPE_T_edbdd16a7f604f5199c3d2b2e3ab199f_Title">
            <a:extLst>
              <a:ext uri="{FF2B5EF4-FFF2-40B4-BE49-F238E27FC236}">
                <a16:creationId xmlns:a16="http://schemas.microsoft.com/office/drawing/2014/main" id="{1FB31EA1-D8E9-4263-8478-6BE1B9CE5D19}"/>
              </a:ext>
            </a:extLst>
          </p:cNvPr>
          <p:cNvSpPr txBox="1"/>
          <p:nvPr>
            <p:custDataLst>
              <p:tags r:id="rId11"/>
            </p:custDataLst>
          </p:nvPr>
        </p:nvSpPr>
        <p:spPr>
          <a:xfrm>
            <a:off x="783702" y="2511439"/>
            <a:ext cx="3481344" cy="205121"/>
          </a:xfrm>
          <a:prstGeom prst="rect">
            <a:avLst/>
          </a:prstGeom>
        </p:spPr>
        <p:txBody>
          <a:bodyPr vert="horz" wrap="square" lIns="0" tIns="0" rIns="0" bIns="0" rtlCol="0" anchor="ctr" anchorCtr="0">
            <a:spAutoFit/>
          </a:bodyPr>
          <a:lstStyle/>
          <a:p>
            <a:r>
              <a:rPr lang="en-US" sz="1333" spc="-8" dirty="0">
                <a:solidFill>
                  <a:schemeClr val="dk1"/>
                </a:solidFill>
                <a:latin typeface="Arial" panose="020B0604020202020204" pitchFamily="34" charset="0"/>
                <a:cs typeface="Arial" panose="020B0604020202020204" pitchFamily="34" charset="0"/>
              </a:rPr>
              <a:t>Cohort 2 in school</a:t>
            </a:r>
          </a:p>
        </p:txBody>
      </p:sp>
      <p:sp>
        <p:nvSpPr>
          <p:cNvPr id="17" name="OTLSHAPE_T_19ef6a94bf8b40308742a552633751e0_Title">
            <a:extLst>
              <a:ext uri="{FF2B5EF4-FFF2-40B4-BE49-F238E27FC236}">
                <a16:creationId xmlns:a16="http://schemas.microsoft.com/office/drawing/2014/main" id="{8F36666F-3A61-4D7C-88A7-143D45E6E830}"/>
              </a:ext>
            </a:extLst>
          </p:cNvPr>
          <p:cNvSpPr txBox="1"/>
          <p:nvPr>
            <p:custDataLst>
              <p:tags r:id="rId12"/>
            </p:custDataLst>
          </p:nvPr>
        </p:nvSpPr>
        <p:spPr>
          <a:xfrm>
            <a:off x="798637" y="3331669"/>
            <a:ext cx="6602053" cy="205121"/>
          </a:xfrm>
          <a:prstGeom prst="rect">
            <a:avLst/>
          </a:prstGeom>
        </p:spPr>
        <p:txBody>
          <a:bodyPr vert="horz" wrap="square" lIns="0" tIns="0" rIns="0" bIns="0" rtlCol="0" anchor="ctr" anchorCtr="0">
            <a:spAutoFit/>
          </a:bodyPr>
          <a:lstStyle/>
          <a:p>
            <a:r>
              <a:rPr lang="en-US" sz="1333" spc="-11" dirty="0">
                <a:solidFill>
                  <a:schemeClr val="dk1"/>
                </a:solidFill>
                <a:latin typeface="Arial" panose="020B0604020202020204" pitchFamily="34" charset="0"/>
                <a:cs typeface="Arial" panose="020B0604020202020204" pitchFamily="34" charset="0"/>
              </a:rPr>
              <a:t>C1 graduation analyses completed</a:t>
            </a:r>
          </a:p>
        </p:txBody>
      </p:sp>
      <p:sp>
        <p:nvSpPr>
          <p:cNvPr id="18" name="OTLSHAPE_T_ac00d7df578f4564b9b40875e8668c15_Title">
            <a:extLst>
              <a:ext uri="{FF2B5EF4-FFF2-40B4-BE49-F238E27FC236}">
                <a16:creationId xmlns:a16="http://schemas.microsoft.com/office/drawing/2014/main" id="{68FD4218-C35F-4963-BDA4-7C92B5F7F5EF}"/>
              </a:ext>
            </a:extLst>
          </p:cNvPr>
          <p:cNvSpPr txBox="1"/>
          <p:nvPr>
            <p:custDataLst>
              <p:tags r:id="rId13"/>
            </p:custDataLst>
          </p:nvPr>
        </p:nvSpPr>
        <p:spPr>
          <a:xfrm>
            <a:off x="794507" y="4797408"/>
            <a:ext cx="2697056" cy="246139"/>
          </a:xfrm>
          <a:prstGeom prst="rect">
            <a:avLst/>
          </a:prstGeom>
        </p:spPr>
        <p:txBody>
          <a:bodyPr vert="horz" wrap="square" lIns="0" tIns="0" rIns="0" bIns="0" rtlCol="0" anchor="ctr" anchorCtr="0">
            <a:noAutofit/>
          </a:bodyPr>
          <a:lstStyle/>
          <a:p>
            <a:endParaRPr lang="en-US" sz="1600" spc="-8" dirty="0">
              <a:solidFill>
                <a:schemeClr val="dk1"/>
              </a:solidFill>
              <a:latin typeface="Arial" panose="020B0604020202020204" pitchFamily="34" charset="0"/>
              <a:cs typeface="Arial" panose="020B0604020202020204" pitchFamily="34" charset="0"/>
            </a:endParaRPr>
          </a:p>
        </p:txBody>
      </p:sp>
      <p:sp>
        <p:nvSpPr>
          <p:cNvPr id="19" name="OTLSHAPE_T_dfc0f4a3ab4745eaaa877d89731f2f38_Shape">
            <a:extLst>
              <a:ext uri="{FF2B5EF4-FFF2-40B4-BE49-F238E27FC236}">
                <a16:creationId xmlns:a16="http://schemas.microsoft.com/office/drawing/2014/main" id="{50B4BF0D-0018-4773-B441-17EFA2067131}"/>
              </a:ext>
            </a:extLst>
          </p:cNvPr>
          <p:cNvSpPr/>
          <p:nvPr>
            <p:custDataLst>
              <p:tags r:id="rId14"/>
            </p:custDataLst>
          </p:nvPr>
        </p:nvSpPr>
        <p:spPr>
          <a:xfrm>
            <a:off x="6391015" y="4471980"/>
            <a:ext cx="2325715" cy="214224"/>
          </a:xfrm>
          <a:prstGeom prst="roundRect">
            <a:avLst>
              <a:gd name="adj" fmla="val 100000"/>
            </a:avLst>
          </a:prstGeom>
          <a:solidFill>
            <a:srgbClr val="5B96AD"/>
          </a:solidFill>
          <a:ln w="9525" cap="flat" cmpd="sng" algn="ctr">
            <a:noFill/>
            <a:prstDash val="solid"/>
          </a:ln>
          <a:effectLst>
            <a:outerShdw>
              <a:srgbClr val="000000">
                <a:alpha val="50000"/>
              </a:srgbClr>
            </a:outerShdw>
          </a:effectLst>
          <a:extLst>
            <a:ext uri="{53640926-AAD7-44D8-BBD7-CCE9431645EC}">
              <a14:shadowObscured xmlns:a14="http://schemas.microsoft.com/office/drawing/2010/main" val="1"/>
            </a:ext>
          </a:ex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dirty="0"/>
          </a:p>
        </p:txBody>
      </p:sp>
      <p:sp>
        <p:nvSpPr>
          <p:cNvPr id="20" name="OTLSHAPE_T_dfc0f4a3ab4745eaaa877d89731f2f38_JoinedDate">
            <a:extLst>
              <a:ext uri="{FF2B5EF4-FFF2-40B4-BE49-F238E27FC236}">
                <a16:creationId xmlns:a16="http://schemas.microsoft.com/office/drawing/2014/main" id="{1063FA51-B0BE-4D64-A247-89CAE3F80375}"/>
              </a:ext>
            </a:extLst>
          </p:cNvPr>
          <p:cNvSpPr txBox="1"/>
          <p:nvPr>
            <p:custDataLst>
              <p:tags r:id="rId15"/>
            </p:custDataLst>
          </p:nvPr>
        </p:nvSpPr>
        <p:spPr>
          <a:xfrm>
            <a:off x="6790340" y="4492219"/>
            <a:ext cx="1966713" cy="184666"/>
          </a:xfrm>
          <a:prstGeom prst="rect">
            <a:avLst/>
          </a:prstGeom>
        </p:spPr>
        <p:txBody>
          <a:bodyPr vert="horz" wrap="square" lIns="0" tIns="0" rIns="0" bIns="0" rtlCol="0" anchor="ctr" anchorCtr="0">
            <a:spAutoFit/>
          </a:bodyPr>
          <a:lstStyle/>
          <a:p>
            <a:r>
              <a:rPr lang="en-US" sz="1200" i="1" spc="-8" dirty="0">
                <a:solidFill>
                  <a:schemeClr val="bg1"/>
                </a:solidFill>
                <a:latin typeface="Arial" panose="020B0604020202020204" pitchFamily="34" charset="0"/>
                <a:cs typeface="Arial" panose="020B0604020202020204" pitchFamily="34" charset="0"/>
              </a:rPr>
              <a:t>Fall 2019 – Fall 2021</a:t>
            </a:r>
          </a:p>
        </p:txBody>
      </p:sp>
      <p:sp>
        <p:nvSpPr>
          <p:cNvPr id="21" name="OTLSHAPE_T_dfc0f4a3ab4745eaaa877d89731f2f38_Title">
            <a:extLst>
              <a:ext uri="{FF2B5EF4-FFF2-40B4-BE49-F238E27FC236}">
                <a16:creationId xmlns:a16="http://schemas.microsoft.com/office/drawing/2014/main" id="{FC670DF9-D3A2-4F87-B06C-1E3729518333}"/>
              </a:ext>
            </a:extLst>
          </p:cNvPr>
          <p:cNvSpPr txBox="1"/>
          <p:nvPr>
            <p:custDataLst>
              <p:tags r:id="rId16"/>
            </p:custDataLst>
          </p:nvPr>
        </p:nvSpPr>
        <p:spPr>
          <a:xfrm>
            <a:off x="794507" y="4548457"/>
            <a:ext cx="4307172" cy="205121"/>
          </a:xfrm>
          <a:prstGeom prst="rect">
            <a:avLst/>
          </a:prstGeom>
        </p:spPr>
        <p:txBody>
          <a:bodyPr vert="horz" wrap="square" lIns="0" tIns="0" rIns="0" bIns="0" rtlCol="0" anchor="ctr" anchorCtr="0">
            <a:spAutoFit/>
          </a:bodyPr>
          <a:lstStyle/>
          <a:p>
            <a:r>
              <a:rPr lang="en-US" sz="1333" spc="-8" dirty="0">
                <a:solidFill>
                  <a:schemeClr val="dk1"/>
                </a:solidFill>
                <a:latin typeface="Arial" panose="020B0604020202020204" pitchFamily="34" charset="0"/>
                <a:cs typeface="Arial" panose="020B0604020202020204" pitchFamily="34" charset="0"/>
              </a:rPr>
              <a:t>C1 enters labor market or four-year institutions</a:t>
            </a:r>
          </a:p>
        </p:txBody>
      </p:sp>
      <p:sp>
        <p:nvSpPr>
          <p:cNvPr id="22" name="OTLSHAPE_T_ac00d7df578f4564b9b40875e8668c15_Title">
            <a:extLst>
              <a:ext uri="{FF2B5EF4-FFF2-40B4-BE49-F238E27FC236}">
                <a16:creationId xmlns:a16="http://schemas.microsoft.com/office/drawing/2014/main" id="{812DC7A4-2155-46CB-B10B-F64AAC5A68D8}"/>
              </a:ext>
            </a:extLst>
          </p:cNvPr>
          <p:cNvSpPr txBox="1"/>
          <p:nvPr>
            <p:custDataLst>
              <p:tags r:id="rId17"/>
            </p:custDataLst>
          </p:nvPr>
        </p:nvSpPr>
        <p:spPr>
          <a:xfrm>
            <a:off x="794506" y="3745671"/>
            <a:ext cx="7868803" cy="155323"/>
          </a:xfrm>
          <a:prstGeom prst="rect">
            <a:avLst/>
          </a:prstGeom>
        </p:spPr>
        <p:txBody>
          <a:bodyPr vert="horz" wrap="square" lIns="0" tIns="0" rIns="0" bIns="0" rtlCol="0" anchor="ctr" anchorCtr="0">
            <a:noAutofit/>
          </a:bodyPr>
          <a:lstStyle/>
          <a:p>
            <a:r>
              <a:rPr lang="en-US" sz="1333" spc="-8" dirty="0">
                <a:solidFill>
                  <a:schemeClr val="dk1"/>
                </a:solidFill>
                <a:latin typeface="Arial" panose="020B0604020202020204" pitchFamily="34" charset="0"/>
                <a:cs typeface="Arial" panose="020B0604020202020204" pitchFamily="34" charset="0"/>
              </a:rPr>
              <a:t>C2 graduation analyses completed</a:t>
            </a:r>
          </a:p>
        </p:txBody>
      </p:sp>
      <p:cxnSp>
        <p:nvCxnSpPr>
          <p:cNvPr id="23" name="OTLSHAPE_TB_00000000000000000000000000000000_Separator1">
            <a:extLst>
              <a:ext uri="{FF2B5EF4-FFF2-40B4-BE49-F238E27FC236}">
                <a16:creationId xmlns:a16="http://schemas.microsoft.com/office/drawing/2014/main" id="{C2FE2A74-73CF-4F50-91A8-B3BD84F44FD7}"/>
              </a:ext>
            </a:extLst>
          </p:cNvPr>
          <p:cNvCxnSpPr/>
          <p:nvPr>
            <p:custDataLst>
              <p:tags r:id="rId18"/>
            </p:custDataLst>
          </p:nvPr>
        </p:nvCxnSpPr>
        <p:spPr>
          <a:xfrm>
            <a:off x="7869218" y="1592004"/>
            <a:ext cx="0" cy="304800"/>
          </a:xfrm>
          <a:prstGeom prst="line">
            <a:avLst/>
          </a:prstGeom>
          <a:ln w="25400" cap="flat" cmpd="sng" algn="ctr">
            <a:solidFill>
              <a:schemeClr val="lt1">
                <a:alpha val="29804"/>
              </a:schemeClr>
            </a:solidFill>
            <a:prstDash val="solid"/>
            <a:round/>
            <a:headEnd type="none" w="med" len="med"/>
            <a:tailEnd type="none" w="med" len="med"/>
          </a:ln>
          <a:effectLst/>
          <a:extLst>
            <a:ext uri="{AF507438-7753-43E0-B8FC-AC1667EBCBE1}">
              <a14:hiddenEffects xmlns:a14="http://schemas.microsoft.com/office/drawing/2010/main">
                <a:effectLst>
                  <a:outerShdw blurRad="40000" dist="20000" dir="5400000" rotWithShape="0">
                    <a:srgbClr val="000000">
                      <a:alpha val="38000"/>
                    </a:srgbClr>
                  </a:outerShdw>
                </a:effectLst>
              </a14:hiddenEffects>
            </a:ext>
          </a:extLst>
        </p:spPr>
        <p:style>
          <a:lnRef idx="2">
            <a:schemeClr val="accent1"/>
          </a:lnRef>
          <a:fillRef idx="0">
            <a:schemeClr val="accent1"/>
          </a:fillRef>
          <a:effectRef idx="1">
            <a:schemeClr val="accent1"/>
          </a:effectRef>
          <a:fontRef idx="minor">
            <a:schemeClr val="tx1"/>
          </a:fontRef>
        </p:style>
      </p:cxnSp>
      <p:sp>
        <p:nvSpPr>
          <p:cNvPr id="24" name="OTLSHAPE_TB_00000000000000000000000000000000_TimescaleInterval2">
            <a:extLst>
              <a:ext uri="{FF2B5EF4-FFF2-40B4-BE49-F238E27FC236}">
                <a16:creationId xmlns:a16="http://schemas.microsoft.com/office/drawing/2014/main" id="{81F17C73-C44B-4C2D-8CA9-4F84EC3762CE}"/>
              </a:ext>
            </a:extLst>
          </p:cNvPr>
          <p:cNvSpPr txBox="1"/>
          <p:nvPr>
            <p:custDataLst>
              <p:tags r:id="rId19"/>
            </p:custDataLst>
          </p:nvPr>
        </p:nvSpPr>
        <p:spPr>
          <a:xfrm>
            <a:off x="8202806" y="1629740"/>
            <a:ext cx="435923" cy="223267"/>
          </a:xfrm>
          <a:prstGeom prst="rect">
            <a:avLst/>
          </a:prstGeom>
        </p:spPr>
        <p:txBody>
          <a:bodyPr vert="horz" wrap="none" lIns="0" tIns="0" rIns="0" bIns="0" rtlCol="0" anchor="ctr" anchorCtr="0">
            <a:noAutofit/>
          </a:bodyPr>
          <a:lstStyle/>
          <a:p>
            <a:r>
              <a:rPr lang="en-US" sz="1867" spc="-27" dirty="0">
                <a:solidFill>
                  <a:schemeClr val="lt1"/>
                </a:solidFill>
                <a:latin typeface="Helvetica" panose="020B0604020202020204" pitchFamily="34" charset="0"/>
                <a:cs typeface="Helvetica" panose="020B0604020202020204" pitchFamily="34" charset="0"/>
              </a:rPr>
              <a:t>2021</a:t>
            </a:r>
          </a:p>
        </p:txBody>
      </p:sp>
      <p:cxnSp>
        <p:nvCxnSpPr>
          <p:cNvPr id="25" name="OTLSHAPE_TB_00000000000000000000000000000000_Separator2">
            <a:extLst>
              <a:ext uri="{FF2B5EF4-FFF2-40B4-BE49-F238E27FC236}">
                <a16:creationId xmlns:a16="http://schemas.microsoft.com/office/drawing/2014/main" id="{2AD34B73-BB04-4822-A170-4DCC7441D2B1}"/>
              </a:ext>
            </a:extLst>
          </p:cNvPr>
          <p:cNvCxnSpPr/>
          <p:nvPr>
            <p:custDataLst>
              <p:tags r:id="rId20"/>
            </p:custDataLst>
          </p:nvPr>
        </p:nvCxnSpPr>
        <p:spPr>
          <a:xfrm>
            <a:off x="8972317" y="1593455"/>
            <a:ext cx="0" cy="304800"/>
          </a:xfrm>
          <a:prstGeom prst="line">
            <a:avLst/>
          </a:prstGeom>
          <a:ln w="25400" cap="flat" cmpd="sng" algn="ctr">
            <a:solidFill>
              <a:schemeClr val="lt1">
                <a:alpha val="29804"/>
              </a:schemeClr>
            </a:solidFill>
            <a:prstDash val="solid"/>
            <a:round/>
            <a:headEnd type="none" w="med" len="med"/>
            <a:tailEnd type="none" w="med" len="med"/>
          </a:ln>
          <a:effectLst/>
          <a:extLst>
            <a:ext uri="{AF507438-7753-43E0-B8FC-AC1667EBCBE1}">
              <a14:hiddenEffects xmlns:a14="http://schemas.microsoft.com/office/drawing/2010/main">
                <a:effectLst>
                  <a:outerShdw blurRad="40000" dist="20000" dir="5400000" rotWithShape="0">
                    <a:srgbClr val="000000">
                      <a:alpha val="38000"/>
                    </a:srgbClr>
                  </a:outerShdw>
                </a:effectLst>
              </a14:hiddenEffects>
            </a:ext>
          </a:extLst>
        </p:spPr>
        <p:style>
          <a:lnRef idx="2">
            <a:schemeClr val="accent1"/>
          </a:lnRef>
          <a:fillRef idx="0">
            <a:schemeClr val="accent1"/>
          </a:fillRef>
          <a:effectRef idx="1">
            <a:schemeClr val="accent1"/>
          </a:effectRef>
          <a:fontRef idx="minor">
            <a:schemeClr val="tx1"/>
          </a:fontRef>
        </p:style>
      </p:cxnSp>
      <p:sp>
        <p:nvSpPr>
          <p:cNvPr id="26" name="OTLSHAPE_TB_00000000000000000000000000000000_TimescaleInterval3">
            <a:extLst>
              <a:ext uri="{FF2B5EF4-FFF2-40B4-BE49-F238E27FC236}">
                <a16:creationId xmlns:a16="http://schemas.microsoft.com/office/drawing/2014/main" id="{BC69A313-0080-4EE6-A9C3-E74B4DB9B515}"/>
              </a:ext>
            </a:extLst>
          </p:cNvPr>
          <p:cNvSpPr txBox="1"/>
          <p:nvPr>
            <p:custDataLst>
              <p:tags r:id="rId21"/>
            </p:custDataLst>
          </p:nvPr>
        </p:nvSpPr>
        <p:spPr>
          <a:xfrm>
            <a:off x="9305905" y="1623811"/>
            <a:ext cx="435923" cy="223267"/>
          </a:xfrm>
          <a:prstGeom prst="rect">
            <a:avLst/>
          </a:prstGeom>
        </p:spPr>
        <p:txBody>
          <a:bodyPr vert="horz" wrap="none" lIns="0" tIns="0" rIns="0" bIns="0" rtlCol="0" anchor="ctr" anchorCtr="0">
            <a:noAutofit/>
          </a:bodyPr>
          <a:lstStyle/>
          <a:p>
            <a:r>
              <a:rPr lang="en-US" sz="1867" spc="-27" dirty="0">
                <a:solidFill>
                  <a:schemeClr val="lt1"/>
                </a:solidFill>
                <a:latin typeface="Helvetica" panose="020B0604020202020204" pitchFamily="34" charset="0"/>
                <a:cs typeface="Helvetica" panose="020B0604020202020204" pitchFamily="34" charset="0"/>
              </a:rPr>
              <a:t>2022</a:t>
            </a:r>
          </a:p>
        </p:txBody>
      </p:sp>
      <p:cxnSp>
        <p:nvCxnSpPr>
          <p:cNvPr id="27" name="OTLSHAPE_TB_00000000000000000000000000000000_Separator3">
            <a:extLst>
              <a:ext uri="{FF2B5EF4-FFF2-40B4-BE49-F238E27FC236}">
                <a16:creationId xmlns:a16="http://schemas.microsoft.com/office/drawing/2014/main" id="{1D871E59-F060-40F6-9897-25FEDA38BD69}"/>
              </a:ext>
            </a:extLst>
          </p:cNvPr>
          <p:cNvCxnSpPr/>
          <p:nvPr>
            <p:custDataLst>
              <p:tags r:id="rId22"/>
            </p:custDataLst>
          </p:nvPr>
        </p:nvCxnSpPr>
        <p:spPr>
          <a:xfrm>
            <a:off x="10075416" y="1583044"/>
            <a:ext cx="0" cy="304800"/>
          </a:xfrm>
          <a:prstGeom prst="line">
            <a:avLst/>
          </a:prstGeom>
          <a:ln w="25400" cap="flat" cmpd="sng" algn="ctr">
            <a:solidFill>
              <a:schemeClr val="lt1">
                <a:alpha val="29804"/>
              </a:schemeClr>
            </a:solidFill>
            <a:prstDash val="solid"/>
            <a:round/>
            <a:headEnd type="none" w="med" len="med"/>
            <a:tailEnd type="none" w="med" len="med"/>
          </a:ln>
          <a:effectLst/>
          <a:extLst>
            <a:ext uri="{AF507438-7753-43E0-B8FC-AC1667EBCBE1}">
              <a14:hiddenEffects xmlns:a14="http://schemas.microsoft.com/office/drawing/2010/main">
                <a:effectLst>
                  <a:outerShdw blurRad="40000" dist="20000" dir="5400000" rotWithShape="0">
                    <a:srgbClr val="000000">
                      <a:alpha val="38000"/>
                    </a:srgbClr>
                  </a:outerShdw>
                </a:effectLst>
              </a14:hiddenEffects>
            </a:ext>
          </a:extLst>
        </p:spPr>
        <p:style>
          <a:lnRef idx="2">
            <a:schemeClr val="accent1"/>
          </a:lnRef>
          <a:fillRef idx="0">
            <a:schemeClr val="accent1"/>
          </a:fillRef>
          <a:effectRef idx="1">
            <a:schemeClr val="accent1"/>
          </a:effectRef>
          <a:fontRef idx="minor">
            <a:schemeClr val="tx1"/>
          </a:fontRef>
        </p:style>
      </p:cxnSp>
      <p:sp>
        <p:nvSpPr>
          <p:cNvPr id="28" name="OTLSHAPE_TB_00000000000000000000000000000000_TimescaleInterval4">
            <a:extLst>
              <a:ext uri="{FF2B5EF4-FFF2-40B4-BE49-F238E27FC236}">
                <a16:creationId xmlns:a16="http://schemas.microsoft.com/office/drawing/2014/main" id="{DE4E31E2-6B1B-45F2-8447-496883F9A612}"/>
              </a:ext>
            </a:extLst>
          </p:cNvPr>
          <p:cNvSpPr txBox="1"/>
          <p:nvPr>
            <p:custDataLst>
              <p:tags r:id="rId23"/>
            </p:custDataLst>
          </p:nvPr>
        </p:nvSpPr>
        <p:spPr>
          <a:xfrm>
            <a:off x="10409007" y="1623811"/>
            <a:ext cx="435923" cy="223267"/>
          </a:xfrm>
          <a:prstGeom prst="rect">
            <a:avLst/>
          </a:prstGeom>
        </p:spPr>
        <p:txBody>
          <a:bodyPr vert="horz" wrap="none" lIns="0" tIns="0" rIns="0" bIns="0" rtlCol="0" anchor="ctr" anchorCtr="0">
            <a:noAutofit/>
          </a:bodyPr>
          <a:lstStyle/>
          <a:p>
            <a:r>
              <a:rPr lang="en-US" sz="1867" spc="-27" dirty="0">
                <a:solidFill>
                  <a:schemeClr val="lt1"/>
                </a:solidFill>
                <a:latin typeface="Helvetica" panose="020B0604020202020204" pitchFamily="34" charset="0"/>
                <a:cs typeface="Helvetica" panose="020B0604020202020204" pitchFamily="34" charset="0"/>
              </a:rPr>
              <a:t>2023</a:t>
            </a:r>
          </a:p>
        </p:txBody>
      </p:sp>
      <p:sp>
        <p:nvSpPr>
          <p:cNvPr id="29" name="OTLSHAPE_T_dfc0f4a3ab4745eaaa877d89731f2f38_Title">
            <a:extLst>
              <a:ext uri="{FF2B5EF4-FFF2-40B4-BE49-F238E27FC236}">
                <a16:creationId xmlns:a16="http://schemas.microsoft.com/office/drawing/2014/main" id="{5EC9F8CE-8AF9-4AD6-A40E-E7FF263D895C}"/>
              </a:ext>
            </a:extLst>
          </p:cNvPr>
          <p:cNvSpPr txBox="1"/>
          <p:nvPr>
            <p:custDataLst>
              <p:tags r:id="rId24"/>
            </p:custDataLst>
          </p:nvPr>
        </p:nvSpPr>
        <p:spPr>
          <a:xfrm>
            <a:off x="796848" y="4962139"/>
            <a:ext cx="4307172" cy="205121"/>
          </a:xfrm>
          <a:prstGeom prst="rect">
            <a:avLst/>
          </a:prstGeom>
        </p:spPr>
        <p:txBody>
          <a:bodyPr vert="horz" wrap="square" lIns="0" tIns="0" rIns="0" bIns="0" rtlCol="0" anchor="ctr" anchorCtr="0">
            <a:spAutoFit/>
          </a:bodyPr>
          <a:lstStyle/>
          <a:p>
            <a:r>
              <a:rPr lang="en-US" sz="1333" spc="-8" dirty="0">
                <a:solidFill>
                  <a:schemeClr val="dk1"/>
                </a:solidFill>
                <a:latin typeface="Arial" panose="020B0604020202020204" pitchFamily="34" charset="0"/>
                <a:cs typeface="Arial" panose="020B0604020202020204" pitchFamily="34" charset="0"/>
              </a:rPr>
              <a:t>C2 enters labor market or four-year institutions</a:t>
            </a:r>
          </a:p>
        </p:txBody>
      </p:sp>
      <p:sp>
        <p:nvSpPr>
          <p:cNvPr id="30" name="OTLSHAPE_T_dfc0f4a3ab4745eaaa877d89731f2f38_Shape">
            <a:extLst>
              <a:ext uri="{FF2B5EF4-FFF2-40B4-BE49-F238E27FC236}">
                <a16:creationId xmlns:a16="http://schemas.microsoft.com/office/drawing/2014/main" id="{B60EACC2-07F8-423D-AFF1-86B05095BDD3}"/>
              </a:ext>
            </a:extLst>
          </p:cNvPr>
          <p:cNvSpPr/>
          <p:nvPr>
            <p:custDataLst>
              <p:tags r:id="rId25"/>
            </p:custDataLst>
          </p:nvPr>
        </p:nvSpPr>
        <p:spPr>
          <a:xfrm>
            <a:off x="7622227" y="4945715"/>
            <a:ext cx="2325715" cy="214224"/>
          </a:xfrm>
          <a:prstGeom prst="roundRect">
            <a:avLst>
              <a:gd name="adj" fmla="val 100000"/>
            </a:avLst>
          </a:prstGeom>
          <a:solidFill>
            <a:srgbClr val="5B96AD"/>
          </a:solidFill>
          <a:ln w="9525" cap="flat" cmpd="sng" algn="ctr">
            <a:noFill/>
            <a:prstDash val="solid"/>
          </a:ln>
          <a:effectLst>
            <a:outerShdw>
              <a:srgbClr val="000000">
                <a:alpha val="50000"/>
              </a:srgbClr>
            </a:outerShdw>
          </a:effectLst>
          <a:extLst>
            <a:ext uri="{53640926-AAD7-44D8-BBD7-CCE9431645EC}">
              <a14:shadowObscured xmlns:a14="http://schemas.microsoft.com/office/drawing/2010/main" val="1"/>
            </a:ext>
          </a:ex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dirty="0"/>
          </a:p>
        </p:txBody>
      </p:sp>
      <p:sp>
        <p:nvSpPr>
          <p:cNvPr id="31" name="OTLSHAPE_T_dfc0f4a3ab4745eaaa877d89731f2f38_JoinedDate">
            <a:extLst>
              <a:ext uri="{FF2B5EF4-FFF2-40B4-BE49-F238E27FC236}">
                <a16:creationId xmlns:a16="http://schemas.microsoft.com/office/drawing/2014/main" id="{31024B76-AF40-4326-AD5B-B7EC0F6968C4}"/>
              </a:ext>
            </a:extLst>
          </p:cNvPr>
          <p:cNvSpPr txBox="1"/>
          <p:nvPr>
            <p:custDataLst>
              <p:tags r:id="rId26"/>
            </p:custDataLst>
          </p:nvPr>
        </p:nvSpPr>
        <p:spPr>
          <a:xfrm>
            <a:off x="8020847" y="4966950"/>
            <a:ext cx="1966713" cy="184666"/>
          </a:xfrm>
          <a:prstGeom prst="rect">
            <a:avLst/>
          </a:prstGeom>
        </p:spPr>
        <p:txBody>
          <a:bodyPr vert="horz" wrap="square" lIns="0" tIns="0" rIns="0" bIns="0" rtlCol="0" anchor="ctr" anchorCtr="0">
            <a:spAutoFit/>
          </a:bodyPr>
          <a:lstStyle/>
          <a:p>
            <a:r>
              <a:rPr lang="en-US" sz="1200" i="1" spc="-8" dirty="0">
                <a:solidFill>
                  <a:schemeClr val="bg1"/>
                </a:solidFill>
                <a:latin typeface="Arial" panose="020B0604020202020204" pitchFamily="34" charset="0"/>
                <a:cs typeface="Arial" panose="020B0604020202020204" pitchFamily="34" charset="0"/>
              </a:rPr>
              <a:t>Fall 2020 – Fall 2022</a:t>
            </a:r>
          </a:p>
        </p:txBody>
      </p:sp>
      <p:sp>
        <p:nvSpPr>
          <p:cNvPr id="32" name="OTLSHAPE_T_dfc0f4a3ab4745eaaa877d89731f2f38_Title">
            <a:extLst>
              <a:ext uri="{FF2B5EF4-FFF2-40B4-BE49-F238E27FC236}">
                <a16:creationId xmlns:a16="http://schemas.microsoft.com/office/drawing/2014/main" id="{E35E3750-101F-42E4-B418-31AFE7098A59}"/>
              </a:ext>
            </a:extLst>
          </p:cNvPr>
          <p:cNvSpPr txBox="1"/>
          <p:nvPr>
            <p:custDataLst>
              <p:tags r:id="rId27"/>
            </p:custDataLst>
          </p:nvPr>
        </p:nvSpPr>
        <p:spPr>
          <a:xfrm>
            <a:off x="805445" y="5772545"/>
            <a:ext cx="5581056" cy="205121"/>
          </a:xfrm>
          <a:prstGeom prst="rect">
            <a:avLst/>
          </a:prstGeom>
        </p:spPr>
        <p:txBody>
          <a:bodyPr vert="horz" wrap="square" lIns="0" tIns="0" rIns="0" bIns="0" rtlCol="0" anchor="ctr" anchorCtr="0">
            <a:spAutoFit/>
          </a:bodyPr>
          <a:lstStyle/>
          <a:p>
            <a:r>
              <a:rPr lang="en-US" sz="1333" spc="-8" dirty="0">
                <a:solidFill>
                  <a:schemeClr val="dk1"/>
                </a:solidFill>
                <a:latin typeface="Arial" panose="020B0604020202020204" pitchFamily="34" charset="0"/>
                <a:cs typeface="Arial" panose="020B0604020202020204" pitchFamily="34" charset="0"/>
              </a:rPr>
              <a:t>Labor market outcomes (dependent on IDES data acquisition) </a:t>
            </a:r>
          </a:p>
        </p:txBody>
      </p:sp>
      <p:sp>
        <p:nvSpPr>
          <p:cNvPr id="33" name="OTLSHAPE_T_dfc0f4a3ab4745eaaa877d89731f2f38_Shape">
            <a:extLst>
              <a:ext uri="{FF2B5EF4-FFF2-40B4-BE49-F238E27FC236}">
                <a16:creationId xmlns:a16="http://schemas.microsoft.com/office/drawing/2014/main" id="{209B5767-B7D9-495D-8642-6577E42ACE2F}"/>
              </a:ext>
            </a:extLst>
          </p:cNvPr>
          <p:cNvSpPr/>
          <p:nvPr>
            <p:custDataLst>
              <p:tags r:id="rId28"/>
            </p:custDataLst>
          </p:nvPr>
        </p:nvSpPr>
        <p:spPr>
          <a:xfrm>
            <a:off x="7148814" y="5793326"/>
            <a:ext cx="3328663" cy="210312"/>
          </a:xfrm>
          <a:prstGeom prst="roundRect">
            <a:avLst>
              <a:gd name="adj" fmla="val 100000"/>
            </a:avLst>
          </a:prstGeom>
          <a:solidFill>
            <a:srgbClr val="F8A429"/>
          </a:solidFill>
          <a:ln w="9525" cap="flat" cmpd="sng" algn="ctr">
            <a:noFill/>
            <a:prstDash val="solid"/>
          </a:ln>
          <a:effectLst>
            <a:outerShdw>
              <a:srgbClr val="000000">
                <a:alpha val="50000"/>
              </a:srgbClr>
            </a:outerShdw>
          </a:effectLst>
          <a:extLst>
            <a:ext uri="{53640926-AAD7-44D8-BBD7-CCE9431645EC}">
              <a14:shadowObscured xmlns:a14="http://schemas.microsoft.com/office/drawing/2010/main" val="1"/>
            </a:ext>
          </a:ex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dirty="0"/>
          </a:p>
        </p:txBody>
      </p:sp>
      <p:sp>
        <p:nvSpPr>
          <p:cNvPr id="34" name="OTLSHAPE_T_dfc0f4a3ab4745eaaa877d89731f2f38_JoinedDate">
            <a:extLst>
              <a:ext uri="{FF2B5EF4-FFF2-40B4-BE49-F238E27FC236}">
                <a16:creationId xmlns:a16="http://schemas.microsoft.com/office/drawing/2014/main" id="{858A1390-3D48-4A31-98E2-2070F41010D9}"/>
              </a:ext>
            </a:extLst>
          </p:cNvPr>
          <p:cNvSpPr txBox="1"/>
          <p:nvPr>
            <p:custDataLst>
              <p:tags r:id="rId29"/>
            </p:custDataLst>
          </p:nvPr>
        </p:nvSpPr>
        <p:spPr>
          <a:xfrm>
            <a:off x="8395607" y="5807588"/>
            <a:ext cx="969671" cy="184666"/>
          </a:xfrm>
          <a:prstGeom prst="rect">
            <a:avLst/>
          </a:prstGeom>
          <a:noFill/>
        </p:spPr>
        <p:txBody>
          <a:bodyPr vert="horz" wrap="square" lIns="0" tIns="0" rIns="0" bIns="0" rtlCol="0" anchor="ctr" anchorCtr="0">
            <a:spAutoFit/>
          </a:bodyPr>
          <a:lstStyle/>
          <a:p>
            <a:r>
              <a:rPr lang="en-US" sz="1200" i="1" spc="-8" dirty="0">
                <a:latin typeface="Arial" panose="020B0604020202020204" pitchFamily="34" charset="0"/>
                <a:cs typeface="Arial" panose="020B0604020202020204" pitchFamily="34" charset="0"/>
              </a:rPr>
              <a:t>Spring 2020 + </a:t>
            </a:r>
          </a:p>
        </p:txBody>
      </p:sp>
      <p:sp>
        <p:nvSpPr>
          <p:cNvPr id="35" name="OTLSHAPE_TB_00000000000000000000000000000000_TimescaleInterval2">
            <a:extLst>
              <a:ext uri="{FF2B5EF4-FFF2-40B4-BE49-F238E27FC236}">
                <a16:creationId xmlns:a16="http://schemas.microsoft.com/office/drawing/2014/main" id="{DD4FA0AB-E7C5-4F84-957D-67AD49556486}"/>
              </a:ext>
            </a:extLst>
          </p:cNvPr>
          <p:cNvSpPr txBox="1"/>
          <p:nvPr>
            <p:custDataLst>
              <p:tags r:id="rId30"/>
            </p:custDataLst>
          </p:nvPr>
        </p:nvSpPr>
        <p:spPr>
          <a:xfrm>
            <a:off x="3790410" y="1637132"/>
            <a:ext cx="435923" cy="223267"/>
          </a:xfrm>
          <a:prstGeom prst="rect">
            <a:avLst/>
          </a:prstGeom>
        </p:spPr>
        <p:txBody>
          <a:bodyPr vert="horz" wrap="none" lIns="0" tIns="0" rIns="0" bIns="0" rtlCol="0" anchor="ctr" anchorCtr="0">
            <a:noAutofit/>
          </a:bodyPr>
          <a:lstStyle/>
          <a:p>
            <a:r>
              <a:rPr lang="en-US" sz="1867" spc="-27" dirty="0">
                <a:solidFill>
                  <a:schemeClr val="lt1"/>
                </a:solidFill>
                <a:latin typeface="Helvetica" panose="020B0604020202020204" pitchFamily="34" charset="0"/>
                <a:cs typeface="Helvetica" panose="020B0604020202020204" pitchFamily="34" charset="0"/>
              </a:rPr>
              <a:t>2017</a:t>
            </a:r>
          </a:p>
        </p:txBody>
      </p:sp>
      <p:cxnSp>
        <p:nvCxnSpPr>
          <p:cNvPr id="36" name="OTLSHAPE_TB_00000000000000000000000000000000_Separator2">
            <a:extLst>
              <a:ext uri="{FF2B5EF4-FFF2-40B4-BE49-F238E27FC236}">
                <a16:creationId xmlns:a16="http://schemas.microsoft.com/office/drawing/2014/main" id="{DC0BFCDB-1373-4901-81CB-DF3312CF6CEB}"/>
              </a:ext>
            </a:extLst>
          </p:cNvPr>
          <p:cNvCxnSpPr/>
          <p:nvPr>
            <p:custDataLst>
              <p:tags r:id="rId31"/>
            </p:custDataLst>
          </p:nvPr>
        </p:nvCxnSpPr>
        <p:spPr>
          <a:xfrm>
            <a:off x="4559921" y="1603615"/>
            <a:ext cx="0" cy="304800"/>
          </a:xfrm>
          <a:prstGeom prst="line">
            <a:avLst/>
          </a:prstGeom>
          <a:ln w="25400" cap="flat" cmpd="sng" algn="ctr">
            <a:solidFill>
              <a:schemeClr val="lt1">
                <a:alpha val="29804"/>
              </a:schemeClr>
            </a:solidFill>
            <a:prstDash val="solid"/>
            <a:round/>
            <a:headEnd type="none" w="med" len="med"/>
            <a:tailEnd type="none" w="med" len="med"/>
          </a:ln>
          <a:effectLst/>
          <a:extLst>
            <a:ext uri="{AF507438-7753-43E0-B8FC-AC1667EBCBE1}">
              <a14:hiddenEffects xmlns:a14="http://schemas.microsoft.com/office/drawing/2010/main">
                <a:effectLst>
                  <a:outerShdw blurRad="40000" dist="20000" dir="5400000" rotWithShape="0">
                    <a:srgbClr val="000000">
                      <a:alpha val="38000"/>
                    </a:srgbClr>
                  </a:outerShdw>
                </a:effectLst>
              </a14:hiddenEffects>
            </a:ext>
          </a:extLst>
        </p:spPr>
        <p:style>
          <a:lnRef idx="2">
            <a:schemeClr val="accent1"/>
          </a:lnRef>
          <a:fillRef idx="0">
            <a:schemeClr val="accent1"/>
          </a:fillRef>
          <a:effectRef idx="1">
            <a:schemeClr val="accent1"/>
          </a:effectRef>
          <a:fontRef idx="minor">
            <a:schemeClr val="tx1"/>
          </a:fontRef>
        </p:style>
      </p:cxnSp>
      <p:sp>
        <p:nvSpPr>
          <p:cNvPr id="37" name="OTLSHAPE_TB_00000000000000000000000000000000_TimescaleInterval2">
            <a:extLst>
              <a:ext uri="{FF2B5EF4-FFF2-40B4-BE49-F238E27FC236}">
                <a16:creationId xmlns:a16="http://schemas.microsoft.com/office/drawing/2014/main" id="{83F91A4A-2143-401B-8C67-AB0D4E97A4A7}"/>
              </a:ext>
            </a:extLst>
          </p:cNvPr>
          <p:cNvSpPr txBox="1"/>
          <p:nvPr>
            <p:custDataLst>
              <p:tags r:id="rId32"/>
            </p:custDataLst>
          </p:nvPr>
        </p:nvSpPr>
        <p:spPr>
          <a:xfrm>
            <a:off x="2687311" y="1647046"/>
            <a:ext cx="435923" cy="223267"/>
          </a:xfrm>
          <a:prstGeom prst="rect">
            <a:avLst/>
          </a:prstGeom>
        </p:spPr>
        <p:txBody>
          <a:bodyPr vert="horz" wrap="none" lIns="0" tIns="0" rIns="0" bIns="0" rtlCol="0" anchor="ctr" anchorCtr="0">
            <a:noAutofit/>
          </a:bodyPr>
          <a:lstStyle/>
          <a:p>
            <a:r>
              <a:rPr lang="en-US" sz="1867" spc="-27" dirty="0">
                <a:solidFill>
                  <a:schemeClr val="lt1"/>
                </a:solidFill>
                <a:latin typeface="Helvetica" panose="020B0604020202020204" pitchFamily="34" charset="0"/>
                <a:cs typeface="Helvetica" panose="020B0604020202020204" pitchFamily="34" charset="0"/>
              </a:rPr>
              <a:t>2016</a:t>
            </a:r>
          </a:p>
        </p:txBody>
      </p:sp>
      <p:sp>
        <p:nvSpPr>
          <p:cNvPr id="38" name="OTLSHAPE_T_edbdd16a7f604f5199c3d2b2e3ab199f_Title">
            <a:extLst>
              <a:ext uri="{FF2B5EF4-FFF2-40B4-BE49-F238E27FC236}">
                <a16:creationId xmlns:a16="http://schemas.microsoft.com/office/drawing/2014/main" id="{D8A6213C-B47A-47A5-9865-D6E4BB8B3040}"/>
              </a:ext>
            </a:extLst>
          </p:cNvPr>
          <p:cNvSpPr txBox="1"/>
          <p:nvPr>
            <p:custDataLst>
              <p:tags r:id="rId33"/>
            </p:custDataLst>
          </p:nvPr>
        </p:nvSpPr>
        <p:spPr>
          <a:xfrm>
            <a:off x="798637" y="2913121"/>
            <a:ext cx="4600760" cy="205121"/>
          </a:xfrm>
          <a:prstGeom prst="rect">
            <a:avLst/>
          </a:prstGeom>
        </p:spPr>
        <p:txBody>
          <a:bodyPr vert="horz" wrap="square" lIns="0" tIns="0" rIns="0" bIns="0" rtlCol="0" anchor="ctr" anchorCtr="0">
            <a:spAutoFit/>
          </a:bodyPr>
          <a:lstStyle/>
          <a:p>
            <a:r>
              <a:rPr lang="en-US" sz="1333" spc="-8" dirty="0">
                <a:solidFill>
                  <a:schemeClr val="dk1"/>
                </a:solidFill>
                <a:latin typeface="Arial" panose="020B0604020202020204" pitchFamily="34" charset="0"/>
                <a:cs typeface="Arial" panose="020B0604020202020204" pitchFamily="34" charset="0"/>
              </a:rPr>
              <a:t>Cohort 3 in school</a:t>
            </a:r>
          </a:p>
        </p:txBody>
      </p:sp>
      <p:sp>
        <p:nvSpPr>
          <p:cNvPr id="39" name="OTLSHAPE_T_ac00d7df578f4564b9b40875e8668c15_Title">
            <a:extLst>
              <a:ext uri="{FF2B5EF4-FFF2-40B4-BE49-F238E27FC236}">
                <a16:creationId xmlns:a16="http://schemas.microsoft.com/office/drawing/2014/main" id="{555A6416-B04F-42AE-81D2-1344602F537C}"/>
              </a:ext>
            </a:extLst>
          </p:cNvPr>
          <p:cNvSpPr txBox="1"/>
          <p:nvPr>
            <p:custDataLst>
              <p:tags r:id="rId34"/>
            </p:custDataLst>
          </p:nvPr>
        </p:nvSpPr>
        <p:spPr>
          <a:xfrm>
            <a:off x="800474" y="4138222"/>
            <a:ext cx="8857776" cy="220632"/>
          </a:xfrm>
          <a:prstGeom prst="rect">
            <a:avLst/>
          </a:prstGeom>
        </p:spPr>
        <p:txBody>
          <a:bodyPr vert="horz" wrap="square" lIns="0" tIns="0" rIns="0" bIns="0" rtlCol="0" anchor="ctr" anchorCtr="0">
            <a:noAutofit/>
          </a:bodyPr>
          <a:lstStyle/>
          <a:p>
            <a:r>
              <a:rPr lang="en-US" sz="1333" spc="-8" dirty="0">
                <a:solidFill>
                  <a:schemeClr val="dk1"/>
                </a:solidFill>
                <a:latin typeface="Arial" panose="020B0604020202020204" pitchFamily="34" charset="0"/>
                <a:cs typeface="Arial" panose="020B0604020202020204" pitchFamily="34" charset="0"/>
              </a:rPr>
              <a:t>C3 and combined cohort graduation analyses completed</a:t>
            </a:r>
          </a:p>
        </p:txBody>
      </p:sp>
      <p:sp>
        <p:nvSpPr>
          <p:cNvPr id="40" name="OTLSHAPE_T_dfc0f4a3ab4745eaaa877d89731f2f38_Title">
            <a:extLst>
              <a:ext uri="{FF2B5EF4-FFF2-40B4-BE49-F238E27FC236}">
                <a16:creationId xmlns:a16="http://schemas.microsoft.com/office/drawing/2014/main" id="{BE7C4844-60AD-48F9-B935-E2A86794F760}"/>
              </a:ext>
            </a:extLst>
          </p:cNvPr>
          <p:cNvSpPr txBox="1"/>
          <p:nvPr>
            <p:custDataLst>
              <p:tags r:id="rId35"/>
            </p:custDataLst>
          </p:nvPr>
        </p:nvSpPr>
        <p:spPr>
          <a:xfrm>
            <a:off x="793717" y="5399806"/>
            <a:ext cx="4307172" cy="205121"/>
          </a:xfrm>
          <a:prstGeom prst="rect">
            <a:avLst/>
          </a:prstGeom>
        </p:spPr>
        <p:txBody>
          <a:bodyPr vert="horz" wrap="square" lIns="0" tIns="0" rIns="0" bIns="0" rtlCol="0" anchor="ctr" anchorCtr="0">
            <a:spAutoFit/>
          </a:bodyPr>
          <a:lstStyle/>
          <a:p>
            <a:r>
              <a:rPr lang="en-US" sz="1333" spc="-8" dirty="0">
                <a:solidFill>
                  <a:schemeClr val="dk1"/>
                </a:solidFill>
                <a:latin typeface="Arial" panose="020B0604020202020204" pitchFamily="34" charset="0"/>
                <a:cs typeface="Arial" panose="020B0604020202020204" pitchFamily="34" charset="0"/>
              </a:rPr>
              <a:t>C2 enters labor market or four-year institutions</a:t>
            </a:r>
          </a:p>
        </p:txBody>
      </p:sp>
      <p:sp>
        <p:nvSpPr>
          <p:cNvPr id="41" name="OTLSHAPE_T_dfc0f4a3ab4745eaaa877d89731f2f38_Shape">
            <a:extLst>
              <a:ext uri="{FF2B5EF4-FFF2-40B4-BE49-F238E27FC236}">
                <a16:creationId xmlns:a16="http://schemas.microsoft.com/office/drawing/2014/main" id="{C847818A-0E9F-4923-8291-89ECD9364F2B}"/>
              </a:ext>
            </a:extLst>
          </p:cNvPr>
          <p:cNvSpPr/>
          <p:nvPr>
            <p:custDataLst>
              <p:tags r:id="rId36"/>
            </p:custDataLst>
          </p:nvPr>
        </p:nvSpPr>
        <p:spPr>
          <a:xfrm>
            <a:off x="8763275" y="5411518"/>
            <a:ext cx="2325715" cy="214224"/>
          </a:xfrm>
          <a:prstGeom prst="roundRect">
            <a:avLst>
              <a:gd name="adj" fmla="val 100000"/>
            </a:avLst>
          </a:prstGeom>
          <a:solidFill>
            <a:srgbClr val="5B96AD"/>
          </a:solidFill>
          <a:ln w="9525" cap="flat" cmpd="sng" algn="ctr">
            <a:noFill/>
            <a:prstDash val="solid"/>
          </a:ln>
          <a:effectLst>
            <a:outerShdw>
              <a:srgbClr val="000000">
                <a:alpha val="50000"/>
              </a:srgbClr>
            </a:outerShdw>
          </a:effectLst>
          <a:extLst>
            <a:ext uri="{53640926-AAD7-44D8-BBD7-CCE9431645EC}">
              <a14:shadowObscured xmlns:a14="http://schemas.microsoft.com/office/drawing/2010/main" val="1"/>
            </a:ext>
          </a:ex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dirty="0"/>
          </a:p>
        </p:txBody>
      </p:sp>
      <p:sp>
        <p:nvSpPr>
          <p:cNvPr id="42" name="OTLSHAPE_T_dfc0f4a3ab4745eaaa877d89731f2f38_JoinedDate">
            <a:extLst>
              <a:ext uri="{FF2B5EF4-FFF2-40B4-BE49-F238E27FC236}">
                <a16:creationId xmlns:a16="http://schemas.microsoft.com/office/drawing/2014/main" id="{3D3D5475-FF03-4DE5-A49B-58BEC9234136}"/>
              </a:ext>
            </a:extLst>
          </p:cNvPr>
          <p:cNvSpPr txBox="1"/>
          <p:nvPr>
            <p:custDataLst>
              <p:tags r:id="rId37"/>
            </p:custDataLst>
          </p:nvPr>
        </p:nvSpPr>
        <p:spPr>
          <a:xfrm>
            <a:off x="9180651" y="5426297"/>
            <a:ext cx="1966713" cy="184666"/>
          </a:xfrm>
          <a:prstGeom prst="rect">
            <a:avLst/>
          </a:prstGeom>
        </p:spPr>
        <p:txBody>
          <a:bodyPr vert="horz" wrap="square" lIns="0" tIns="0" rIns="0" bIns="0" rtlCol="0" anchor="ctr" anchorCtr="0">
            <a:spAutoFit/>
          </a:bodyPr>
          <a:lstStyle/>
          <a:p>
            <a:r>
              <a:rPr lang="en-US" sz="1200" i="1" spc="-8" dirty="0">
                <a:solidFill>
                  <a:schemeClr val="bg1"/>
                </a:solidFill>
                <a:latin typeface="Arial" panose="020B0604020202020204" pitchFamily="34" charset="0"/>
                <a:cs typeface="Arial" panose="020B0604020202020204" pitchFamily="34" charset="0"/>
              </a:rPr>
              <a:t>Fall 2021 – Fall 2023</a:t>
            </a:r>
          </a:p>
        </p:txBody>
      </p:sp>
      <p:cxnSp>
        <p:nvCxnSpPr>
          <p:cNvPr id="43" name="OTLSHAPE_TB_00000000000000000000000000000000_Separator4">
            <a:extLst>
              <a:ext uri="{FF2B5EF4-FFF2-40B4-BE49-F238E27FC236}">
                <a16:creationId xmlns:a16="http://schemas.microsoft.com/office/drawing/2014/main" id="{573EF191-BAA6-4D8A-ABF0-FD1CDC7869D2}"/>
              </a:ext>
            </a:extLst>
          </p:cNvPr>
          <p:cNvCxnSpPr/>
          <p:nvPr>
            <p:custDataLst>
              <p:tags r:id="rId38"/>
            </p:custDataLst>
          </p:nvPr>
        </p:nvCxnSpPr>
        <p:spPr>
          <a:xfrm>
            <a:off x="4233675" y="2108918"/>
            <a:ext cx="0" cy="304800"/>
          </a:xfrm>
          <a:prstGeom prst="line">
            <a:avLst/>
          </a:prstGeom>
          <a:ln w="25400" cap="flat" cmpd="sng" algn="ctr">
            <a:solidFill>
              <a:schemeClr val="lt1">
                <a:alpha val="29804"/>
              </a:schemeClr>
            </a:solidFill>
            <a:prstDash val="solid"/>
            <a:round/>
            <a:headEnd type="none" w="med" len="med"/>
            <a:tailEnd type="none" w="med" len="med"/>
          </a:ln>
          <a:effectLst/>
          <a:extLst>
            <a:ext uri="{AF507438-7753-43E0-B8FC-AC1667EBCBE1}">
              <a14:hiddenEffects xmlns:a14="http://schemas.microsoft.com/office/drawing/2010/main">
                <a:effectLst>
                  <a:outerShdw blurRad="40000" dist="20000" dir="5400000" rotWithShape="0">
                    <a:srgbClr val="000000">
                      <a:alpha val="38000"/>
                    </a:srgbClr>
                  </a:outerShdw>
                </a:effectLst>
              </a14:hiddenEffects>
            </a:ext>
          </a:extLst>
        </p:spPr>
        <p:style>
          <a:lnRef idx="2">
            <a:schemeClr val="accent1"/>
          </a:lnRef>
          <a:fillRef idx="0">
            <a:schemeClr val="accent1"/>
          </a:fillRef>
          <a:effectRef idx="1">
            <a:schemeClr val="accent1"/>
          </a:effectRef>
          <a:fontRef idx="minor">
            <a:schemeClr val="tx1"/>
          </a:fontRef>
        </p:style>
      </p:cxnSp>
      <p:cxnSp>
        <p:nvCxnSpPr>
          <p:cNvPr id="44" name="OTLSHAPE_TB_00000000000000000000000000000000_Separator5">
            <a:extLst>
              <a:ext uri="{FF2B5EF4-FFF2-40B4-BE49-F238E27FC236}">
                <a16:creationId xmlns:a16="http://schemas.microsoft.com/office/drawing/2014/main" id="{6D596BE9-C9F2-4EAE-9224-0761F0C5AC26}"/>
              </a:ext>
            </a:extLst>
          </p:cNvPr>
          <p:cNvCxnSpPr/>
          <p:nvPr>
            <p:custDataLst>
              <p:tags r:id="rId39"/>
            </p:custDataLst>
          </p:nvPr>
        </p:nvCxnSpPr>
        <p:spPr>
          <a:xfrm>
            <a:off x="5101679" y="2108918"/>
            <a:ext cx="0" cy="304800"/>
          </a:xfrm>
          <a:prstGeom prst="line">
            <a:avLst/>
          </a:prstGeom>
          <a:ln w="25400" cap="flat" cmpd="sng" algn="ctr">
            <a:solidFill>
              <a:schemeClr val="lt1">
                <a:alpha val="29804"/>
              </a:schemeClr>
            </a:solidFill>
            <a:prstDash val="solid"/>
            <a:round/>
            <a:headEnd type="none" w="med" len="med"/>
            <a:tailEnd type="none" w="med" len="med"/>
          </a:ln>
          <a:effectLst/>
          <a:extLst>
            <a:ext uri="{AF507438-7753-43E0-B8FC-AC1667EBCBE1}">
              <a14:hiddenEffects xmlns:a14="http://schemas.microsoft.com/office/drawing/2010/main">
                <a:effectLst>
                  <a:outerShdw blurRad="40000" dist="20000" dir="5400000" rotWithShape="0">
                    <a:srgbClr val="000000">
                      <a:alpha val="38000"/>
                    </a:srgbClr>
                  </a:outerShdw>
                </a:effectLst>
              </a14:hiddenEffects>
            </a:ext>
          </a:extLst>
        </p:spPr>
        <p:style>
          <a:lnRef idx="2">
            <a:schemeClr val="accent1"/>
          </a:lnRef>
          <a:fillRef idx="0">
            <a:schemeClr val="accent1"/>
          </a:fillRef>
          <a:effectRef idx="1">
            <a:schemeClr val="accent1"/>
          </a:effectRef>
          <a:fontRef idx="minor">
            <a:schemeClr val="tx1"/>
          </a:fontRef>
        </p:style>
      </p:cxnSp>
      <p:cxnSp>
        <p:nvCxnSpPr>
          <p:cNvPr id="45" name="OTLSHAPE_TB_00000000000000000000000000000000_Separator6">
            <a:extLst>
              <a:ext uri="{FF2B5EF4-FFF2-40B4-BE49-F238E27FC236}">
                <a16:creationId xmlns:a16="http://schemas.microsoft.com/office/drawing/2014/main" id="{43751F3B-79B6-4F40-A960-597EF2B4CF44}"/>
              </a:ext>
            </a:extLst>
          </p:cNvPr>
          <p:cNvCxnSpPr/>
          <p:nvPr>
            <p:custDataLst>
              <p:tags r:id="rId40"/>
            </p:custDataLst>
          </p:nvPr>
        </p:nvCxnSpPr>
        <p:spPr>
          <a:xfrm>
            <a:off x="5961175" y="2108918"/>
            <a:ext cx="0" cy="304800"/>
          </a:xfrm>
          <a:prstGeom prst="line">
            <a:avLst/>
          </a:prstGeom>
          <a:ln w="25400" cap="flat" cmpd="sng" algn="ctr">
            <a:solidFill>
              <a:schemeClr val="lt1">
                <a:alpha val="29804"/>
              </a:schemeClr>
            </a:solidFill>
            <a:prstDash val="solid"/>
            <a:round/>
            <a:headEnd type="none" w="med" len="med"/>
            <a:tailEnd type="none" w="med" len="med"/>
          </a:ln>
          <a:effectLst/>
          <a:extLst>
            <a:ext uri="{AF507438-7753-43E0-B8FC-AC1667EBCBE1}">
              <a14:hiddenEffects xmlns:a14="http://schemas.microsoft.com/office/drawing/2010/main">
                <a:effectLst>
                  <a:outerShdw blurRad="40000" dist="20000" dir="5400000" rotWithShape="0">
                    <a:srgbClr val="000000">
                      <a:alpha val="38000"/>
                    </a:srgbClr>
                  </a:outerShdw>
                </a:effectLst>
              </a14:hiddenEffects>
            </a:ext>
          </a:extLst>
        </p:spPr>
        <p:style>
          <a:lnRef idx="2">
            <a:schemeClr val="accent1"/>
          </a:lnRef>
          <a:fillRef idx="0">
            <a:schemeClr val="accent1"/>
          </a:fillRef>
          <a:effectRef idx="1">
            <a:schemeClr val="accent1"/>
          </a:effectRef>
          <a:fontRef idx="minor">
            <a:schemeClr val="tx1"/>
          </a:fontRef>
        </p:style>
      </p:cxnSp>
      <p:cxnSp>
        <p:nvCxnSpPr>
          <p:cNvPr id="46" name="OTLSHAPE_TB_00000000000000000000000000000000_Separator7">
            <a:extLst>
              <a:ext uri="{FF2B5EF4-FFF2-40B4-BE49-F238E27FC236}">
                <a16:creationId xmlns:a16="http://schemas.microsoft.com/office/drawing/2014/main" id="{305A83B5-17F1-4690-A86A-3679A1FB6031}"/>
              </a:ext>
            </a:extLst>
          </p:cNvPr>
          <p:cNvCxnSpPr/>
          <p:nvPr>
            <p:custDataLst>
              <p:tags r:id="rId41"/>
            </p:custDataLst>
          </p:nvPr>
        </p:nvCxnSpPr>
        <p:spPr>
          <a:xfrm>
            <a:off x="6827387" y="2002511"/>
            <a:ext cx="0" cy="304800"/>
          </a:xfrm>
          <a:prstGeom prst="line">
            <a:avLst/>
          </a:prstGeom>
          <a:ln w="25400" cap="flat" cmpd="sng" algn="ctr">
            <a:solidFill>
              <a:schemeClr val="lt1">
                <a:alpha val="29804"/>
              </a:schemeClr>
            </a:solidFill>
            <a:prstDash val="solid"/>
            <a:round/>
            <a:headEnd type="none" w="med" len="med"/>
            <a:tailEnd type="none" w="med" len="med"/>
          </a:ln>
          <a:effectLst/>
          <a:extLst>
            <a:ext uri="{AF507438-7753-43E0-B8FC-AC1667EBCBE1}">
              <a14:hiddenEffects xmlns:a14="http://schemas.microsoft.com/office/drawing/2010/main">
                <a:effectLst>
                  <a:outerShdw blurRad="40000" dist="20000" dir="5400000" rotWithShape="0">
                    <a:srgbClr val="000000">
                      <a:alpha val="38000"/>
                    </a:srgbClr>
                  </a:outerShdw>
                </a:effectLst>
              </a14:hiddenEffects>
            </a:ext>
          </a:extLst>
        </p:spPr>
        <p:style>
          <a:lnRef idx="2">
            <a:schemeClr val="accent1"/>
          </a:lnRef>
          <a:fillRef idx="0">
            <a:schemeClr val="accent1"/>
          </a:fillRef>
          <a:effectRef idx="1">
            <a:schemeClr val="accent1"/>
          </a:effectRef>
          <a:fontRef idx="minor">
            <a:schemeClr val="tx1"/>
          </a:fontRef>
        </p:style>
      </p:cxnSp>
      <p:cxnSp>
        <p:nvCxnSpPr>
          <p:cNvPr id="47" name="OTLSHAPE_TB_00000000000000000000000000000000_Separator8">
            <a:extLst>
              <a:ext uri="{FF2B5EF4-FFF2-40B4-BE49-F238E27FC236}">
                <a16:creationId xmlns:a16="http://schemas.microsoft.com/office/drawing/2014/main" id="{F4FD662B-EC76-4059-8FE0-D89DF4882D9F}"/>
              </a:ext>
            </a:extLst>
          </p:cNvPr>
          <p:cNvCxnSpPr/>
          <p:nvPr>
            <p:custDataLst>
              <p:tags r:id="rId42"/>
            </p:custDataLst>
          </p:nvPr>
        </p:nvCxnSpPr>
        <p:spPr>
          <a:xfrm>
            <a:off x="7685837" y="2108918"/>
            <a:ext cx="0" cy="304800"/>
          </a:xfrm>
          <a:prstGeom prst="line">
            <a:avLst/>
          </a:prstGeom>
          <a:ln w="25400" cap="flat" cmpd="sng" algn="ctr">
            <a:solidFill>
              <a:schemeClr val="lt1">
                <a:alpha val="29804"/>
              </a:schemeClr>
            </a:solidFill>
            <a:prstDash val="solid"/>
            <a:round/>
            <a:headEnd type="none" w="med" len="med"/>
            <a:tailEnd type="none" w="med" len="med"/>
          </a:ln>
          <a:effectLst/>
          <a:extLst>
            <a:ext uri="{AF507438-7753-43E0-B8FC-AC1667EBCBE1}">
              <a14:hiddenEffects xmlns:a14="http://schemas.microsoft.com/office/drawing/2010/main">
                <a:effectLst>
                  <a:outerShdw blurRad="40000" dist="20000" dir="5400000" rotWithShape="0">
                    <a:srgbClr val="000000">
                      <a:alpha val="38000"/>
                    </a:srgbClr>
                  </a:outerShdw>
                </a:effectLst>
              </a14:hiddenEffects>
            </a:ext>
          </a:extLst>
        </p:spPr>
        <p:style>
          <a:lnRef idx="2">
            <a:schemeClr val="accent1"/>
          </a:lnRef>
          <a:fillRef idx="0">
            <a:schemeClr val="accent1"/>
          </a:fillRef>
          <a:effectRef idx="1">
            <a:schemeClr val="accent1"/>
          </a:effectRef>
          <a:fontRef idx="minor">
            <a:schemeClr val="tx1"/>
          </a:fontRef>
        </p:style>
      </p:cxnSp>
      <p:cxnSp>
        <p:nvCxnSpPr>
          <p:cNvPr id="48" name="OTLSHAPE_TB_00000000000000000000000000000000_Separator9">
            <a:extLst>
              <a:ext uri="{FF2B5EF4-FFF2-40B4-BE49-F238E27FC236}">
                <a16:creationId xmlns:a16="http://schemas.microsoft.com/office/drawing/2014/main" id="{972A13C0-BAEE-4325-A3F7-719B9FDFF9FD}"/>
              </a:ext>
            </a:extLst>
          </p:cNvPr>
          <p:cNvCxnSpPr/>
          <p:nvPr>
            <p:custDataLst>
              <p:tags r:id="rId43"/>
            </p:custDataLst>
          </p:nvPr>
        </p:nvCxnSpPr>
        <p:spPr>
          <a:xfrm>
            <a:off x="8551005" y="2108918"/>
            <a:ext cx="0" cy="304800"/>
          </a:xfrm>
          <a:prstGeom prst="line">
            <a:avLst/>
          </a:prstGeom>
          <a:ln w="25400" cap="flat" cmpd="sng" algn="ctr">
            <a:solidFill>
              <a:schemeClr val="lt1">
                <a:alpha val="29804"/>
              </a:schemeClr>
            </a:solidFill>
            <a:prstDash val="solid"/>
            <a:round/>
            <a:headEnd type="none" w="med" len="med"/>
            <a:tailEnd type="none" w="med" len="med"/>
          </a:ln>
          <a:effectLst/>
          <a:extLst>
            <a:ext uri="{AF507438-7753-43E0-B8FC-AC1667EBCBE1}">
              <a14:hiddenEffects xmlns:a14="http://schemas.microsoft.com/office/drawing/2010/main">
                <a:effectLst>
                  <a:outerShdw blurRad="40000" dist="20000" dir="5400000" rotWithShape="0">
                    <a:srgbClr val="000000">
                      <a:alpha val="38000"/>
                    </a:srgbClr>
                  </a:outerShdw>
                </a:effectLst>
              </a14:hiddenEffects>
            </a:ext>
          </a:extLst>
        </p:spPr>
        <p:style>
          <a:lnRef idx="2">
            <a:schemeClr val="accent1"/>
          </a:lnRef>
          <a:fillRef idx="0">
            <a:schemeClr val="accent1"/>
          </a:fillRef>
          <a:effectRef idx="1">
            <a:schemeClr val="accent1"/>
          </a:effectRef>
          <a:fontRef idx="minor">
            <a:schemeClr val="tx1"/>
          </a:fontRef>
        </p:style>
      </p:cxnSp>
      <p:sp>
        <p:nvSpPr>
          <p:cNvPr id="49" name="OTLSHAPE_T_19ef6a94bf8b40308742a552633751e0_Shape">
            <a:extLst>
              <a:ext uri="{FF2B5EF4-FFF2-40B4-BE49-F238E27FC236}">
                <a16:creationId xmlns:a16="http://schemas.microsoft.com/office/drawing/2014/main" id="{7494AA86-FEC4-4036-B08D-D8E415240ECD}"/>
              </a:ext>
            </a:extLst>
          </p:cNvPr>
          <p:cNvSpPr/>
          <p:nvPr>
            <p:custDataLst>
              <p:tags r:id="rId44"/>
            </p:custDataLst>
          </p:nvPr>
        </p:nvSpPr>
        <p:spPr>
          <a:xfrm>
            <a:off x="6707699" y="3344297"/>
            <a:ext cx="699749" cy="177812"/>
          </a:xfrm>
          <a:prstGeom prst="roundRect">
            <a:avLst>
              <a:gd name="adj" fmla="val 100000"/>
            </a:avLst>
          </a:prstGeom>
          <a:solidFill>
            <a:schemeClr val="accent4"/>
          </a:solidFill>
          <a:ln w="9525" cap="flat" cmpd="sng" algn="ctr">
            <a:noFill/>
            <a:prstDash val="solid"/>
          </a:ln>
          <a:effectLst>
            <a:outerShdw>
              <a:srgbClr val="000000">
                <a:alpha val="50000"/>
              </a:srgbClr>
            </a:outerShdw>
          </a:effectLst>
          <a:extLst>
            <a:ext uri="{53640926-AAD7-44D8-BBD7-CCE9431645EC}">
              <a14:shadowObscured xmlns:a14="http://schemas.microsoft.com/office/drawing/2010/main" val="1"/>
            </a:ext>
          </a:ex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dirty="0"/>
          </a:p>
        </p:txBody>
      </p:sp>
      <p:sp>
        <p:nvSpPr>
          <p:cNvPr id="50" name="OTLSHAPE_T_19ef6a94bf8b40308742a552633751e0_Shape">
            <a:extLst>
              <a:ext uri="{FF2B5EF4-FFF2-40B4-BE49-F238E27FC236}">
                <a16:creationId xmlns:a16="http://schemas.microsoft.com/office/drawing/2014/main" id="{DCF4C387-2C70-443B-ACA6-7CC7E83C20D6}"/>
              </a:ext>
            </a:extLst>
          </p:cNvPr>
          <p:cNvSpPr/>
          <p:nvPr>
            <p:custDataLst>
              <p:tags r:id="rId45"/>
            </p:custDataLst>
          </p:nvPr>
        </p:nvSpPr>
        <p:spPr>
          <a:xfrm>
            <a:off x="3123235" y="2135562"/>
            <a:ext cx="2958990" cy="239442"/>
          </a:xfrm>
          <a:prstGeom prst="roundRect">
            <a:avLst>
              <a:gd name="adj" fmla="val 100000"/>
            </a:avLst>
          </a:prstGeom>
          <a:solidFill>
            <a:srgbClr val="5B96AD"/>
          </a:solidFill>
          <a:ln w="9525" cap="flat" cmpd="sng" algn="ctr">
            <a:noFill/>
            <a:prstDash val="solid"/>
          </a:ln>
          <a:effectLst>
            <a:outerShdw>
              <a:srgbClr val="000000">
                <a:alpha val="50000"/>
              </a:srgbClr>
            </a:outerShdw>
          </a:effectLst>
          <a:extLst>
            <a:ext uri="{53640926-AAD7-44D8-BBD7-CCE9431645EC}">
              <a14:shadowObscured xmlns:a14="http://schemas.microsoft.com/office/drawing/2010/main" val="1"/>
            </a:ext>
          </a:ex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dirty="0"/>
          </a:p>
        </p:txBody>
      </p:sp>
      <p:sp>
        <p:nvSpPr>
          <p:cNvPr id="51" name="OTLSHAPE_T_55f09f32e1f24af29fd9cd564551e645_JoinedDate">
            <a:extLst>
              <a:ext uri="{FF2B5EF4-FFF2-40B4-BE49-F238E27FC236}">
                <a16:creationId xmlns:a16="http://schemas.microsoft.com/office/drawing/2014/main" id="{8D82F1E0-B0C6-4662-9928-BF6455DDA524}"/>
              </a:ext>
            </a:extLst>
          </p:cNvPr>
          <p:cNvSpPr txBox="1"/>
          <p:nvPr>
            <p:custDataLst>
              <p:tags r:id="rId46"/>
            </p:custDataLst>
          </p:nvPr>
        </p:nvSpPr>
        <p:spPr>
          <a:xfrm>
            <a:off x="3237675" y="2146538"/>
            <a:ext cx="2688761" cy="184666"/>
          </a:xfrm>
          <a:prstGeom prst="rect">
            <a:avLst/>
          </a:prstGeom>
        </p:spPr>
        <p:txBody>
          <a:bodyPr vert="horz" wrap="square" lIns="0" tIns="0" rIns="0" bIns="0" rtlCol="0" anchor="ctr" anchorCtr="0">
            <a:spAutoFit/>
          </a:bodyPr>
          <a:lstStyle/>
          <a:p>
            <a:pPr algn="ctr"/>
            <a:r>
              <a:rPr lang="en-US" sz="1200" i="1" spc="-8" dirty="0">
                <a:solidFill>
                  <a:schemeClr val="bg1"/>
                </a:solidFill>
                <a:latin typeface="Arial" panose="020B0604020202020204" pitchFamily="34" charset="0"/>
                <a:cs typeface="Arial" panose="020B0604020202020204" pitchFamily="34" charset="0"/>
              </a:rPr>
              <a:t>Fall 2016 – Spring 2019</a:t>
            </a:r>
          </a:p>
        </p:txBody>
      </p:sp>
      <p:grpSp>
        <p:nvGrpSpPr>
          <p:cNvPr id="52" name="Group 51">
            <a:extLst>
              <a:ext uri="{FF2B5EF4-FFF2-40B4-BE49-F238E27FC236}">
                <a16:creationId xmlns:a16="http://schemas.microsoft.com/office/drawing/2014/main" id="{8BC557CA-A290-4A33-8C88-80706808AEA3}"/>
              </a:ext>
            </a:extLst>
          </p:cNvPr>
          <p:cNvGrpSpPr/>
          <p:nvPr/>
        </p:nvGrpSpPr>
        <p:grpSpPr>
          <a:xfrm>
            <a:off x="4223546" y="2509374"/>
            <a:ext cx="2862499" cy="208412"/>
            <a:chOff x="4356847" y="2384391"/>
            <a:chExt cx="2862499" cy="208412"/>
          </a:xfrm>
        </p:grpSpPr>
        <p:sp>
          <p:nvSpPr>
            <p:cNvPr id="53" name="OTLSHAPE_T_19ef6a94bf8b40308742a552633751e0_Shape">
              <a:extLst>
                <a:ext uri="{FF2B5EF4-FFF2-40B4-BE49-F238E27FC236}">
                  <a16:creationId xmlns:a16="http://schemas.microsoft.com/office/drawing/2014/main" id="{D82BF853-631B-466C-915D-7B536043D342}"/>
                </a:ext>
              </a:extLst>
            </p:cNvPr>
            <p:cNvSpPr/>
            <p:nvPr>
              <p:custDataLst>
                <p:tags r:id="rId54"/>
              </p:custDataLst>
            </p:nvPr>
          </p:nvSpPr>
          <p:spPr>
            <a:xfrm>
              <a:off x="4356847" y="2384391"/>
              <a:ext cx="2862499" cy="208412"/>
            </a:xfrm>
            <a:prstGeom prst="roundRect">
              <a:avLst>
                <a:gd name="adj" fmla="val 100000"/>
              </a:avLst>
            </a:prstGeom>
            <a:solidFill>
              <a:srgbClr val="5B96AD"/>
            </a:solidFill>
            <a:ln w="9525" cap="flat" cmpd="sng" algn="ctr">
              <a:noFill/>
              <a:prstDash val="solid"/>
            </a:ln>
            <a:effectLst>
              <a:outerShdw>
                <a:srgbClr val="000000">
                  <a:alpha val="50000"/>
                </a:srgbClr>
              </a:outerShdw>
            </a:effectLst>
            <a:extLst>
              <a:ext uri="{53640926-AAD7-44D8-BBD7-CCE9431645EC}">
                <a14:shadowObscured xmlns:a14="http://schemas.microsoft.com/office/drawing/2010/main" val="1"/>
              </a:ext>
            </a:ex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dirty="0"/>
            </a:p>
          </p:txBody>
        </p:sp>
        <p:sp>
          <p:nvSpPr>
            <p:cNvPr id="54" name="OTLSHAPE_T_55f09f32e1f24af29fd9cd564551e645_JoinedDate">
              <a:extLst>
                <a:ext uri="{FF2B5EF4-FFF2-40B4-BE49-F238E27FC236}">
                  <a16:creationId xmlns:a16="http://schemas.microsoft.com/office/drawing/2014/main" id="{92F11C86-5EBB-46F7-AC60-D00B7775E078}"/>
                </a:ext>
              </a:extLst>
            </p:cNvPr>
            <p:cNvSpPr txBox="1"/>
            <p:nvPr>
              <p:custDataLst>
                <p:tags r:id="rId55"/>
              </p:custDataLst>
            </p:nvPr>
          </p:nvSpPr>
          <p:spPr>
            <a:xfrm>
              <a:off x="4443716" y="2396264"/>
              <a:ext cx="2688761" cy="184666"/>
            </a:xfrm>
            <a:prstGeom prst="rect">
              <a:avLst/>
            </a:prstGeom>
          </p:spPr>
          <p:txBody>
            <a:bodyPr vert="horz" wrap="square" lIns="0" tIns="0" rIns="0" bIns="0" rtlCol="0" anchor="ctr" anchorCtr="0">
              <a:spAutoFit/>
            </a:bodyPr>
            <a:lstStyle/>
            <a:p>
              <a:pPr algn="ctr"/>
              <a:r>
                <a:rPr lang="en-US" sz="1200" i="1" spc="-8" dirty="0">
                  <a:solidFill>
                    <a:schemeClr val="bg1"/>
                  </a:solidFill>
                  <a:latin typeface="Arial" panose="020B0604020202020204" pitchFamily="34" charset="0"/>
                  <a:cs typeface="Arial" panose="020B0604020202020204" pitchFamily="34" charset="0"/>
                </a:rPr>
                <a:t>Fall 2017 – Spring 2020</a:t>
              </a:r>
            </a:p>
          </p:txBody>
        </p:sp>
      </p:grpSp>
      <p:sp>
        <p:nvSpPr>
          <p:cNvPr id="55" name="OTLSHAPE_T_19ef6a94bf8b40308742a552633751e0_JoinedDate">
            <a:extLst>
              <a:ext uri="{FF2B5EF4-FFF2-40B4-BE49-F238E27FC236}">
                <a16:creationId xmlns:a16="http://schemas.microsoft.com/office/drawing/2014/main" id="{4C432EEB-DB64-4808-BBEB-F1DE3FB8B21A}"/>
              </a:ext>
            </a:extLst>
          </p:cNvPr>
          <p:cNvSpPr txBox="1"/>
          <p:nvPr>
            <p:custDataLst>
              <p:tags r:id="rId47"/>
            </p:custDataLst>
          </p:nvPr>
        </p:nvSpPr>
        <p:spPr>
          <a:xfrm>
            <a:off x="6712421" y="3328805"/>
            <a:ext cx="2429005" cy="184666"/>
          </a:xfrm>
          <a:prstGeom prst="rect">
            <a:avLst/>
          </a:prstGeom>
        </p:spPr>
        <p:txBody>
          <a:bodyPr vert="horz" wrap="square" lIns="0" tIns="0" rIns="0" bIns="0" rtlCol="0" anchor="ctr" anchorCtr="0">
            <a:spAutoFit/>
          </a:bodyPr>
          <a:lstStyle/>
          <a:p>
            <a:r>
              <a:rPr lang="en-US" sz="1200" i="1" spc="-8" dirty="0">
                <a:solidFill>
                  <a:schemeClr val="bg1"/>
                </a:solidFill>
                <a:latin typeface="Arial" panose="020B0604020202020204" pitchFamily="34" charset="0"/>
                <a:cs typeface="Arial" panose="020B0604020202020204" pitchFamily="34" charset="0"/>
              </a:rPr>
              <a:t>Winter ‘20</a:t>
            </a:r>
          </a:p>
        </p:txBody>
      </p:sp>
      <p:sp>
        <p:nvSpPr>
          <p:cNvPr id="56" name="OTLSHAPE_T_19ef6a94bf8b40308742a552633751e0_Shape">
            <a:extLst>
              <a:ext uri="{FF2B5EF4-FFF2-40B4-BE49-F238E27FC236}">
                <a16:creationId xmlns:a16="http://schemas.microsoft.com/office/drawing/2014/main" id="{C9052FF1-3C8D-4A05-8808-C10D85B983A0}"/>
              </a:ext>
            </a:extLst>
          </p:cNvPr>
          <p:cNvSpPr/>
          <p:nvPr>
            <p:custDataLst>
              <p:tags r:id="rId48"/>
            </p:custDataLst>
          </p:nvPr>
        </p:nvSpPr>
        <p:spPr>
          <a:xfrm>
            <a:off x="5232350" y="2918760"/>
            <a:ext cx="2970456" cy="207949"/>
          </a:xfrm>
          <a:prstGeom prst="roundRect">
            <a:avLst>
              <a:gd name="adj" fmla="val 100000"/>
            </a:avLst>
          </a:prstGeom>
          <a:solidFill>
            <a:srgbClr val="5B96AD"/>
          </a:solidFill>
          <a:ln w="9525" cap="flat" cmpd="sng" algn="ctr">
            <a:noFill/>
            <a:prstDash val="solid"/>
          </a:ln>
          <a:effectLst>
            <a:outerShdw>
              <a:srgbClr val="000000">
                <a:alpha val="50000"/>
              </a:srgbClr>
            </a:outerShdw>
          </a:effectLst>
          <a:extLst>
            <a:ext uri="{53640926-AAD7-44D8-BBD7-CCE9431645EC}">
              <a14:shadowObscured xmlns:a14="http://schemas.microsoft.com/office/drawing/2010/main" val="1"/>
            </a:ext>
          </a:ex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dirty="0"/>
          </a:p>
        </p:txBody>
      </p:sp>
      <p:sp>
        <p:nvSpPr>
          <p:cNvPr id="57" name="OTLSHAPE_T_55f09f32e1f24af29fd9cd564551e645_JoinedDate">
            <a:extLst>
              <a:ext uri="{FF2B5EF4-FFF2-40B4-BE49-F238E27FC236}">
                <a16:creationId xmlns:a16="http://schemas.microsoft.com/office/drawing/2014/main" id="{26897DA6-4649-4004-B180-2AC3BCAE2E63}"/>
              </a:ext>
            </a:extLst>
          </p:cNvPr>
          <p:cNvSpPr txBox="1"/>
          <p:nvPr>
            <p:custDataLst>
              <p:tags r:id="rId49"/>
            </p:custDataLst>
          </p:nvPr>
        </p:nvSpPr>
        <p:spPr>
          <a:xfrm>
            <a:off x="5332086" y="2936287"/>
            <a:ext cx="2688761" cy="184666"/>
          </a:xfrm>
          <a:prstGeom prst="rect">
            <a:avLst/>
          </a:prstGeom>
        </p:spPr>
        <p:txBody>
          <a:bodyPr vert="horz" wrap="square" lIns="0" tIns="0" rIns="0" bIns="0" rtlCol="0" anchor="ctr" anchorCtr="0">
            <a:spAutoFit/>
          </a:bodyPr>
          <a:lstStyle/>
          <a:p>
            <a:pPr algn="ctr"/>
            <a:r>
              <a:rPr lang="en-US" sz="1200" i="1" spc="-8" dirty="0">
                <a:solidFill>
                  <a:schemeClr val="bg1"/>
                </a:solidFill>
                <a:latin typeface="Arial" panose="020B0604020202020204" pitchFamily="34" charset="0"/>
                <a:cs typeface="Arial" panose="020B0604020202020204" pitchFamily="34" charset="0"/>
              </a:rPr>
              <a:t>Fall 2018 – Spring 2021</a:t>
            </a:r>
          </a:p>
        </p:txBody>
      </p:sp>
      <p:sp>
        <p:nvSpPr>
          <p:cNvPr id="58" name="OTLSHAPE_T_19ef6a94bf8b40308742a552633751e0_Shape">
            <a:extLst>
              <a:ext uri="{FF2B5EF4-FFF2-40B4-BE49-F238E27FC236}">
                <a16:creationId xmlns:a16="http://schemas.microsoft.com/office/drawing/2014/main" id="{60298043-D83E-421E-8333-CCB5F4CBD00A}"/>
              </a:ext>
            </a:extLst>
          </p:cNvPr>
          <p:cNvSpPr/>
          <p:nvPr>
            <p:custDataLst>
              <p:tags r:id="rId50"/>
            </p:custDataLst>
          </p:nvPr>
        </p:nvSpPr>
        <p:spPr>
          <a:xfrm>
            <a:off x="7696737" y="3720318"/>
            <a:ext cx="726673" cy="184654"/>
          </a:xfrm>
          <a:prstGeom prst="roundRect">
            <a:avLst>
              <a:gd name="adj" fmla="val 100000"/>
            </a:avLst>
          </a:prstGeom>
          <a:solidFill>
            <a:schemeClr val="accent4"/>
          </a:solidFill>
          <a:ln w="9525" cap="flat" cmpd="sng" algn="ctr">
            <a:noFill/>
            <a:prstDash val="solid"/>
          </a:ln>
          <a:effectLst>
            <a:outerShdw>
              <a:srgbClr val="000000">
                <a:alpha val="50000"/>
              </a:srgbClr>
            </a:outerShdw>
          </a:effectLst>
          <a:extLst>
            <a:ext uri="{53640926-AAD7-44D8-BBD7-CCE9431645EC}">
              <a14:shadowObscured xmlns:a14="http://schemas.microsoft.com/office/drawing/2010/main" val="1"/>
            </a:ext>
          </a:ex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dirty="0"/>
          </a:p>
        </p:txBody>
      </p:sp>
      <p:sp>
        <p:nvSpPr>
          <p:cNvPr id="59" name="OTLSHAPE_T_19ef6a94bf8b40308742a552633751e0_JoinedDate">
            <a:extLst>
              <a:ext uri="{FF2B5EF4-FFF2-40B4-BE49-F238E27FC236}">
                <a16:creationId xmlns:a16="http://schemas.microsoft.com/office/drawing/2014/main" id="{BF2853EF-A6AF-467F-94F3-8E8F5133BD8F}"/>
              </a:ext>
            </a:extLst>
          </p:cNvPr>
          <p:cNvSpPr txBox="1"/>
          <p:nvPr>
            <p:custDataLst>
              <p:tags r:id="rId51"/>
            </p:custDataLst>
          </p:nvPr>
        </p:nvSpPr>
        <p:spPr>
          <a:xfrm>
            <a:off x="7722599" y="3725980"/>
            <a:ext cx="813115" cy="184666"/>
          </a:xfrm>
          <a:prstGeom prst="rect">
            <a:avLst/>
          </a:prstGeom>
        </p:spPr>
        <p:txBody>
          <a:bodyPr vert="horz" wrap="square" lIns="0" tIns="0" rIns="0" bIns="0" rtlCol="0" anchor="ctr" anchorCtr="0">
            <a:spAutoFit/>
          </a:bodyPr>
          <a:lstStyle/>
          <a:p>
            <a:r>
              <a:rPr lang="en-US" sz="1200" i="1" spc="-8" dirty="0">
                <a:solidFill>
                  <a:schemeClr val="bg1"/>
                </a:solidFill>
                <a:latin typeface="Arial" panose="020B0604020202020204" pitchFamily="34" charset="0"/>
                <a:cs typeface="Arial" panose="020B0604020202020204" pitchFamily="34" charset="0"/>
              </a:rPr>
              <a:t>Winter ‘21</a:t>
            </a:r>
          </a:p>
        </p:txBody>
      </p:sp>
      <p:sp>
        <p:nvSpPr>
          <p:cNvPr id="60" name="OTLSHAPE_T_19ef6a94bf8b40308742a552633751e0_Shape">
            <a:extLst>
              <a:ext uri="{FF2B5EF4-FFF2-40B4-BE49-F238E27FC236}">
                <a16:creationId xmlns:a16="http://schemas.microsoft.com/office/drawing/2014/main" id="{2C01EEAC-84C6-4C79-8BE5-5D67BD682A00}"/>
              </a:ext>
            </a:extLst>
          </p:cNvPr>
          <p:cNvSpPr/>
          <p:nvPr>
            <p:custDataLst>
              <p:tags r:id="rId52"/>
            </p:custDataLst>
          </p:nvPr>
        </p:nvSpPr>
        <p:spPr>
          <a:xfrm>
            <a:off x="8920287" y="4106168"/>
            <a:ext cx="699749" cy="177812"/>
          </a:xfrm>
          <a:prstGeom prst="roundRect">
            <a:avLst>
              <a:gd name="adj" fmla="val 100000"/>
            </a:avLst>
          </a:prstGeom>
          <a:solidFill>
            <a:schemeClr val="accent4"/>
          </a:solidFill>
          <a:ln w="9525" cap="flat" cmpd="sng" algn="ctr">
            <a:noFill/>
            <a:prstDash val="solid"/>
          </a:ln>
          <a:effectLst>
            <a:outerShdw>
              <a:srgbClr val="000000">
                <a:alpha val="50000"/>
              </a:srgbClr>
            </a:outerShdw>
          </a:effectLst>
          <a:extLst>
            <a:ext uri="{53640926-AAD7-44D8-BBD7-CCE9431645EC}">
              <a14:shadowObscured xmlns:a14="http://schemas.microsoft.com/office/drawing/2010/main" val="1"/>
            </a:ext>
          </a:ex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dirty="0"/>
          </a:p>
        </p:txBody>
      </p:sp>
      <p:sp>
        <p:nvSpPr>
          <p:cNvPr id="61" name="OTLSHAPE_T_19ef6a94bf8b40308742a552633751e0_JoinedDate">
            <a:extLst>
              <a:ext uri="{FF2B5EF4-FFF2-40B4-BE49-F238E27FC236}">
                <a16:creationId xmlns:a16="http://schemas.microsoft.com/office/drawing/2014/main" id="{C5C42309-1FF5-4AF2-B860-FA33E08E7672}"/>
              </a:ext>
            </a:extLst>
          </p:cNvPr>
          <p:cNvSpPr txBox="1"/>
          <p:nvPr>
            <p:custDataLst>
              <p:tags r:id="rId53"/>
            </p:custDataLst>
          </p:nvPr>
        </p:nvSpPr>
        <p:spPr>
          <a:xfrm>
            <a:off x="8920287" y="4089347"/>
            <a:ext cx="2429005" cy="184666"/>
          </a:xfrm>
          <a:prstGeom prst="rect">
            <a:avLst/>
          </a:prstGeom>
        </p:spPr>
        <p:txBody>
          <a:bodyPr vert="horz" wrap="square" lIns="0" tIns="0" rIns="0" bIns="0" rtlCol="0" anchor="ctr" anchorCtr="0">
            <a:spAutoFit/>
          </a:bodyPr>
          <a:lstStyle/>
          <a:p>
            <a:r>
              <a:rPr lang="en-US" sz="1200" i="1" spc="-8" dirty="0">
                <a:solidFill>
                  <a:schemeClr val="bg1"/>
                </a:solidFill>
                <a:latin typeface="Arial" panose="020B0604020202020204" pitchFamily="34" charset="0"/>
                <a:cs typeface="Arial" panose="020B0604020202020204" pitchFamily="34" charset="0"/>
              </a:rPr>
              <a:t>Winter ‘22</a:t>
            </a:r>
          </a:p>
        </p:txBody>
      </p:sp>
    </p:spTree>
    <p:extLst>
      <p:ext uri="{BB962C8B-B14F-4D97-AF65-F5344CB8AC3E}">
        <p14:creationId xmlns:p14="http://schemas.microsoft.com/office/powerpoint/2010/main" val="26485817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999597-A5B6-4E45-96B6-CBAD5035F618}"/>
              </a:ext>
            </a:extLst>
          </p:cNvPr>
          <p:cNvSpPr>
            <a:spLocks noGrp="1"/>
          </p:cNvSpPr>
          <p:nvPr>
            <p:ph type="title"/>
          </p:nvPr>
        </p:nvSpPr>
        <p:spPr/>
        <p:txBody>
          <a:bodyPr>
            <a:normAutofit fontScale="90000"/>
          </a:bodyPr>
          <a:lstStyle/>
          <a:p>
            <a:r>
              <a:rPr lang="en-US" dirty="0"/>
              <a:t>The Poverty Lab works to expand economic opportunity for residents of all communities</a:t>
            </a:r>
          </a:p>
        </p:txBody>
      </p:sp>
      <p:sp>
        <p:nvSpPr>
          <p:cNvPr id="6" name="Text Placeholder 5">
            <a:extLst>
              <a:ext uri="{FF2B5EF4-FFF2-40B4-BE49-F238E27FC236}">
                <a16:creationId xmlns:a16="http://schemas.microsoft.com/office/drawing/2014/main" id="{39B3D728-2E11-406F-9499-03064C1F2C97}"/>
              </a:ext>
            </a:extLst>
          </p:cNvPr>
          <p:cNvSpPr>
            <a:spLocks noGrp="1"/>
          </p:cNvSpPr>
          <p:nvPr>
            <p:ph type="body" idx="1"/>
          </p:nvPr>
        </p:nvSpPr>
        <p:spPr>
          <a:xfrm>
            <a:off x="609600" y="1621357"/>
            <a:ext cx="5386917" cy="639762"/>
          </a:xfrm>
        </p:spPr>
        <p:txBody>
          <a:bodyPr>
            <a:normAutofit fontScale="92500" lnSpcReduction="10000"/>
          </a:bodyPr>
          <a:lstStyle/>
          <a:p>
            <a:r>
              <a:rPr lang="en-US" sz="2000" dirty="0"/>
              <a:t>Our approach seeks to co-generate</a:t>
            </a:r>
            <a:br>
              <a:rPr lang="en-US" sz="2000" dirty="0"/>
            </a:br>
            <a:r>
              <a:rPr lang="en-US" sz="2000" dirty="0"/>
              <a:t>evidence with public and non-profit partners</a:t>
            </a:r>
          </a:p>
        </p:txBody>
      </p:sp>
      <p:sp>
        <p:nvSpPr>
          <p:cNvPr id="8" name="Text Placeholder 7">
            <a:extLst>
              <a:ext uri="{FF2B5EF4-FFF2-40B4-BE49-F238E27FC236}">
                <a16:creationId xmlns:a16="http://schemas.microsoft.com/office/drawing/2014/main" id="{FE6327D0-704B-4461-9703-041969184E04}"/>
              </a:ext>
            </a:extLst>
          </p:cNvPr>
          <p:cNvSpPr>
            <a:spLocks noGrp="1"/>
          </p:cNvSpPr>
          <p:nvPr>
            <p:ph type="body" sz="quarter" idx="3"/>
          </p:nvPr>
        </p:nvSpPr>
        <p:spPr>
          <a:xfrm>
            <a:off x="6193368" y="1621357"/>
            <a:ext cx="5389033" cy="639762"/>
          </a:xfrm>
        </p:spPr>
        <p:txBody>
          <a:bodyPr>
            <a:normAutofit fontScale="77500" lnSpcReduction="20000"/>
          </a:bodyPr>
          <a:lstStyle/>
          <a:p>
            <a:r>
              <a:rPr lang="en-US" dirty="0"/>
              <a:t>Our work cuts across</a:t>
            </a:r>
          </a:p>
          <a:p>
            <a:r>
              <a:rPr lang="en-US" dirty="0"/>
              <a:t>traditional policy domains</a:t>
            </a:r>
          </a:p>
        </p:txBody>
      </p:sp>
      <p:sp>
        <p:nvSpPr>
          <p:cNvPr id="4" name="Slide Number Placeholder 3">
            <a:extLst>
              <a:ext uri="{FF2B5EF4-FFF2-40B4-BE49-F238E27FC236}">
                <a16:creationId xmlns:a16="http://schemas.microsoft.com/office/drawing/2014/main" id="{F15AF4A7-C5B3-47F8-882E-F4F71C34A7F9}"/>
              </a:ext>
            </a:extLst>
          </p:cNvPr>
          <p:cNvSpPr>
            <a:spLocks noGrp="1"/>
          </p:cNvSpPr>
          <p:nvPr>
            <p:ph type="sldNum" sz="quarter" idx="12"/>
          </p:nvPr>
        </p:nvSpPr>
        <p:spPr/>
        <p:txBody>
          <a:bodyPr/>
          <a:lstStyle/>
          <a:p>
            <a:fld id="{56C55CE0-7EDD-E844-BEF3-1C1D134E2971}" type="slidenum">
              <a:rPr lang="en-US" smtClean="0"/>
              <a:t>21</a:t>
            </a:fld>
            <a:endParaRPr lang="en-US" dirty="0"/>
          </a:p>
        </p:txBody>
      </p:sp>
      <p:sp>
        <p:nvSpPr>
          <p:cNvPr id="10" name="Content Placeholder 9">
            <a:extLst>
              <a:ext uri="{FF2B5EF4-FFF2-40B4-BE49-F238E27FC236}">
                <a16:creationId xmlns:a16="http://schemas.microsoft.com/office/drawing/2014/main" id="{A04084E9-3A5C-44A5-9CEA-12E3BE3F4E00}"/>
              </a:ext>
            </a:extLst>
          </p:cNvPr>
          <p:cNvSpPr>
            <a:spLocks noGrp="1"/>
          </p:cNvSpPr>
          <p:nvPr>
            <p:ph sz="quarter" idx="13"/>
          </p:nvPr>
        </p:nvSpPr>
        <p:spPr/>
        <p:txBody>
          <a:bodyPr/>
          <a:lstStyle/>
          <a:p>
            <a:endParaRPr lang="en-US"/>
          </a:p>
        </p:txBody>
      </p:sp>
      <p:grpSp>
        <p:nvGrpSpPr>
          <p:cNvPr id="11" name="Group 10">
            <a:extLst>
              <a:ext uri="{FF2B5EF4-FFF2-40B4-BE49-F238E27FC236}">
                <a16:creationId xmlns:a16="http://schemas.microsoft.com/office/drawing/2014/main" id="{73F9540F-5370-436D-948E-1B356AAEFCFF}"/>
              </a:ext>
            </a:extLst>
          </p:cNvPr>
          <p:cNvGrpSpPr/>
          <p:nvPr/>
        </p:nvGrpSpPr>
        <p:grpSpPr>
          <a:xfrm>
            <a:off x="609599" y="2894247"/>
            <a:ext cx="1630021" cy="2041773"/>
            <a:chOff x="478109" y="1943716"/>
            <a:chExt cx="2273065" cy="2847257"/>
          </a:xfrm>
        </p:grpSpPr>
        <p:sp>
          <p:nvSpPr>
            <p:cNvPr id="12" name="Freeform 15">
              <a:extLst>
                <a:ext uri="{FF2B5EF4-FFF2-40B4-BE49-F238E27FC236}">
                  <a16:creationId xmlns:a16="http://schemas.microsoft.com/office/drawing/2014/main" id="{BDE4AF87-25B5-4751-B2F8-62AC73CE5217}"/>
                </a:ext>
              </a:extLst>
            </p:cNvPr>
            <p:cNvSpPr>
              <a:spLocks noChangeArrowheads="1"/>
            </p:cNvSpPr>
            <p:nvPr/>
          </p:nvSpPr>
          <p:spPr bwMode="auto">
            <a:xfrm>
              <a:off x="1081993" y="1943716"/>
              <a:ext cx="1071100" cy="1116084"/>
            </a:xfrm>
            <a:custGeom>
              <a:avLst/>
              <a:gdLst>
                <a:gd name="T0" fmla="*/ 1588 w 2207"/>
                <a:gd name="T1" fmla="*/ 1015 h 2296"/>
                <a:gd name="T2" fmla="*/ 816 w 2207"/>
                <a:gd name="T3" fmla="*/ 199 h 2296"/>
                <a:gd name="T4" fmla="*/ 684 w 2207"/>
                <a:gd name="T5" fmla="*/ 905 h 2296"/>
                <a:gd name="T6" fmla="*/ 132 w 2207"/>
                <a:gd name="T7" fmla="*/ 1655 h 2296"/>
                <a:gd name="T8" fmla="*/ 904 w 2207"/>
                <a:gd name="T9" fmla="*/ 1103 h 2296"/>
                <a:gd name="T10" fmla="*/ 1588 w 2207"/>
                <a:gd name="T11" fmla="*/ 1015 h 2296"/>
                <a:gd name="T12" fmla="*/ 926 w 2207"/>
                <a:gd name="T13" fmla="*/ 883 h 2296"/>
                <a:gd name="T14" fmla="*/ 1456 w 2207"/>
                <a:gd name="T15" fmla="*/ 353 h 2296"/>
                <a:gd name="T16" fmla="*/ 926 w 2207"/>
                <a:gd name="T17" fmla="*/ 883 h 2296"/>
                <a:gd name="T18" fmla="*/ 1963 w 2207"/>
                <a:gd name="T19" fmla="*/ 1964 h 2296"/>
                <a:gd name="T20" fmla="*/ 2096 w 2207"/>
                <a:gd name="T21" fmla="*/ 1919 h 2296"/>
                <a:gd name="T22" fmla="*/ 2051 w 2207"/>
                <a:gd name="T23" fmla="*/ 66 h 2296"/>
                <a:gd name="T24" fmla="*/ 1919 w 2207"/>
                <a:gd name="T25" fmla="*/ 110 h 2296"/>
                <a:gd name="T26" fmla="*/ 1963 w 2207"/>
                <a:gd name="T27" fmla="*/ 1964 h 2296"/>
                <a:gd name="T28" fmla="*/ 2162 w 2207"/>
                <a:gd name="T29" fmla="*/ 2096 h 2296"/>
                <a:gd name="T30" fmla="*/ 0 w 2207"/>
                <a:gd name="T31" fmla="*/ 2140 h 2296"/>
                <a:gd name="T32" fmla="*/ 43 w 2207"/>
                <a:gd name="T33" fmla="*/ 2295 h 2296"/>
                <a:gd name="T34" fmla="*/ 2206 w 2207"/>
                <a:gd name="T35" fmla="*/ 2250 h 2296"/>
                <a:gd name="T36" fmla="*/ 2162 w 2207"/>
                <a:gd name="T37" fmla="*/ 2096 h 2296"/>
                <a:gd name="T38" fmla="*/ 88 w 2207"/>
                <a:gd name="T39" fmla="*/ 1809 h 2296"/>
                <a:gd name="T40" fmla="*/ 132 w 2207"/>
                <a:gd name="T41" fmla="*/ 1964 h 2296"/>
                <a:gd name="T42" fmla="*/ 264 w 2207"/>
                <a:gd name="T43" fmla="*/ 1919 h 2296"/>
                <a:gd name="T44" fmla="*/ 264 w 2207"/>
                <a:gd name="T45" fmla="*/ 1831 h 2296"/>
                <a:gd name="T46" fmla="*/ 88 w 2207"/>
                <a:gd name="T47" fmla="*/ 1809 h 2296"/>
                <a:gd name="T48" fmla="*/ 551 w 2207"/>
                <a:gd name="T49" fmla="*/ 1699 h 2296"/>
                <a:gd name="T50" fmla="*/ 596 w 2207"/>
                <a:gd name="T51" fmla="*/ 1964 h 2296"/>
                <a:gd name="T52" fmla="*/ 728 w 2207"/>
                <a:gd name="T53" fmla="*/ 1919 h 2296"/>
                <a:gd name="T54" fmla="*/ 706 w 2207"/>
                <a:gd name="T55" fmla="*/ 1501 h 2296"/>
                <a:gd name="T56" fmla="*/ 551 w 2207"/>
                <a:gd name="T57" fmla="*/ 1699 h 2296"/>
                <a:gd name="T58" fmla="*/ 1456 w 2207"/>
                <a:gd name="T59" fmla="*/ 1236 h 2296"/>
                <a:gd name="T60" fmla="*/ 1500 w 2207"/>
                <a:gd name="T61" fmla="*/ 1964 h 2296"/>
                <a:gd name="T62" fmla="*/ 1655 w 2207"/>
                <a:gd name="T63" fmla="*/ 1919 h 2296"/>
                <a:gd name="T64" fmla="*/ 1632 w 2207"/>
                <a:gd name="T65" fmla="*/ 1125 h 2296"/>
                <a:gd name="T66" fmla="*/ 992 w 2207"/>
                <a:gd name="T67" fmla="*/ 1280 h 2296"/>
                <a:gd name="T68" fmla="*/ 992 w 2207"/>
                <a:gd name="T69" fmla="*/ 1919 h 2296"/>
                <a:gd name="T70" fmla="*/ 1147 w 2207"/>
                <a:gd name="T71" fmla="*/ 1964 h 2296"/>
                <a:gd name="T72" fmla="*/ 1191 w 2207"/>
                <a:gd name="T73" fmla="*/ 1302 h 2296"/>
                <a:gd name="T74" fmla="*/ 1014 w 2207"/>
                <a:gd name="T75" fmla="*/ 1280 h 22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2207" h="2296">
                  <a:moveTo>
                    <a:pt x="1588" y="1015"/>
                  </a:moveTo>
                  <a:lnTo>
                    <a:pt x="1588" y="1015"/>
                  </a:lnTo>
                  <a:cubicBezTo>
                    <a:pt x="1809" y="795"/>
                    <a:pt x="1787" y="419"/>
                    <a:pt x="1566" y="221"/>
                  </a:cubicBezTo>
                  <a:cubicBezTo>
                    <a:pt x="1367" y="0"/>
                    <a:pt x="1037" y="0"/>
                    <a:pt x="816" y="199"/>
                  </a:cubicBezTo>
                  <a:cubicBezTo>
                    <a:pt x="617" y="375"/>
                    <a:pt x="573" y="662"/>
                    <a:pt x="684" y="883"/>
                  </a:cubicBezTo>
                  <a:cubicBezTo>
                    <a:pt x="706" y="883"/>
                    <a:pt x="706" y="883"/>
                    <a:pt x="684" y="905"/>
                  </a:cubicBezTo>
                  <a:lnTo>
                    <a:pt x="154" y="1390"/>
                  </a:lnTo>
                  <a:cubicBezTo>
                    <a:pt x="66" y="1456"/>
                    <a:pt x="66" y="1589"/>
                    <a:pt x="132" y="1655"/>
                  </a:cubicBezTo>
                  <a:cubicBezTo>
                    <a:pt x="198" y="1743"/>
                    <a:pt x="331" y="1743"/>
                    <a:pt x="396" y="1655"/>
                  </a:cubicBezTo>
                  <a:lnTo>
                    <a:pt x="904" y="1103"/>
                  </a:lnTo>
                  <a:lnTo>
                    <a:pt x="926" y="1103"/>
                  </a:lnTo>
                  <a:cubicBezTo>
                    <a:pt x="1125" y="1213"/>
                    <a:pt x="1412" y="1191"/>
                    <a:pt x="1588" y="1015"/>
                  </a:cubicBezTo>
                  <a:close/>
                  <a:moveTo>
                    <a:pt x="926" y="883"/>
                  </a:moveTo>
                  <a:lnTo>
                    <a:pt x="926" y="883"/>
                  </a:lnTo>
                  <a:cubicBezTo>
                    <a:pt x="772" y="728"/>
                    <a:pt x="772" y="485"/>
                    <a:pt x="926" y="353"/>
                  </a:cubicBezTo>
                  <a:cubicBezTo>
                    <a:pt x="1059" y="199"/>
                    <a:pt x="1302" y="199"/>
                    <a:pt x="1456" y="353"/>
                  </a:cubicBezTo>
                  <a:cubicBezTo>
                    <a:pt x="1610" y="485"/>
                    <a:pt x="1610" y="728"/>
                    <a:pt x="1456" y="883"/>
                  </a:cubicBezTo>
                  <a:cubicBezTo>
                    <a:pt x="1302" y="1037"/>
                    <a:pt x="1059" y="1037"/>
                    <a:pt x="926" y="883"/>
                  </a:cubicBezTo>
                  <a:close/>
                  <a:moveTo>
                    <a:pt x="1963" y="1964"/>
                  </a:moveTo>
                  <a:lnTo>
                    <a:pt x="1963" y="1964"/>
                  </a:lnTo>
                  <a:cubicBezTo>
                    <a:pt x="2051" y="1964"/>
                    <a:pt x="2021" y="1964"/>
                    <a:pt x="2051" y="1964"/>
                  </a:cubicBezTo>
                  <a:cubicBezTo>
                    <a:pt x="2073" y="1964"/>
                    <a:pt x="2096" y="1942"/>
                    <a:pt x="2096" y="1919"/>
                  </a:cubicBezTo>
                  <a:lnTo>
                    <a:pt x="2096" y="110"/>
                  </a:lnTo>
                  <a:cubicBezTo>
                    <a:pt x="2096" y="89"/>
                    <a:pt x="2073" y="66"/>
                    <a:pt x="2051" y="66"/>
                  </a:cubicBezTo>
                  <a:lnTo>
                    <a:pt x="1963" y="66"/>
                  </a:lnTo>
                  <a:cubicBezTo>
                    <a:pt x="1941" y="66"/>
                    <a:pt x="1919" y="89"/>
                    <a:pt x="1919" y="110"/>
                  </a:cubicBezTo>
                  <a:lnTo>
                    <a:pt x="1919" y="1919"/>
                  </a:lnTo>
                  <a:cubicBezTo>
                    <a:pt x="1919" y="1942"/>
                    <a:pt x="1941" y="1964"/>
                    <a:pt x="1963" y="1964"/>
                  </a:cubicBezTo>
                  <a:close/>
                  <a:moveTo>
                    <a:pt x="2162" y="2096"/>
                  </a:moveTo>
                  <a:lnTo>
                    <a:pt x="2162" y="2096"/>
                  </a:lnTo>
                  <a:lnTo>
                    <a:pt x="43" y="2096"/>
                  </a:lnTo>
                  <a:cubicBezTo>
                    <a:pt x="22" y="2096"/>
                    <a:pt x="0" y="2118"/>
                    <a:pt x="0" y="2140"/>
                  </a:cubicBezTo>
                  <a:lnTo>
                    <a:pt x="0" y="2250"/>
                  </a:lnTo>
                  <a:cubicBezTo>
                    <a:pt x="0" y="2272"/>
                    <a:pt x="22" y="2295"/>
                    <a:pt x="43" y="2295"/>
                  </a:cubicBezTo>
                  <a:lnTo>
                    <a:pt x="2162" y="2295"/>
                  </a:lnTo>
                  <a:cubicBezTo>
                    <a:pt x="2184" y="2295"/>
                    <a:pt x="2206" y="2272"/>
                    <a:pt x="2206" y="2250"/>
                  </a:cubicBezTo>
                  <a:lnTo>
                    <a:pt x="2206" y="2140"/>
                  </a:lnTo>
                  <a:cubicBezTo>
                    <a:pt x="2206" y="2118"/>
                    <a:pt x="2184" y="2096"/>
                    <a:pt x="2162" y="2096"/>
                  </a:cubicBezTo>
                  <a:close/>
                  <a:moveTo>
                    <a:pt x="88" y="1809"/>
                  </a:moveTo>
                  <a:lnTo>
                    <a:pt x="88" y="1809"/>
                  </a:lnTo>
                  <a:lnTo>
                    <a:pt x="88" y="1919"/>
                  </a:lnTo>
                  <a:cubicBezTo>
                    <a:pt x="88" y="1942"/>
                    <a:pt x="110" y="1964"/>
                    <a:pt x="132" y="1964"/>
                  </a:cubicBezTo>
                  <a:lnTo>
                    <a:pt x="220" y="1964"/>
                  </a:lnTo>
                  <a:cubicBezTo>
                    <a:pt x="243" y="1964"/>
                    <a:pt x="264" y="1942"/>
                    <a:pt x="264" y="1919"/>
                  </a:cubicBezTo>
                  <a:lnTo>
                    <a:pt x="264" y="1854"/>
                  </a:lnTo>
                  <a:lnTo>
                    <a:pt x="264" y="1831"/>
                  </a:lnTo>
                  <a:cubicBezTo>
                    <a:pt x="243" y="1831"/>
                    <a:pt x="154" y="1809"/>
                    <a:pt x="110" y="1787"/>
                  </a:cubicBezTo>
                  <a:cubicBezTo>
                    <a:pt x="88" y="1787"/>
                    <a:pt x="88" y="1787"/>
                    <a:pt x="88" y="1809"/>
                  </a:cubicBezTo>
                  <a:close/>
                  <a:moveTo>
                    <a:pt x="551" y="1699"/>
                  </a:moveTo>
                  <a:lnTo>
                    <a:pt x="551" y="1699"/>
                  </a:lnTo>
                  <a:cubicBezTo>
                    <a:pt x="551" y="1919"/>
                    <a:pt x="551" y="1845"/>
                    <a:pt x="551" y="1919"/>
                  </a:cubicBezTo>
                  <a:cubicBezTo>
                    <a:pt x="551" y="1942"/>
                    <a:pt x="573" y="1964"/>
                    <a:pt x="596" y="1964"/>
                  </a:cubicBezTo>
                  <a:lnTo>
                    <a:pt x="684" y="1964"/>
                  </a:lnTo>
                  <a:cubicBezTo>
                    <a:pt x="706" y="1964"/>
                    <a:pt x="728" y="1942"/>
                    <a:pt x="728" y="1919"/>
                  </a:cubicBezTo>
                  <a:lnTo>
                    <a:pt x="728" y="1501"/>
                  </a:lnTo>
                  <a:lnTo>
                    <a:pt x="706" y="1501"/>
                  </a:lnTo>
                  <a:lnTo>
                    <a:pt x="551" y="1677"/>
                  </a:lnTo>
                  <a:lnTo>
                    <a:pt x="551" y="1699"/>
                  </a:lnTo>
                  <a:close/>
                  <a:moveTo>
                    <a:pt x="1456" y="1236"/>
                  </a:moveTo>
                  <a:lnTo>
                    <a:pt x="1456" y="1236"/>
                  </a:lnTo>
                  <a:lnTo>
                    <a:pt x="1456" y="1919"/>
                  </a:lnTo>
                  <a:cubicBezTo>
                    <a:pt x="1456" y="1942"/>
                    <a:pt x="1478" y="1964"/>
                    <a:pt x="1500" y="1964"/>
                  </a:cubicBezTo>
                  <a:lnTo>
                    <a:pt x="1588" y="1964"/>
                  </a:lnTo>
                  <a:cubicBezTo>
                    <a:pt x="1632" y="1964"/>
                    <a:pt x="1655" y="1942"/>
                    <a:pt x="1655" y="1919"/>
                  </a:cubicBezTo>
                  <a:lnTo>
                    <a:pt x="1655" y="1125"/>
                  </a:lnTo>
                  <a:lnTo>
                    <a:pt x="1632" y="1125"/>
                  </a:lnTo>
                  <a:cubicBezTo>
                    <a:pt x="1588" y="1169"/>
                    <a:pt x="1522" y="1213"/>
                    <a:pt x="1456" y="1236"/>
                  </a:cubicBezTo>
                  <a:close/>
                  <a:moveTo>
                    <a:pt x="992" y="1280"/>
                  </a:moveTo>
                  <a:lnTo>
                    <a:pt x="992" y="1280"/>
                  </a:lnTo>
                  <a:lnTo>
                    <a:pt x="992" y="1919"/>
                  </a:lnTo>
                  <a:cubicBezTo>
                    <a:pt x="992" y="1942"/>
                    <a:pt x="1014" y="1964"/>
                    <a:pt x="1059" y="1964"/>
                  </a:cubicBezTo>
                  <a:cubicBezTo>
                    <a:pt x="1147" y="1964"/>
                    <a:pt x="1117" y="1964"/>
                    <a:pt x="1147" y="1964"/>
                  </a:cubicBezTo>
                  <a:cubicBezTo>
                    <a:pt x="1169" y="1964"/>
                    <a:pt x="1191" y="1942"/>
                    <a:pt x="1191" y="1919"/>
                  </a:cubicBezTo>
                  <a:lnTo>
                    <a:pt x="1191" y="1302"/>
                  </a:lnTo>
                  <a:lnTo>
                    <a:pt x="1169" y="1302"/>
                  </a:lnTo>
                  <a:cubicBezTo>
                    <a:pt x="1147" y="1280"/>
                    <a:pt x="1081" y="1280"/>
                    <a:pt x="1014" y="1280"/>
                  </a:cubicBezTo>
                  <a:lnTo>
                    <a:pt x="992" y="1280"/>
                  </a:lnTo>
                  <a:close/>
                </a:path>
              </a:pathLst>
            </a:custGeom>
            <a:solidFill>
              <a:srgbClr val="8A0021"/>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1600" dirty="0">
                <a:latin typeface="Arial" panose="020B0604020202020204" pitchFamily="34" charset="0"/>
                <a:cs typeface="Arial" panose="020B0604020202020204" pitchFamily="34" charset="0"/>
              </a:endParaRPr>
            </a:p>
          </p:txBody>
        </p:sp>
        <p:sp>
          <p:nvSpPr>
            <p:cNvPr id="13" name="TextBox 12">
              <a:extLst>
                <a:ext uri="{FF2B5EF4-FFF2-40B4-BE49-F238E27FC236}">
                  <a16:creationId xmlns:a16="http://schemas.microsoft.com/office/drawing/2014/main" id="{8CC11B95-C4CE-482A-B18C-5B2876FC3EDE}"/>
                </a:ext>
              </a:extLst>
            </p:cNvPr>
            <p:cNvSpPr txBox="1"/>
            <p:nvPr/>
          </p:nvSpPr>
          <p:spPr>
            <a:xfrm>
              <a:off x="478109" y="3310250"/>
              <a:ext cx="2273065" cy="1480723"/>
            </a:xfrm>
            <a:prstGeom prst="rect">
              <a:avLst/>
            </a:prstGeom>
          </p:spPr>
          <p:txBody>
            <a:bodyPr vert="horz" wrap="square" rtlCol="0">
              <a:spAutoFit/>
            </a:bodyPr>
            <a:lstStyle/>
            <a:p>
              <a:pPr algn="ctr">
                <a:lnSpc>
                  <a:spcPct val="90000"/>
                </a:lnSpc>
              </a:pPr>
              <a:r>
                <a:rPr lang="en-US" sz="1400" b="1" dirty="0">
                  <a:solidFill>
                    <a:srgbClr val="8A0021"/>
                  </a:solidFill>
                  <a:latin typeface="Arial" panose="020B0604020202020204" pitchFamily="34" charset="0"/>
                  <a:ea typeface="Gotham Book" charset="0"/>
                  <a:cs typeface="Arial" panose="020B0604020202020204" pitchFamily="34" charset="0"/>
                </a:rPr>
                <a:t>IDENTIFY</a:t>
              </a:r>
            </a:p>
            <a:p>
              <a:pPr algn="ctr">
                <a:lnSpc>
                  <a:spcPct val="90000"/>
                </a:lnSpc>
              </a:pPr>
              <a:r>
                <a:rPr lang="en-US" sz="1400" dirty="0">
                  <a:solidFill>
                    <a:srgbClr val="1C1B1C"/>
                  </a:solidFill>
                  <a:latin typeface="Arial" panose="020B0604020202020204" pitchFamily="34" charset="0"/>
                  <a:ea typeface="Gotham Book" charset="0"/>
                  <a:cs typeface="Arial" panose="020B0604020202020204" pitchFamily="34" charset="0"/>
                </a:rPr>
                <a:t>Promising strategies to support upward mobility</a:t>
              </a:r>
            </a:p>
          </p:txBody>
        </p:sp>
      </p:grpSp>
      <p:grpSp>
        <p:nvGrpSpPr>
          <p:cNvPr id="14" name="Group 13">
            <a:extLst>
              <a:ext uri="{FF2B5EF4-FFF2-40B4-BE49-F238E27FC236}">
                <a16:creationId xmlns:a16="http://schemas.microsoft.com/office/drawing/2014/main" id="{1400AA73-4A0B-453B-8D75-80324E287B42}"/>
              </a:ext>
            </a:extLst>
          </p:cNvPr>
          <p:cNvGrpSpPr/>
          <p:nvPr/>
        </p:nvGrpSpPr>
        <p:grpSpPr>
          <a:xfrm>
            <a:off x="2179255" y="2815598"/>
            <a:ext cx="1725378" cy="1902366"/>
            <a:chOff x="3362632" y="1845726"/>
            <a:chExt cx="2406041" cy="2652853"/>
          </a:xfrm>
        </p:grpSpPr>
        <p:sp>
          <p:nvSpPr>
            <p:cNvPr id="15" name="Freeform 13">
              <a:extLst>
                <a:ext uri="{FF2B5EF4-FFF2-40B4-BE49-F238E27FC236}">
                  <a16:creationId xmlns:a16="http://schemas.microsoft.com/office/drawing/2014/main" id="{03216004-890E-4C54-8602-32E44870E9FB}"/>
                </a:ext>
              </a:extLst>
            </p:cNvPr>
            <p:cNvSpPr>
              <a:spLocks noChangeArrowheads="1"/>
            </p:cNvSpPr>
            <p:nvPr/>
          </p:nvSpPr>
          <p:spPr bwMode="auto">
            <a:xfrm>
              <a:off x="4097864" y="1845726"/>
              <a:ext cx="918043" cy="1229955"/>
            </a:xfrm>
            <a:custGeom>
              <a:avLst/>
              <a:gdLst>
                <a:gd name="T0" fmla="*/ 397 w 1832"/>
                <a:gd name="T1" fmla="*/ 904 h 2450"/>
                <a:gd name="T2" fmla="*/ 485 w 1832"/>
                <a:gd name="T3" fmla="*/ 1125 h 2450"/>
                <a:gd name="T4" fmla="*/ 705 w 1832"/>
                <a:gd name="T5" fmla="*/ 816 h 2450"/>
                <a:gd name="T6" fmla="*/ 485 w 1832"/>
                <a:gd name="T7" fmla="*/ 1478 h 2450"/>
                <a:gd name="T8" fmla="*/ 332 w 1832"/>
                <a:gd name="T9" fmla="*/ 1456 h 2450"/>
                <a:gd name="T10" fmla="*/ 772 w 1832"/>
                <a:gd name="T11" fmla="*/ 1367 h 2450"/>
                <a:gd name="T12" fmla="*/ 485 w 1832"/>
                <a:gd name="T13" fmla="*/ 1478 h 2450"/>
                <a:gd name="T14" fmla="*/ 397 w 1832"/>
                <a:gd name="T15" fmla="*/ 1875 h 2450"/>
                <a:gd name="T16" fmla="*/ 485 w 1832"/>
                <a:gd name="T17" fmla="*/ 2096 h 2450"/>
                <a:gd name="T18" fmla="*/ 705 w 1832"/>
                <a:gd name="T19" fmla="*/ 1787 h 2450"/>
                <a:gd name="T20" fmla="*/ 1698 w 1832"/>
                <a:gd name="T21" fmla="*/ 331 h 2450"/>
                <a:gd name="T22" fmla="*/ 1412 w 1832"/>
                <a:gd name="T23" fmla="*/ 331 h 2450"/>
                <a:gd name="T24" fmla="*/ 1367 w 1832"/>
                <a:gd name="T25" fmla="*/ 220 h 2450"/>
                <a:gd name="T26" fmla="*/ 926 w 1832"/>
                <a:gd name="T27" fmla="*/ 0 h 2450"/>
                <a:gd name="T28" fmla="*/ 464 w 1832"/>
                <a:gd name="T29" fmla="*/ 220 h 2450"/>
                <a:gd name="T30" fmla="*/ 420 w 1832"/>
                <a:gd name="T31" fmla="*/ 331 h 2450"/>
                <a:gd name="T32" fmla="*/ 0 w 1832"/>
                <a:gd name="T33" fmla="*/ 463 h 2450"/>
                <a:gd name="T34" fmla="*/ 132 w 1832"/>
                <a:gd name="T35" fmla="*/ 2449 h 2450"/>
                <a:gd name="T36" fmla="*/ 1831 w 1832"/>
                <a:gd name="T37" fmla="*/ 2316 h 2450"/>
                <a:gd name="T38" fmla="*/ 1698 w 1832"/>
                <a:gd name="T39" fmla="*/ 331 h 2450"/>
                <a:gd name="T40" fmla="*/ 926 w 1832"/>
                <a:gd name="T41" fmla="*/ 110 h 2450"/>
                <a:gd name="T42" fmla="*/ 926 w 1832"/>
                <a:gd name="T43" fmla="*/ 419 h 2450"/>
                <a:gd name="T44" fmla="*/ 926 w 1832"/>
                <a:gd name="T45" fmla="*/ 110 h 2450"/>
                <a:gd name="T46" fmla="*/ 420 w 1832"/>
                <a:gd name="T47" fmla="*/ 485 h 2450"/>
                <a:gd name="T48" fmla="*/ 464 w 1832"/>
                <a:gd name="T49" fmla="*/ 639 h 2450"/>
                <a:gd name="T50" fmla="*/ 1412 w 1832"/>
                <a:gd name="T51" fmla="*/ 573 h 2450"/>
                <a:gd name="T52" fmla="*/ 1588 w 1832"/>
                <a:gd name="T53" fmla="*/ 485 h 2450"/>
                <a:gd name="T54" fmla="*/ 1654 w 1832"/>
                <a:gd name="T55" fmla="*/ 2228 h 2450"/>
                <a:gd name="T56" fmla="*/ 243 w 1832"/>
                <a:gd name="T57" fmla="*/ 2294 h 2450"/>
                <a:gd name="T58" fmla="*/ 177 w 1832"/>
                <a:gd name="T59" fmla="*/ 551 h 2450"/>
                <a:gd name="T60" fmla="*/ 420 w 1832"/>
                <a:gd name="T61" fmla="*/ 485 h 2450"/>
                <a:gd name="T62" fmla="*/ 926 w 1832"/>
                <a:gd name="T63" fmla="*/ 992 h 2450"/>
                <a:gd name="T64" fmla="*/ 1500 w 1832"/>
                <a:gd name="T65" fmla="*/ 882 h 2450"/>
                <a:gd name="T66" fmla="*/ 1500 w 1832"/>
                <a:gd name="T67" fmla="*/ 1478 h 2450"/>
                <a:gd name="T68" fmla="*/ 926 w 1832"/>
                <a:gd name="T69" fmla="*/ 1367 h 2450"/>
                <a:gd name="T70" fmla="*/ 1500 w 1832"/>
                <a:gd name="T71" fmla="*/ 1478 h 2450"/>
                <a:gd name="T72" fmla="*/ 926 w 1832"/>
                <a:gd name="T73" fmla="*/ 1963 h 2450"/>
                <a:gd name="T74" fmla="*/ 1500 w 1832"/>
                <a:gd name="T75" fmla="*/ 1853 h 24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832" h="2450">
                  <a:moveTo>
                    <a:pt x="485" y="1014"/>
                  </a:moveTo>
                  <a:lnTo>
                    <a:pt x="397" y="904"/>
                  </a:lnTo>
                  <a:lnTo>
                    <a:pt x="332" y="970"/>
                  </a:lnTo>
                  <a:lnTo>
                    <a:pt x="485" y="1125"/>
                  </a:lnTo>
                  <a:lnTo>
                    <a:pt x="772" y="882"/>
                  </a:lnTo>
                  <a:lnTo>
                    <a:pt x="705" y="816"/>
                  </a:lnTo>
                  <a:lnTo>
                    <a:pt x="485" y="1014"/>
                  </a:lnTo>
                  <a:close/>
                  <a:moveTo>
                    <a:pt x="485" y="1478"/>
                  </a:moveTo>
                  <a:lnTo>
                    <a:pt x="397" y="1390"/>
                  </a:lnTo>
                  <a:lnTo>
                    <a:pt x="332" y="1456"/>
                  </a:lnTo>
                  <a:lnTo>
                    <a:pt x="485" y="1610"/>
                  </a:lnTo>
                  <a:lnTo>
                    <a:pt x="772" y="1367"/>
                  </a:lnTo>
                  <a:lnTo>
                    <a:pt x="705" y="1302"/>
                  </a:lnTo>
                  <a:lnTo>
                    <a:pt x="485" y="1478"/>
                  </a:lnTo>
                  <a:close/>
                  <a:moveTo>
                    <a:pt x="485" y="1963"/>
                  </a:moveTo>
                  <a:lnTo>
                    <a:pt x="397" y="1875"/>
                  </a:lnTo>
                  <a:lnTo>
                    <a:pt x="332" y="1941"/>
                  </a:lnTo>
                  <a:lnTo>
                    <a:pt x="485" y="2096"/>
                  </a:lnTo>
                  <a:lnTo>
                    <a:pt x="772" y="1853"/>
                  </a:lnTo>
                  <a:lnTo>
                    <a:pt x="705" y="1787"/>
                  </a:lnTo>
                  <a:lnTo>
                    <a:pt x="485" y="1963"/>
                  </a:lnTo>
                  <a:close/>
                  <a:moveTo>
                    <a:pt x="1698" y="331"/>
                  </a:moveTo>
                  <a:lnTo>
                    <a:pt x="1698" y="331"/>
                  </a:lnTo>
                  <a:lnTo>
                    <a:pt x="1412" y="331"/>
                  </a:lnTo>
                  <a:lnTo>
                    <a:pt x="1412" y="264"/>
                  </a:lnTo>
                  <a:cubicBezTo>
                    <a:pt x="1412" y="243"/>
                    <a:pt x="1390" y="220"/>
                    <a:pt x="1367" y="220"/>
                  </a:cubicBezTo>
                  <a:lnTo>
                    <a:pt x="1169" y="220"/>
                  </a:lnTo>
                  <a:cubicBezTo>
                    <a:pt x="1147" y="66"/>
                    <a:pt x="1014" y="0"/>
                    <a:pt x="926" y="0"/>
                  </a:cubicBezTo>
                  <a:cubicBezTo>
                    <a:pt x="816" y="0"/>
                    <a:pt x="684" y="66"/>
                    <a:pt x="661" y="220"/>
                  </a:cubicBezTo>
                  <a:lnTo>
                    <a:pt x="464" y="220"/>
                  </a:lnTo>
                  <a:cubicBezTo>
                    <a:pt x="442" y="220"/>
                    <a:pt x="420" y="243"/>
                    <a:pt x="420" y="264"/>
                  </a:cubicBezTo>
                  <a:lnTo>
                    <a:pt x="420" y="331"/>
                  </a:lnTo>
                  <a:lnTo>
                    <a:pt x="132" y="331"/>
                  </a:lnTo>
                  <a:cubicBezTo>
                    <a:pt x="67" y="331"/>
                    <a:pt x="0" y="396"/>
                    <a:pt x="0" y="463"/>
                  </a:cubicBezTo>
                  <a:lnTo>
                    <a:pt x="0" y="2316"/>
                  </a:lnTo>
                  <a:cubicBezTo>
                    <a:pt x="0" y="2383"/>
                    <a:pt x="67" y="2449"/>
                    <a:pt x="132" y="2449"/>
                  </a:cubicBezTo>
                  <a:lnTo>
                    <a:pt x="1698" y="2449"/>
                  </a:lnTo>
                  <a:cubicBezTo>
                    <a:pt x="1765" y="2449"/>
                    <a:pt x="1831" y="2383"/>
                    <a:pt x="1831" y="2316"/>
                  </a:cubicBezTo>
                  <a:lnTo>
                    <a:pt x="1831" y="463"/>
                  </a:lnTo>
                  <a:cubicBezTo>
                    <a:pt x="1831" y="396"/>
                    <a:pt x="1765" y="331"/>
                    <a:pt x="1698" y="331"/>
                  </a:cubicBezTo>
                  <a:close/>
                  <a:moveTo>
                    <a:pt x="926" y="110"/>
                  </a:moveTo>
                  <a:lnTo>
                    <a:pt x="926" y="110"/>
                  </a:lnTo>
                  <a:cubicBezTo>
                    <a:pt x="992" y="110"/>
                    <a:pt x="1058" y="176"/>
                    <a:pt x="1058" y="264"/>
                  </a:cubicBezTo>
                  <a:cubicBezTo>
                    <a:pt x="1058" y="353"/>
                    <a:pt x="992" y="419"/>
                    <a:pt x="926" y="419"/>
                  </a:cubicBezTo>
                  <a:cubicBezTo>
                    <a:pt x="837" y="419"/>
                    <a:pt x="772" y="353"/>
                    <a:pt x="772" y="264"/>
                  </a:cubicBezTo>
                  <a:cubicBezTo>
                    <a:pt x="772" y="176"/>
                    <a:pt x="837" y="110"/>
                    <a:pt x="926" y="110"/>
                  </a:cubicBezTo>
                  <a:close/>
                  <a:moveTo>
                    <a:pt x="420" y="485"/>
                  </a:moveTo>
                  <a:lnTo>
                    <a:pt x="420" y="485"/>
                  </a:lnTo>
                  <a:cubicBezTo>
                    <a:pt x="420" y="573"/>
                    <a:pt x="420" y="543"/>
                    <a:pt x="420" y="573"/>
                  </a:cubicBezTo>
                  <a:cubicBezTo>
                    <a:pt x="420" y="617"/>
                    <a:pt x="442" y="639"/>
                    <a:pt x="464" y="639"/>
                  </a:cubicBezTo>
                  <a:lnTo>
                    <a:pt x="1367" y="639"/>
                  </a:lnTo>
                  <a:cubicBezTo>
                    <a:pt x="1390" y="639"/>
                    <a:pt x="1412" y="617"/>
                    <a:pt x="1412" y="573"/>
                  </a:cubicBezTo>
                  <a:cubicBezTo>
                    <a:pt x="1412" y="485"/>
                    <a:pt x="1412" y="514"/>
                    <a:pt x="1412" y="485"/>
                  </a:cubicBezTo>
                  <a:lnTo>
                    <a:pt x="1588" y="485"/>
                  </a:lnTo>
                  <a:cubicBezTo>
                    <a:pt x="1632" y="485"/>
                    <a:pt x="1654" y="529"/>
                    <a:pt x="1654" y="551"/>
                  </a:cubicBezTo>
                  <a:lnTo>
                    <a:pt x="1654" y="2228"/>
                  </a:lnTo>
                  <a:cubicBezTo>
                    <a:pt x="1654" y="2272"/>
                    <a:pt x="1632" y="2294"/>
                    <a:pt x="1588" y="2294"/>
                  </a:cubicBezTo>
                  <a:lnTo>
                    <a:pt x="243" y="2294"/>
                  </a:lnTo>
                  <a:cubicBezTo>
                    <a:pt x="199" y="2294"/>
                    <a:pt x="177" y="2272"/>
                    <a:pt x="177" y="2228"/>
                  </a:cubicBezTo>
                  <a:lnTo>
                    <a:pt x="177" y="551"/>
                  </a:lnTo>
                  <a:cubicBezTo>
                    <a:pt x="177" y="529"/>
                    <a:pt x="199" y="485"/>
                    <a:pt x="243" y="485"/>
                  </a:cubicBezTo>
                  <a:lnTo>
                    <a:pt x="420" y="485"/>
                  </a:lnTo>
                  <a:close/>
                  <a:moveTo>
                    <a:pt x="1500" y="992"/>
                  </a:moveTo>
                  <a:lnTo>
                    <a:pt x="926" y="992"/>
                  </a:lnTo>
                  <a:lnTo>
                    <a:pt x="926" y="882"/>
                  </a:lnTo>
                  <a:lnTo>
                    <a:pt x="1500" y="882"/>
                  </a:lnTo>
                  <a:lnTo>
                    <a:pt x="1500" y="992"/>
                  </a:lnTo>
                  <a:close/>
                  <a:moveTo>
                    <a:pt x="1500" y="1478"/>
                  </a:moveTo>
                  <a:lnTo>
                    <a:pt x="926" y="1478"/>
                  </a:lnTo>
                  <a:lnTo>
                    <a:pt x="926" y="1367"/>
                  </a:lnTo>
                  <a:lnTo>
                    <a:pt x="1500" y="1367"/>
                  </a:lnTo>
                  <a:lnTo>
                    <a:pt x="1500" y="1478"/>
                  </a:lnTo>
                  <a:close/>
                  <a:moveTo>
                    <a:pt x="1500" y="1963"/>
                  </a:moveTo>
                  <a:lnTo>
                    <a:pt x="926" y="1963"/>
                  </a:lnTo>
                  <a:lnTo>
                    <a:pt x="926" y="1853"/>
                  </a:lnTo>
                  <a:lnTo>
                    <a:pt x="1500" y="1853"/>
                  </a:lnTo>
                  <a:lnTo>
                    <a:pt x="1500" y="1963"/>
                  </a:lnTo>
                  <a:close/>
                </a:path>
              </a:pathLst>
            </a:custGeom>
            <a:solidFill>
              <a:srgbClr val="8A0021"/>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1600" dirty="0">
                <a:latin typeface="Arial" panose="020B0604020202020204" pitchFamily="34" charset="0"/>
                <a:cs typeface="Arial" panose="020B0604020202020204" pitchFamily="34" charset="0"/>
              </a:endParaRPr>
            </a:p>
          </p:txBody>
        </p:sp>
        <p:sp>
          <p:nvSpPr>
            <p:cNvPr id="16" name="TextBox 15">
              <a:extLst>
                <a:ext uri="{FF2B5EF4-FFF2-40B4-BE49-F238E27FC236}">
                  <a16:creationId xmlns:a16="http://schemas.microsoft.com/office/drawing/2014/main" id="{641DD034-70D4-4166-BB03-03E867D4667B}"/>
                </a:ext>
              </a:extLst>
            </p:cNvPr>
            <p:cNvSpPr txBox="1"/>
            <p:nvPr/>
          </p:nvSpPr>
          <p:spPr>
            <a:xfrm>
              <a:off x="3362632" y="3288249"/>
              <a:ext cx="2406041" cy="1210330"/>
            </a:xfrm>
            <a:prstGeom prst="rect">
              <a:avLst/>
            </a:prstGeom>
          </p:spPr>
          <p:txBody>
            <a:bodyPr vert="horz" wrap="square" rtlCol="0">
              <a:spAutoFit/>
            </a:bodyPr>
            <a:lstStyle/>
            <a:p>
              <a:pPr algn="ctr">
                <a:lnSpc>
                  <a:spcPct val="90000"/>
                </a:lnSpc>
              </a:pPr>
              <a:r>
                <a:rPr lang="en-US" sz="1400" b="1" dirty="0">
                  <a:solidFill>
                    <a:srgbClr val="8A0021"/>
                  </a:solidFill>
                  <a:latin typeface="Arial" panose="020B0604020202020204" pitchFamily="34" charset="0"/>
                  <a:ea typeface="Gotham Book" charset="0"/>
                  <a:cs typeface="Arial" panose="020B0604020202020204" pitchFamily="34" charset="0"/>
                </a:rPr>
                <a:t>TEST</a:t>
              </a:r>
            </a:p>
            <a:p>
              <a:pPr algn="ctr">
                <a:lnSpc>
                  <a:spcPct val="90000"/>
                </a:lnSpc>
              </a:pPr>
              <a:r>
                <a:rPr lang="en-US" sz="1400" dirty="0">
                  <a:solidFill>
                    <a:srgbClr val="1C1B1C"/>
                  </a:solidFill>
                  <a:latin typeface="Arial" panose="020B0604020202020204" pitchFamily="34" charset="0"/>
                  <a:ea typeface="Gotham Book" charset="0"/>
                  <a:cs typeface="Arial" panose="020B0604020202020204" pitchFamily="34" charset="0"/>
                </a:rPr>
                <a:t>The most promising policies and programs </a:t>
              </a:r>
            </a:p>
          </p:txBody>
        </p:sp>
      </p:grpSp>
      <p:grpSp>
        <p:nvGrpSpPr>
          <p:cNvPr id="17" name="Group 16">
            <a:extLst>
              <a:ext uri="{FF2B5EF4-FFF2-40B4-BE49-F238E27FC236}">
                <a16:creationId xmlns:a16="http://schemas.microsoft.com/office/drawing/2014/main" id="{F808E32F-3854-46ED-A537-D265AD212F59}"/>
              </a:ext>
            </a:extLst>
          </p:cNvPr>
          <p:cNvGrpSpPr/>
          <p:nvPr/>
        </p:nvGrpSpPr>
        <p:grpSpPr>
          <a:xfrm>
            <a:off x="3844267" y="2894247"/>
            <a:ext cx="1725379" cy="2017616"/>
            <a:chOff x="6255604" y="2059129"/>
            <a:chExt cx="2406042" cy="2813570"/>
          </a:xfrm>
        </p:grpSpPr>
        <p:sp>
          <p:nvSpPr>
            <p:cNvPr id="18" name="Freeform 17">
              <a:extLst>
                <a:ext uri="{FF2B5EF4-FFF2-40B4-BE49-F238E27FC236}">
                  <a16:creationId xmlns:a16="http://schemas.microsoft.com/office/drawing/2014/main" id="{013EAF74-37A5-4FA2-BF9D-B810ECF1F0A8}"/>
                </a:ext>
              </a:extLst>
            </p:cNvPr>
            <p:cNvSpPr>
              <a:spLocks noChangeArrowheads="1"/>
            </p:cNvSpPr>
            <p:nvPr/>
          </p:nvSpPr>
          <p:spPr bwMode="auto">
            <a:xfrm>
              <a:off x="6955839" y="2059129"/>
              <a:ext cx="1010605" cy="1010605"/>
            </a:xfrm>
            <a:custGeom>
              <a:avLst/>
              <a:gdLst>
                <a:gd name="T0" fmla="*/ 0 w 2163"/>
                <a:gd name="T1" fmla="*/ 0 h 2164"/>
                <a:gd name="T2" fmla="*/ 0 w 2163"/>
                <a:gd name="T3" fmla="*/ 1081 h 2164"/>
                <a:gd name="T4" fmla="*/ 221 w 2163"/>
                <a:gd name="T5" fmla="*/ 1081 h 2164"/>
                <a:gd name="T6" fmla="*/ 221 w 2163"/>
                <a:gd name="T7" fmla="*/ 221 h 2164"/>
                <a:gd name="T8" fmla="*/ 1942 w 2163"/>
                <a:gd name="T9" fmla="*/ 221 h 2164"/>
                <a:gd name="T10" fmla="*/ 1942 w 2163"/>
                <a:gd name="T11" fmla="*/ 1942 h 2164"/>
                <a:gd name="T12" fmla="*/ 1081 w 2163"/>
                <a:gd name="T13" fmla="*/ 1942 h 2164"/>
                <a:gd name="T14" fmla="*/ 1081 w 2163"/>
                <a:gd name="T15" fmla="*/ 2163 h 2164"/>
                <a:gd name="T16" fmla="*/ 2162 w 2163"/>
                <a:gd name="T17" fmla="*/ 2163 h 2164"/>
                <a:gd name="T18" fmla="*/ 2162 w 2163"/>
                <a:gd name="T19" fmla="*/ 0 h 2164"/>
                <a:gd name="T20" fmla="*/ 0 w 2163"/>
                <a:gd name="T21" fmla="*/ 0 h 2164"/>
                <a:gd name="T22" fmla="*/ 1721 w 2163"/>
                <a:gd name="T23" fmla="*/ 971 h 2164"/>
                <a:gd name="T24" fmla="*/ 1721 w 2163"/>
                <a:gd name="T25" fmla="*/ 442 h 2164"/>
                <a:gd name="T26" fmla="*/ 1191 w 2163"/>
                <a:gd name="T27" fmla="*/ 442 h 2164"/>
                <a:gd name="T28" fmla="*/ 1390 w 2163"/>
                <a:gd name="T29" fmla="*/ 618 h 2164"/>
                <a:gd name="T30" fmla="*/ 905 w 2163"/>
                <a:gd name="T31" fmla="*/ 1104 h 2164"/>
                <a:gd name="T32" fmla="*/ 1059 w 2163"/>
                <a:gd name="T33" fmla="*/ 1258 h 2164"/>
                <a:gd name="T34" fmla="*/ 1523 w 2163"/>
                <a:gd name="T35" fmla="*/ 773 h 2164"/>
                <a:gd name="T36" fmla="*/ 1721 w 2163"/>
                <a:gd name="T37" fmla="*/ 971 h 2164"/>
                <a:gd name="T38" fmla="*/ 0 w 2163"/>
                <a:gd name="T39" fmla="*/ 1302 h 2164"/>
                <a:gd name="T40" fmla="*/ 861 w 2163"/>
                <a:gd name="T41" fmla="*/ 1302 h 2164"/>
                <a:gd name="T42" fmla="*/ 861 w 2163"/>
                <a:gd name="T43" fmla="*/ 2163 h 2164"/>
                <a:gd name="T44" fmla="*/ 0 w 2163"/>
                <a:gd name="T45" fmla="*/ 2163 h 2164"/>
                <a:gd name="T46" fmla="*/ 0 w 2163"/>
                <a:gd name="T47" fmla="*/ 1302 h 2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163" h="2164">
                  <a:moveTo>
                    <a:pt x="0" y="0"/>
                  </a:moveTo>
                  <a:lnTo>
                    <a:pt x="0" y="1081"/>
                  </a:lnTo>
                  <a:lnTo>
                    <a:pt x="221" y="1081"/>
                  </a:lnTo>
                  <a:lnTo>
                    <a:pt x="221" y="221"/>
                  </a:lnTo>
                  <a:lnTo>
                    <a:pt x="1942" y="221"/>
                  </a:lnTo>
                  <a:lnTo>
                    <a:pt x="1942" y="1942"/>
                  </a:lnTo>
                  <a:lnTo>
                    <a:pt x="1081" y="1942"/>
                  </a:lnTo>
                  <a:lnTo>
                    <a:pt x="1081" y="2163"/>
                  </a:lnTo>
                  <a:lnTo>
                    <a:pt x="2162" y="2163"/>
                  </a:lnTo>
                  <a:lnTo>
                    <a:pt x="2162" y="0"/>
                  </a:lnTo>
                  <a:lnTo>
                    <a:pt x="0" y="0"/>
                  </a:lnTo>
                  <a:close/>
                  <a:moveTo>
                    <a:pt x="1721" y="971"/>
                  </a:moveTo>
                  <a:lnTo>
                    <a:pt x="1721" y="442"/>
                  </a:lnTo>
                  <a:lnTo>
                    <a:pt x="1191" y="442"/>
                  </a:lnTo>
                  <a:lnTo>
                    <a:pt x="1390" y="618"/>
                  </a:lnTo>
                  <a:lnTo>
                    <a:pt x="905" y="1104"/>
                  </a:lnTo>
                  <a:lnTo>
                    <a:pt x="1059" y="1258"/>
                  </a:lnTo>
                  <a:lnTo>
                    <a:pt x="1523" y="773"/>
                  </a:lnTo>
                  <a:lnTo>
                    <a:pt x="1721" y="971"/>
                  </a:lnTo>
                  <a:close/>
                  <a:moveTo>
                    <a:pt x="0" y="1302"/>
                  </a:moveTo>
                  <a:lnTo>
                    <a:pt x="861" y="1302"/>
                  </a:lnTo>
                  <a:lnTo>
                    <a:pt x="861" y="2163"/>
                  </a:lnTo>
                  <a:lnTo>
                    <a:pt x="0" y="2163"/>
                  </a:lnTo>
                  <a:lnTo>
                    <a:pt x="0" y="1302"/>
                  </a:lnTo>
                  <a:close/>
                </a:path>
              </a:pathLst>
            </a:custGeom>
            <a:solidFill>
              <a:srgbClr val="8A0021"/>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1600" dirty="0">
                <a:latin typeface="Arial" panose="020B0604020202020204" pitchFamily="34" charset="0"/>
                <a:cs typeface="Arial" panose="020B0604020202020204" pitchFamily="34" charset="0"/>
              </a:endParaRPr>
            </a:p>
          </p:txBody>
        </p:sp>
        <p:sp>
          <p:nvSpPr>
            <p:cNvPr id="19" name="TextBox 18">
              <a:extLst>
                <a:ext uri="{FF2B5EF4-FFF2-40B4-BE49-F238E27FC236}">
                  <a16:creationId xmlns:a16="http://schemas.microsoft.com/office/drawing/2014/main" id="{E191BF4C-2514-458E-B88B-B5DB4DC4D549}"/>
                </a:ext>
              </a:extLst>
            </p:cNvPr>
            <p:cNvSpPr txBox="1"/>
            <p:nvPr/>
          </p:nvSpPr>
          <p:spPr>
            <a:xfrm>
              <a:off x="6255604" y="3391976"/>
              <a:ext cx="2406042" cy="1480723"/>
            </a:xfrm>
            <a:prstGeom prst="rect">
              <a:avLst/>
            </a:prstGeom>
          </p:spPr>
          <p:txBody>
            <a:bodyPr vert="horz" wrap="square" rtlCol="0">
              <a:spAutoFit/>
            </a:bodyPr>
            <a:lstStyle/>
            <a:p>
              <a:pPr algn="ctr">
                <a:lnSpc>
                  <a:spcPct val="90000"/>
                </a:lnSpc>
              </a:pPr>
              <a:r>
                <a:rPr lang="en-US" sz="1400" b="1" dirty="0">
                  <a:solidFill>
                    <a:srgbClr val="8A0021"/>
                  </a:solidFill>
                  <a:latin typeface="Arial" panose="020B0604020202020204" pitchFamily="34" charset="0"/>
                  <a:ea typeface="Gotham Book" charset="0"/>
                  <a:cs typeface="Arial" panose="020B0604020202020204" pitchFamily="34" charset="0"/>
                </a:rPr>
                <a:t>SCALE UP</a:t>
              </a:r>
            </a:p>
            <a:p>
              <a:pPr algn="ctr">
                <a:lnSpc>
                  <a:spcPct val="90000"/>
                </a:lnSpc>
              </a:pPr>
              <a:r>
                <a:rPr lang="en-US" sz="1400" dirty="0">
                  <a:solidFill>
                    <a:srgbClr val="1C1B1C"/>
                  </a:solidFill>
                  <a:latin typeface="Arial" panose="020B0604020202020204" pitchFamily="34" charset="0"/>
                  <a:ea typeface="Gotham Book" charset="0"/>
                  <a:cs typeface="Arial" panose="020B0604020202020204" pitchFamily="34" charset="0"/>
                </a:rPr>
                <a:t>The most effective and cost-efficient policies and programs</a:t>
              </a:r>
            </a:p>
          </p:txBody>
        </p:sp>
      </p:grpSp>
      <p:pic>
        <p:nvPicPr>
          <p:cNvPr id="20" name="Content Placeholder 28" descr="Home">
            <a:extLst>
              <a:ext uri="{FF2B5EF4-FFF2-40B4-BE49-F238E27FC236}">
                <a16:creationId xmlns:a16="http://schemas.microsoft.com/office/drawing/2014/main" id="{1EA5F1FB-183D-4382-A8D2-D0D1349DA27B}"/>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7101965" y="2383828"/>
            <a:ext cx="1236680" cy="1236680"/>
          </a:xfrm>
          <a:prstGeom prst="rect">
            <a:avLst/>
          </a:prstGeom>
        </p:spPr>
      </p:pic>
      <p:sp>
        <p:nvSpPr>
          <p:cNvPr id="21" name="Freeform 4">
            <a:extLst>
              <a:ext uri="{FF2B5EF4-FFF2-40B4-BE49-F238E27FC236}">
                <a16:creationId xmlns:a16="http://schemas.microsoft.com/office/drawing/2014/main" id="{FA6BB95B-DE5B-45F5-909C-78644B534776}"/>
              </a:ext>
            </a:extLst>
          </p:cNvPr>
          <p:cNvSpPr>
            <a:spLocks noChangeArrowheads="1"/>
          </p:cNvSpPr>
          <p:nvPr/>
        </p:nvSpPr>
        <p:spPr bwMode="auto">
          <a:xfrm>
            <a:off x="7258799" y="4097795"/>
            <a:ext cx="923012" cy="946649"/>
          </a:xfrm>
          <a:custGeom>
            <a:avLst/>
            <a:gdLst>
              <a:gd name="T0" fmla="*/ 312 w 4479"/>
              <a:gd name="T1" fmla="*/ 3158 h 4509"/>
              <a:gd name="T2" fmla="*/ 834 w 4479"/>
              <a:gd name="T3" fmla="*/ 3105 h 4509"/>
              <a:gd name="T4" fmla="*/ 781 w 4479"/>
              <a:gd name="T5" fmla="*/ 2949 h 4509"/>
              <a:gd name="T6" fmla="*/ 259 w 4479"/>
              <a:gd name="T7" fmla="*/ 3002 h 4509"/>
              <a:gd name="T8" fmla="*/ 259 w 4479"/>
              <a:gd name="T9" fmla="*/ 3730 h 4509"/>
              <a:gd name="T10" fmla="*/ 781 w 4479"/>
              <a:gd name="T11" fmla="*/ 3783 h 4509"/>
              <a:gd name="T12" fmla="*/ 834 w 4479"/>
              <a:gd name="T13" fmla="*/ 3627 h 4509"/>
              <a:gd name="T14" fmla="*/ 312 w 4479"/>
              <a:gd name="T15" fmla="*/ 3574 h 4509"/>
              <a:gd name="T16" fmla="*/ 259 w 4479"/>
              <a:gd name="T17" fmla="*/ 3730 h 4509"/>
              <a:gd name="T18" fmla="*/ 1822 w 4479"/>
              <a:gd name="T19" fmla="*/ 2949 h 4509"/>
              <a:gd name="T20" fmla="*/ 2706 w 4479"/>
              <a:gd name="T21" fmla="*/ 2896 h 4509"/>
              <a:gd name="T22" fmla="*/ 2653 w 4479"/>
              <a:gd name="T23" fmla="*/ 2531 h 4509"/>
              <a:gd name="T24" fmla="*/ 1769 w 4479"/>
              <a:gd name="T25" fmla="*/ 2584 h 4509"/>
              <a:gd name="T26" fmla="*/ 2680 w 4479"/>
              <a:gd name="T27" fmla="*/ 4196 h 4509"/>
              <a:gd name="T28" fmla="*/ 2706 w 4479"/>
              <a:gd name="T29" fmla="*/ 3362 h 4509"/>
              <a:gd name="T30" fmla="*/ 1875 w 4479"/>
              <a:gd name="T31" fmla="*/ 3259 h 4509"/>
              <a:gd name="T32" fmla="*/ 1771 w 4479"/>
              <a:gd name="T33" fmla="*/ 4170 h 4509"/>
              <a:gd name="T34" fmla="*/ 2680 w 4479"/>
              <a:gd name="T35" fmla="*/ 4196 h 4509"/>
              <a:gd name="T36" fmla="*/ 2237 w 4479"/>
              <a:gd name="T37" fmla="*/ 2222 h 4509"/>
              <a:gd name="T38" fmla="*/ 2237 w 4479"/>
              <a:gd name="T39" fmla="*/ 1597 h 4509"/>
              <a:gd name="T40" fmla="*/ 3641 w 4479"/>
              <a:gd name="T41" fmla="*/ 3105 h 4509"/>
              <a:gd name="T42" fmla="*/ 4162 w 4479"/>
              <a:gd name="T43" fmla="*/ 3158 h 4509"/>
              <a:gd name="T44" fmla="*/ 4215 w 4479"/>
              <a:gd name="T45" fmla="*/ 3002 h 4509"/>
              <a:gd name="T46" fmla="*/ 3694 w 4479"/>
              <a:gd name="T47" fmla="*/ 2949 h 4509"/>
              <a:gd name="T48" fmla="*/ 3641 w 4479"/>
              <a:gd name="T49" fmla="*/ 3105 h 4509"/>
              <a:gd name="T50" fmla="*/ 3694 w 4479"/>
              <a:gd name="T51" fmla="*/ 3783 h 4509"/>
              <a:gd name="T52" fmla="*/ 4215 w 4479"/>
              <a:gd name="T53" fmla="*/ 3730 h 4509"/>
              <a:gd name="T54" fmla="*/ 4162 w 4479"/>
              <a:gd name="T55" fmla="*/ 3574 h 4509"/>
              <a:gd name="T56" fmla="*/ 3641 w 4479"/>
              <a:gd name="T57" fmla="*/ 3627 h 4509"/>
              <a:gd name="T58" fmla="*/ 1014 w 4479"/>
              <a:gd name="T59" fmla="*/ 2275 h 4509"/>
              <a:gd name="T60" fmla="*/ 1040 w 4479"/>
              <a:gd name="T61" fmla="*/ 4172 h 4509"/>
              <a:gd name="T62" fmla="*/ 1223 w 4479"/>
              <a:gd name="T63" fmla="*/ 4199 h 4509"/>
              <a:gd name="T64" fmla="*/ 1250 w 4479"/>
              <a:gd name="T65" fmla="*/ 1660 h 4509"/>
              <a:gd name="T66" fmla="*/ 2121 w 4479"/>
              <a:gd name="T67" fmla="*/ 1139 h 4509"/>
              <a:gd name="T68" fmla="*/ 2134 w 4479"/>
              <a:gd name="T69" fmla="*/ 712 h 4509"/>
              <a:gd name="T70" fmla="*/ 1456 w 4479"/>
              <a:gd name="T71" fmla="*/ 659 h 4509"/>
              <a:gd name="T72" fmla="*/ 1509 w 4479"/>
              <a:gd name="T73" fmla="*/ 138 h 4509"/>
              <a:gd name="T74" fmla="*/ 2343 w 4479"/>
              <a:gd name="T75" fmla="*/ 138 h 4509"/>
              <a:gd name="T76" fmla="*/ 2357 w 4479"/>
              <a:gd name="T77" fmla="*/ 1136 h 4509"/>
              <a:gd name="T78" fmla="*/ 3228 w 4479"/>
              <a:gd name="T79" fmla="*/ 1658 h 4509"/>
              <a:gd name="T80" fmla="*/ 3254 w 4479"/>
              <a:gd name="T81" fmla="*/ 4196 h 4509"/>
              <a:gd name="T82" fmla="*/ 3437 w 4479"/>
              <a:gd name="T83" fmla="*/ 4170 h 4509"/>
              <a:gd name="T84" fmla="*/ 3463 w 4479"/>
              <a:gd name="T85" fmla="*/ 2272 h 4509"/>
              <a:gd name="T86" fmla="*/ 4478 w 4479"/>
              <a:gd name="T87" fmla="*/ 2375 h 4509"/>
              <a:gd name="T88" fmla="*/ 4451 w 4479"/>
              <a:gd name="T89" fmla="*/ 4508 h 4509"/>
              <a:gd name="T90" fmla="*/ 2 w 4479"/>
              <a:gd name="T91" fmla="*/ 4482 h 4509"/>
              <a:gd name="T92" fmla="*/ 103 w 4479"/>
              <a:gd name="T93" fmla="*/ 2275 h 4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479" h="4509">
                <a:moveTo>
                  <a:pt x="259" y="3105"/>
                </a:moveTo>
                <a:cubicBezTo>
                  <a:pt x="259" y="3134"/>
                  <a:pt x="283" y="3158"/>
                  <a:pt x="312" y="3158"/>
                </a:cubicBezTo>
                <a:lnTo>
                  <a:pt x="781" y="3158"/>
                </a:lnTo>
                <a:cubicBezTo>
                  <a:pt x="810" y="3158"/>
                  <a:pt x="834" y="3134"/>
                  <a:pt x="834" y="3105"/>
                </a:cubicBezTo>
                <a:lnTo>
                  <a:pt x="834" y="3002"/>
                </a:lnTo>
                <a:cubicBezTo>
                  <a:pt x="834" y="2973"/>
                  <a:pt x="810" y="2949"/>
                  <a:pt x="781" y="2949"/>
                </a:cubicBezTo>
                <a:lnTo>
                  <a:pt x="312" y="2949"/>
                </a:lnTo>
                <a:cubicBezTo>
                  <a:pt x="283" y="2949"/>
                  <a:pt x="259" y="2973"/>
                  <a:pt x="259" y="3002"/>
                </a:cubicBezTo>
                <a:lnTo>
                  <a:pt x="259" y="3105"/>
                </a:lnTo>
                <a:close/>
                <a:moveTo>
                  <a:pt x="259" y="3730"/>
                </a:moveTo>
                <a:cubicBezTo>
                  <a:pt x="259" y="3759"/>
                  <a:pt x="283" y="3783"/>
                  <a:pt x="312" y="3783"/>
                </a:cubicBezTo>
                <a:lnTo>
                  <a:pt x="781" y="3783"/>
                </a:lnTo>
                <a:cubicBezTo>
                  <a:pt x="810" y="3783"/>
                  <a:pt x="834" y="3759"/>
                  <a:pt x="834" y="3730"/>
                </a:cubicBezTo>
                <a:lnTo>
                  <a:pt x="834" y="3627"/>
                </a:lnTo>
                <a:cubicBezTo>
                  <a:pt x="834" y="3598"/>
                  <a:pt x="810" y="3574"/>
                  <a:pt x="781" y="3574"/>
                </a:cubicBezTo>
                <a:lnTo>
                  <a:pt x="312" y="3574"/>
                </a:lnTo>
                <a:cubicBezTo>
                  <a:pt x="283" y="3574"/>
                  <a:pt x="259" y="3598"/>
                  <a:pt x="259" y="3627"/>
                </a:cubicBezTo>
                <a:lnTo>
                  <a:pt x="259" y="3730"/>
                </a:lnTo>
                <a:close/>
                <a:moveTo>
                  <a:pt x="1769" y="2896"/>
                </a:moveTo>
                <a:cubicBezTo>
                  <a:pt x="1769" y="2925"/>
                  <a:pt x="1793" y="2949"/>
                  <a:pt x="1822" y="2949"/>
                </a:cubicBezTo>
                <a:lnTo>
                  <a:pt x="2653" y="2949"/>
                </a:lnTo>
                <a:cubicBezTo>
                  <a:pt x="2682" y="2949"/>
                  <a:pt x="2706" y="2925"/>
                  <a:pt x="2706" y="2896"/>
                </a:cubicBezTo>
                <a:lnTo>
                  <a:pt x="2706" y="2584"/>
                </a:lnTo>
                <a:cubicBezTo>
                  <a:pt x="2706" y="2555"/>
                  <a:pt x="2682" y="2531"/>
                  <a:pt x="2653" y="2531"/>
                </a:cubicBezTo>
                <a:lnTo>
                  <a:pt x="1822" y="2531"/>
                </a:lnTo>
                <a:cubicBezTo>
                  <a:pt x="1793" y="2531"/>
                  <a:pt x="1769" y="2555"/>
                  <a:pt x="1769" y="2584"/>
                </a:cubicBezTo>
                <a:lnTo>
                  <a:pt x="1769" y="2896"/>
                </a:lnTo>
                <a:close/>
                <a:moveTo>
                  <a:pt x="2680" y="4196"/>
                </a:moveTo>
                <a:cubicBezTo>
                  <a:pt x="2693" y="4196"/>
                  <a:pt x="2706" y="4185"/>
                  <a:pt x="2706" y="4170"/>
                </a:cubicBezTo>
                <a:lnTo>
                  <a:pt x="2706" y="3362"/>
                </a:lnTo>
                <a:cubicBezTo>
                  <a:pt x="2706" y="3304"/>
                  <a:pt x="2658" y="3259"/>
                  <a:pt x="2603" y="3259"/>
                </a:cubicBezTo>
                <a:lnTo>
                  <a:pt x="1875" y="3259"/>
                </a:lnTo>
                <a:cubicBezTo>
                  <a:pt x="1816" y="3259"/>
                  <a:pt x="1771" y="3306"/>
                  <a:pt x="1771" y="3362"/>
                </a:cubicBezTo>
                <a:lnTo>
                  <a:pt x="1771" y="4170"/>
                </a:lnTo>
                <a:cubicBezTo>
                  <a:pt x="1769" y="4185"/>
                  <a:pt x="1779" y="4196"/>
                  <a:pt x="1795" y="4196"/>
                </a:cubicBezTo>
                <a:lnTo>
                  <a:pt x="2680" y="4196"/>
                </a:lnTo>
                <a:close/>
                <a:moveTo>
                  <a:pt x="1925" y="1909"/>
                </a:moveTo>
                <a:cubicBezTo>
                  <a:pt x="1925" y="2081"/>
                  <a:pt x="2065" y="2222"/>
                  <a:pt x="2237" y="2222"/>
                </a:cubicBezTo>
                <a:cubicBezTo>
                  <a:pt x="2409" y="2222"/>
                  <a:pt x="2550" y="2081"/>
                  <a:pt x="2550" y="1909"/>
                </a:cubicBezTo>
                <a:cubicBezTo>
                  <a:pt x="2550" y="1737"/>
                  <a:pt x="2409" y="1597"/>
                  <a:pt x="2237" y="1597"/>
                </a:cubicBezTo>
                <a:cubicBezTo>
                  <a:pt x="2065" y="1597"/>
                  <a:pt x="1925" y="1737"/>
                  <a:pt x="1925" y="1909"/>
                </a:cubicBezTo>
                <a:close/>
                <a:moveTo>
                  <a:pt x="3641" y="3105"/>
                </a:moveTo>
                <a:cubicBezTo>
                  <a:pt x="3641" y="3134"/>
                  <a:pt x="3665" y="3158"/>
                  <a:pt x="3694" y="3158"/>
                </a:cubicBezTo>
                <a:lnTo>
                  <a:pt x="4162" y="3158"/>
                </a:lnTo>
                <a:cubicBezTo>
                  <a:pt x="4192" y="3158"/>
                  <a:pt x="4215" y="3134"/>
                  <a:pt x="4215" y="3105"/>
                </a:cubicBezTo>
                <a:lnTo>
                  <a:pt x="4215" y="3002"/>
                </a:lnTo>
                <a:cubicBezTo>
                  <a:pt x="4215" y="2973"/>
                  <a:pt x="4192" y="2949"/>
                  <a:pt x="4162" y="2949"/>
                </a:cubicBezTo>
                <a:lnTo>
                  <a:pt x="3694" y="2949"/>
                </a:lnTo>
                <a:cubicBezTo>
                  <a:pt x="3665" y="2949"/>
                  <a:pt x="3641" y="2973"/>
                  <a:pt x="3641" y="3002"/>
                </a:cubicBezTo>
                <a:lnTo>
                  <a:pt x="3641" y="3105"/>
                </a:lnTo>
                <a:close/>
                <a:moveTo>
                  <a:pt x="3641" y="3730"/>
                </a:moveTo>
                <a:cubicBezTo>
                  <a:pt x="3641" y="3759"/>
                  <a:pt x="3665" y="3783"/>
                  <a:pt x="3694" y="3783"/>
                </a:cubicBezTo>
                <a:lnTo>
                  <a:pt x="4162" y="3783"/>
                </a:lnTo>
                <a:cubicBezTo>
                  <a:pt x="4192" y="3783"/>
                  <a:pt x="4215" y="3759"/>
                  <a:pt x="4215" y="3730"/>
                </a:cubicBezTo>
                <a:lnTo>
                  <a:pt x="4215" y="3627"/>
                </a:lnTo>
                <a:cubicBezTo>
                  <a:pt x="4215" y="3598"/>
                  <a:pt x="4192" y="3574"/>
                  <a:pt x="4162" y="3574"/>
                </a:cubicBezTo>
                <a:lnTo>
                  <a:pt x="3694" y="3574"/>
                </a:lnTo>
                <a:cubicBezTo>
                  <a:pt x="3665" y="3574"/>
                  <a:pt x="3641" y="3598"/>
                  <a:pt x="3641" y="3627"/>
                </a:cubicBezTo>
                <a:lnTo>
                  <a:pt x="3641" y="3730"/>
                </a:lnTo>
                <a:close/>
                <a:moveTo>
                  <a:pt x="1014" y="2275"/>
                </a:moveTo>
                <a:cubicBezTo>
                  <a:pt x="1027" y="2275"/>
                  <a:pt x="1040" y="2285"/>
                  <a:pt x="1040" y="2301"/>
                </a:cubicBezTo>
                <a:lnTo>
                  <a:pt x="1040" y="4172"/>
                </a:lnTo>
                <a:cubicBezTo>
                  <a:pt x="1040" y="4185"/>
                  <a:pt x="1051" y="4199"/>
                  <a:pt x="1067" y="4199"/>
                </a:cubicBezTo>
                <a:lnTo>
                  <a:pt x="1223" y="4199"/>
                </a:lnTo>
                <a:cubicBezTo>
                  <a:pt x="1236" y="4199"/>
                  <a:pt x="1250" y="4188"/>
                  <a:pt x="1250" y="4172"/>
                </a:cubicBezTo>
                <a:lnTo>
                  <a:pt x="1250" y="1660"/>
                </a:lnTo>
                <a:cubicBezTo>
                  <a:pt x="1250" y="1620"/>
                  <a:pt x="1271" y="1586"/>
                  <a:pt x="1305" y="1568"/>
                </a:cubicBezTo>
                <a:lnTo>
                  <a:pt x="2121" y="1139"/>
                </a:lnTo>
                <a:cubicBezTo>
                  <a:pt x="2129" y="1133"/>
                  <a:pt x="2134" y="1125"/>
                  <a:pt x="2134" y="1115"/>
                </a:cubicBezTo>
                <a:lnTo>
                  <a:pt x="2134" y="712"/>
                </a:lnTo>
                <a:lnTo>
                  <a:pt x="1509" y="712"/>
                </a:lnTo>
                <a:cubicBezTo>
                  <a:pt x="1480" y="712"/>
                  <a:pt x="1456" y="688"/>
                  <a:pt x="1456" y="659"/>
                </a:cubicBezTo>
                <a:lnTo>
                  <a:pt x="1456" y="191"/>
                </a:lnTo>
                <a:cubicBezTo>
                  <a:pt x="1456" y="161"/>
                  <a:pt x="1480" y="138"/>
                  <a:pt x="1509" y="138"/>
                </a:cubicBezTo>
                <a:lnTo>
                  <a:pt x="2134" y="138"/>
                </a:lnTo>
                <a:cubicBezTo>
                  <a:pt x="2134" y="0"/>
                  <a:pt x="2343" y="0"/>
                  <a:pt x="2343" y="138"/>
                </a:cubicBezTo>
                <a:lnTo>
                  <a:pt x="2343" y="1112"/>
                </a:lnTo>
                <a:cubicBezTo>
                  <a:pt x="2343" y="1123"/>
                  <a:pt x="2349" y="1131"/>
                  <a:pt x="2357" y="1136"/>
                </a:cubicBezTo>
                <a:lnTo>
                  <a:pt x="3172" y="1565"/>
                </a:lnTo>
                <a:cubicBezTo>
                  <a:pt x="3207" y="1583"/>
                  <a:pt x="3228" y="1618"/>
                  <a:pt x="3228" y="1658"/>
                </a:cubicBezTo>
                <a:lnTo>
                  <a:pt x="3228" y="4170"/>
                </a:lnTo>
                <a:cubicBezTo>
                  <a:pt x="3228" y="4183"/>
                  <a:pt x="3238" y="4196"/>
                  <a:pt x="3254" y="4196"/>
                </a:cubicBezTo>
                <a:lnTo>
                  <a:pt x="3410" y="4196"/>
                </a:lnTo>
                <a:cubicBezTo>
                  <a:pt x="3424" y="4196"/>
                  <a:pt x="3437" y="4185"/>
                  <a:pt x="3437" y="4170"/>
                </a:cubicBezTo>
                <a:lnTo>
                  <a:pt x="3437" y="2298"/>
                </a:lnTo>
                <a:cubicBezTo>
                  <a:pt x="3437" y="2285"/>
                  <a:pt x="3447" y="2272"/>
                  <a:pt x="3463" y="2272"/>
                </a:cubicBezTo>
                <a:lnTo>
                  <a:pt x="4374" y="2272"/>
                </a:lnTo>
                <a:cubicBezTo>
                  <a:pt x="4433" y="2272"/>
                  <a:pt x="4478" y="2320"/>
                  <a:pt x="4478" y="2375"/>
                </a:cubicBezTo>
                <a:lnTo>
                  <a:pt x="4478" y="4482"/>
                </a:lnTo>
                <a:cubicBezTo>
                  <a:pt x="4478" y="4495"/>
                  <a:pt x="4467" y="4508"/>
                  <a:pt x="4451" y="4508"/>
                </a:cubicBezTo>
                <a:lnTo>
                  <a:pt x="29" y="4508"/>
                </a:lnTo>
                <a:cubicBezTo>
                  <a:pt x="16" y="4508"/>
                  <a:pt x="2" y="4498"/>
                  <a:pt x="2" y="4482"/>
                </a:cubicBezTo>
                <a:lnTo>
                  <a:pt x="2" y="2378"/>
                </a:lnTo>
                <a:cubicBezTo>
                  <a:pt x="0" y="2320"/>
                  <a:pt x="45" y="2275"/>
                  <a:pt x="103" y="2275"/>
                </a:cubicBezTo>
                <a:lnTo>
                  <a:pt x="1014" y="2275"/>
                </a:lnTo>
                <a:close/>
              </a:path>
            </a:pathLst>
          </a:custGeom>
          <a:solidFill>
            <a:srgbClr val="7C0622"/>
          </a:solidFill>
          <a:ln>
            <a:noFill/>
          </a:ln>
          <a:effectLst/>
        </p:spPr>
        <p:txBody>
          <a:bodyPr wrap="none" anchor="ctr"/>
          <a:lstStyle/>
          <a:p>
            <a:endParaRPr lang="en-US" sz="2000" b="1" dirty="0"/>
          </a:p>
        </p:txBody>
      </p:sp>
      <p:sp>
        <p:nvSpPr>
          <p:cNvPr id="22" name="Rectangle 21">
            <a:extLst>
              <a:ext uri="{FF2B5EF4-FFF2-40B4-BE49-F238E27FC236}">
                <a16:creationId xmlns:a16="http://schemas.microsoft.com/office/drawing/2014/main" id="{540AF5D9-240A-4A0D-82D4-91F6218C4CFB}"/>
              </a:ext>
            </a:extLst>
          </p:cNvPr>
          <p:cNvSpPr/>
          <p:nvPr/>
        </p:nvSpPr>
        <p:spPr>
          <a:xfrm>
            <a:off x="6624825" y="5202657"/>
            <a:ext cx="2190960" cy="523220"/>
          </a:xfrm>
          <a:prstGeom prst="rect">
            <a:avLst/>
          </a:prstGeom>
        </p:spPr>
        <p:txBody>
          <a:bodyPr wrap="square">
            <a:spAutoFit/>
          </a:bodyPr>
          <a:lstStyle/>
          <a:p>
            <a:pPr algn="ctr"/>
            <a:r>
              <a:rPr lang="en-US" sz="1400" b="1" cap="all" dirty="0">
                <a:solidFill>
                  <a:srgbClr val="8A0021"/>
                </a:solidFill>
                <a:latin typeface="Arial" panose="020B0604020202020204" pitchFamily="34" charset="0"/>
                <a:cs typeface="Arial" panose="020B0604020202020204" pitchFamily="34" charset="0"/>
              </a:rPr>
              <a:t>College Access and Success</a:t>
            </a:r>
          </a:p>
        </p:txBody>
      </p:sp>
      <p:grpSp>
        <p:nvGrpSpPr>
          <p:cNvPr id="23" name="Group 2">
            <a:extLst>
              <a:ext uri="{FF2B5EF4-FFF2-40B4-BE49-F238E27FC236}">
                <a16:creationId xmlns:a16="http://schemas.microsoft.com/office/drawing/2014/main" id="{ADF25256-D07C-462F-8C6F-5A484218129F}"/>
              </a:ext>
            </a:extLst>
          </p:cNvPr>
          <p:cNvGrpSpPr>
            <a:grpSpLocks/>
          </p:cNvGrpSpPr>
          <p:nvPr/>
        </p:nvGrpSpPr>
        <p:grpSpPr bwMode="auto">
          <a:xfrm>
            <a:off x="9861216" y="4051833"/>
            <a:ext cx="387851" cy="1038572"/>
            <a:chOff x="3674367" y="2124843"/>
            <a:chExt cx="601034" cy="1136778"/>
          </a:xfrm>
          <a:solidFill>
            <a:srgbClr val="8A0221">
              <a:alpha val="50000"/>
            </a:srgbClr>
          </a:solidFill>
        </p:grpSpPr>
        <p:sp>
          <p:nvSpPr>
            <p:cNvPr id="24" name="Freeform 21">
              <a:extLst>
                <a:ext uri="{FF2B5EF4-FFF2-40B4-BE49-F238E27FC236}">
                  <a16:creationId xmlns:a16="http://schemas.microsoft.com/office/drawing/2014/main" id="{D4AB3C26-BE38-4C2A-BC43-ADC4BD1980E8}"/>
                </a:ext>
              </a:extLst>
            </p:cNvPr>
            <p:cNvSpPr>
              <a:spLocks noChangeArrowheads="1"/>
            </p:cNvSpPr>
            <p:nvPr/>
          </p:nvSpPr>
          <p:spPr bwMode="auto">
            <a:xfrm>
              <a:off x="3851135" y="2124843"/>
              <a:ext cx="226784" cy="192214"/>
            </a:xfrm>
            <a:custGeom>
              <a:avLst/>
              <a:gdLst>
                <a:gd name="T0" fmla="*/ 220301 w 611"/>
                <a:gd name="T1" fmla="*/ 109538 h 610"/>
                <a:gd name="T2" fmla="*/ 205494 w 611"/>
                <a:gd name="T3" fmla="*/ 164127 h 610"/>
                <a:gd name="T4" fmla="*/ 165045 w 611"/>
                <a:gd name="T5" fmla="*/ 204350 h 610"/>
                <a:gd name="T6" fmla="*/ 110150 w 611"/>
                <a:gd name="T7" fmla="*/ 218716 h 610"/>
                <a:gd name="T8" fmla="*/ 55256 w 611"/>
                <a:gd name="T9" fmla="*/ 204350 h 610"/>
                <a:gd name="T10" fmla="*/ 14807 w 611"/>
                <a:gd name="T11" fmla="*/ 164127 h 610"/>
                <a:gd name="T12" fmla="*/ 0 w 611"/>
                <a:gd name="T13" fmla="*/ 109538 h 610"/>
                <a:gd name="T14" fmla="*/ 14807 w 611"/>
                <a:gd name="T15" fmla="*/ 54589 h 610"/>
                <a:gd name="T16" fmla="*/ 55256 w 611"/>
                <a:gd name="T17" fmla="*/ 14725 h 610"/>
                <a:gd name="T18" fmla="*/ 110150 w 611"/>
                <a:gd name="T19" fmla="*/ 0 h 610"/>
                <a:gd name="T20" fmla="*/ 165045 w 611"/>
                <a:gd name="T21" fmla="*/ 14725 h 610"/>
                <a:gd name="T22" fmla="*/ 205494 w 611"/>
                <a:gd name="T23" fmla="*/ 54589 h 610"/>
                <a:gd name="T24" fmla="*/ 220301 w 611"/>
                <a:gd name="T25" fmla="*/ 109538 h 61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611" h="610">
                  <a:moveTo>
                    <a:pt x="610" y="305"/>
                  </a:moveTo>
                  <a:cubicBezTo>
                    <a:pt x="610" y="361"/>
                    <a:pt x="597" y="408"/>
                    <a:pt x="569" y="457"/>
                  </a:cubicBezTo>
                  <a:cubicBezTo>
                    <a:pt x="541" y="506"/>
                    <a:pt x="505" y="541"/>
                    <a:pt x="457" y="569"/>
                  </a:cubicBezTo>
                  <a:cubicBezTo>
                    <a:pt x="408" y="597"/>
                    <a:pt x="361" y="609"/>
                    <a:pt x="305" y="609"/>
                  </a:cubicBezTo>
                  <a:cubicBezTo>
                    <a:pt x="249" y="609"/>
                    <a:pt x="201" y="597"/>
                    <a:pt x="153" y="569"/>
                  </a:cubicBezTo>
                  <a:cubicBezTo>
                    <a:pt x="104" y="541"/>
                    <a:pt x="69" y="506"/>
                    <a:pt x="41" y="457"/>
                  </a:cubicBezTo>
                  <a:cubicBezTo>
                    <a:pt x="13" y="408"/>
                    <a:pt x="0" y="361"/>
                    <a:pt x="0" y="305"/>
                  </a:cubicBezTo>
                  <a:cubicBezTo>
                    <a:pt x="0" y="249"/>
                    <a:pt x="13" y="200"/>
                    <a:pt x="41" y="152"/>
                  </a:cubicBezTo>
                  <a:cubicBezTo>
                    <a:pt x="69" y="103"/>
                    <a:pt x="104" y="69"/>
                    <a:pt x="153" y="41"/>
                  </a:cubicBezTo>
                  <a:cubicBezTo>
                    <a:pt x="201" y="13"/>
                    <a:pt x="249" y="0"/>
                    <a:pt x="305" y="0"/>
                  </a:cubicBezTo>
                  <a:cubicBezTo>
                    <a:pt x="361" y="0"/>
                    <a:pt x="408" y="13"/>
                    <a:pt x="457" y="41"/>
                  </a:cubicBezTo>
                  <a:cubicBezTo>
                    <a:pt x="505" y="69"/>
                    <a:pt x="541" y="103"/>
                    <a:pt x="569" y="152"/>
                  </a:cubicBezTo>
                  <a:cubicBezTo>
                    <a:pt x="597" y="200"/>
                    <a:pt x="610" y="249"/>
                    <a:pt x="610" y="305"/>
                  </a:cubicBezTo>
                </a:path>
              </a:pathLst>
            </a:custGeom>
            <a:solidFill>
              <a:srgbClr val="7C062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sz="2000" b="1" dirty="0"/>
            </a:p>
          </p:txBody>
        </p:sp>
        <p:sp>
          <p:nvSpPr>
            <p:cNvPr id="25" name="Freeform 22">
              <a:extLst>
                <a:ext uri="{FF2B5EF4-FFF2-40B4-BE49-F238E27FC236}">
                  <a16:creationId xmlns:a16="http://schemas.microsoft.com/office/drawing/2014/main" id="{51C857FC-8910-461A-B119-4F6FD4AA4141}"/>
                </a:ext>
              </a:extLst>
            </p:cNvPr>
            <p:cNvSpPr>
              <a:spLocks noChangeArrowheads="1"/>
            </p:cNvSpPr>
            <p:nvPr/>
          </p:nvSpPr>
          <p:spPr bwMode="auto">
            <a:xfrm>
              <a:off x="4183326" y="2801676"/>
              <a:ext cx="92075" cy="268286"/>
            </a:xfrm>
            <a:custGeom>
              <a:avLst/>
              <a:gdLst>
                <a:gd name="T0" fmla="*/ 45857 w 255"/>
                <a:gd name="T1" fmla="*/ 267927 h 746"/>
                <a:gd name="T2" fmla="*/ 45857 w 255"/>
                <a:gd name="T3" fmla="*/ 267927 h 746"/>
                <a:gd name="T4" fmla="*/ 0 w 255"/>
                <a:gd name="T5" fmla="*/ 222254 h 746"/>
                <a:gd name="T6" fmla="*/ 0 w 255"/>
                <a:gd name="T7" fmla="*/ 45674 h 746"/>
                <a:gd name="T8" fmla="*/ 45857 w 255"/>
                <a:gd name="T9" fmla="*/ 0 h 746"/>
                <a:gd name="T10" fmla="*/ 45857 w 255"/>
                <a:gd name="T11" fmla="*/ 0 h 746"/>
                <a:gd name="T12" fmla="*/ 91714 w 255"/>
                <a:gd name="T13" fmla="*/ 45674 h 746"/>
                <a:gd name="T14" fmla="*/ 91714 w 255"/>
                <a:gd name="T15" fmla="*/ 222254 h 746"/>
                <a:gd name="T16" fmla="*/ 45857 w 255"/>
                <a:gd name="T17" fmla="*/ 267927 h 74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55" h="746">
                  <a:moveTo>
                    <a:pt x="127" y="745"/>
                  </a:moveTo>
                  <a:lnTo>
                    <a:pt x="127" y="745"/>
                  </a:lnTo>
                  <a:cubicBezTo>
                    <a:pt x="56" y="745"/>
                    <a:pt x="0" y="688"/>
                    <a:pt x="0" y="618"/>
                  </a:cubicBezTo>
                  <a:lnTo>
                    <a:pt x="0" y="127"/>
                  </a:lnTo>
                  <a:cubicBezTo>
                    <a:pt x="0" y="56"/>
                    <a:pt x="56" y="0"/>
                    <a:pt x="127" y="0"/>
                  </a:cubicBezTo>
                  <a:cubicBezTo>
                    <a:pt x="197" y="0"/>
                    <a:pt x="254" y="56"/>
                    <a:pt x="254" y="127"/>
                  </a:cubicBezTo>
                  <a:lnTo>
                    <a:pt x="254" y="618"/>
                  </a:lnTo>
                  <a:cubicBezTo>
                    <a:pt x="254" y="685"/>
                    <a:pt x="197" y="745"/>
                    <a:pt x="127" y="745"/>
                  </a:cubicBezTo>
                </a:path>
              </a:pathLst>
            </a:custGeom>
            <a:solidFill>
              <a:srgbClr val="7C062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sz="2000" b="1" dirty="0"/>
            </a:p>
          </p:txBody>
        </p:sp>
        <p:sp>
          <p:nvSpPr>
            <p:cNvPr id="26" name="Freeform 24">
              <a:extLst>
                <a:ext uri="{FF2B5EF4-FFF2-40B4-BE49-F238E27FC236}">
                  <a16:creationId xmlns:a16="http://schemas.microsoft.com/office/drawing/2014/main" id="{4A11C28A-60F2-4003-8B97-1ABABA9D6619}"/>
                </a:ext>
              </a:extLst>
            </p:cNvPr>
            <p:cNvSpPr>
              <a:spLocks noChangeArrowheads="1"/>
            </p:cNvSpPr>
            <p:nvPr/>
          </p:nvSpPr>
          <p:spPr bwMode="auto">
            <a:xfrm>
              <a:off x="3674367" y="2341731"/>
              <a:ext cx="580321" cy="919890"/>
            </a:xfrm>
            <a:custGeom>
              <a:avLst/>
              <a:gdLst>
                <a:gd name="T0" fmla="*/ 212500 w 1384"/>
                <a:gd name="T1" fmla="*/ 0 h 3042"/>
                <a:gd name="T2" fmla="*/ 128941 w 1384"/>
                <a:gd name="T3" fmla="*/ 0 h 3042"/>
                <a:gd name="T4" fmla="*/ 128941 w 1384"/>
                <a:gd name="T5" fmla="*/ 0 h 3042"/>
                <a:gd name="T6" fmla="*/ 0 w 1384"/>
                <a:gd name="T7" fmla="*/ 110906 h 3042"/>
                <a:gd name="T8" fmla="*/ 0 w 1384"/>
                <a:gd name="T9" fmla="*/ 310032 h 3042"/>
                <a:gd name="T10" fmla="*/ 0 w 1384"/>
                <a:gd name="T11" fmla="*/ 457306 h 3042"/>
                <a:gd name="T12" fmla="*/ 81398 w 1384"/>
                <a:gd name="T13" fmla="*/ 457306 h 3042"/>
                <a:gd name="T14" fmla="*/ 81398 w 1384"/>
                <a:gd name="T15" fmla="*/ 310032 h 3042"/>
                <a:gd name="T16" fmla="*/ 81398 w 1384"/>
                <a:gd name="T17" fmla="*/ 172840 h 3042"/>
                <a:gd name="T18" fmla="*/ 122098 w 1384"/>
                <a:gd name="T19" fmla="*/ 172840 h 3042"/>
                <a:gd name="T20" fmla="*/ 122098 w 1384"/>
                <a:gd name="T21" fmla="*/ 353602 h 3042"/>
                <a:gd name="T22" fmla="*/ 122098 w 1384"/>
                <a:gd name="T23" fmla="*/ 1034521 h 3042"/>
                <a:gd name="T24" fmla="*/ 177924 w 1384"/>
                <a:gd name="T25" fmla="*/ 1095015 h 3042"/>
                <a:gd name="T26" fmla="*/ 235911 w 1384"/>
                <a:gd name="T27" fmla="*/ 1021198 h 3042"/>
                <a:gd name="T28" fmla="*/ 232670 w 1384"/>
                <a:gd name="T29" fmla="*/ 497996 h 3042"/>
                <a:gd name="T30" fmla="*/ 260403 w 1384"/>
                <a:gd name="T31" fmla="*/ 497996 h 3042"/>
                <a:gd name="T32" fmla="*/ 260403 w 1384"/>
                <a:gd name="T33" fmla="*/ 1021198 h 3042"/>
                <a:gd name="T34" fmla="*/ 321271 w 1384"/>
                <a:gd name="T35" fmla="*/ 1087813 h 3042"/>
                <a:gd name="T36" fmla="*/ 382140 w 1384"/>
                <a:gd name="T37" fmla="*/ 1030200 h 3042"/>
                <a:gd name="T38" fmla="*/ 382140 w 1384"/>
                <a:gd name="T39" fmla="*/ 360804 h 3042"/>
                <a:gd name="T40" fmla="*/ 382140 w 1384"/>
                <a:gd name="T41" fmla="*/ 172840 h 3042"/>
                <a:gd name="T42" fmla="*/ 416716 w 1384"/>
                <a:gd name="T43" fmla="*/ 172840 h 3042"/>
                <a:gd name="T44" fmla="*/ 416716 w 1384"/>
                <a:gd name="T45" fmla="*/ 310032 h 3042"/>
                <a:gd name="T46" fmla="*/ 416716 w 1384"/>
                <a:gd name="T47" fmla="*/ 457306 h 3042"/>
                <a:gd name="T48" fmla="*/ 498115 w 1384"/>
                <a:gd name="T49" fmla="*/ 457306 h 3042"/>
                <a:gd name="T50" fmla="*/ 498115 w 1384"/>
                <a:gd name="T51" fmla="*/ 310032 h 3042"/>
                <a:gd name="T52" fmla="*/ 498115 w 1384"/>
                <a:gd name="T53" fmla="*/ 110906 h 3042"/>
                <a:gd name="T54" fmla="*/ 364852 w 1384"/>
                <a:gd name="T55" fmla="*/ 0 h 3042"/>
                <a:gd name="T56" fmla="*/ 344682 w 1384"/>
                <a:gd name="T57" fmla="*/ 0 h 3042"/>
                <a:gd name="T58" fmla="*/ 283454 w 1384"/>
                <a:gd name="T59" fmla="*/ 0 h 3042"/>
                <a:gd name="T60" fmla="*/ 212500 w 1384"/>
                <a:gd name="T61" fmla="*/ 0 h 3042"/>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1384" h="3042">
                  <a:moveTo>
                    <a:pt x="590" y="0"/>
                  </a:moveTo>
                  <a:lnTo>
                    <a:pt x="358" y="0"/>
                  </a:lnTo>
                  <a:cubicBezTo>
                    <a:pt x="144" y="0"/>
                    <a:pt x="0" y="147"/>
                    <a:pt x="0" y="308"/>
                  </a:cubicBezTo>
                  <a:lnTo>
                    <a:pt x="0" y="861"/>
                  </a:lnTo>
                  <a:lnTo>
                    <a:pt x="0" y="1270"/>
                  </a:lnTo>
                  <a:cubicBezTo>
                    <a:pt x="0" y="1524"/>
                    <a:pt x="226" y="1524"/>
                    <a:pt x="226" y="1270"/>
                  </a:cubicBezTo>
                  <a:lnTo>
                    <a:pt x="226" y="861"/>
                  </a:lnTo>
                  <a:lnTo>
                    <a:pt x="226" y="480"/>
                  </a:lnTo>
                  <a:lnTo>
                    <a:pt x="339" y="480"/>
                  </a:lnTo>
                  <a:lnTo>
                    <a:pt x="339" y="982"/>
                  </a:lnTo>
                  <a:lnTo>
                    <a:pt x="339" y="2873"/>
                  </a:lnTo>
                  <a:cubicBezTo>
                    <a:pt x="339" y="2965"/>
                    <a:pt x="401" y="3041"/>
                    <a:pt x="494" y="3041"/>
                  </a:cubicBezTo>
                  <a:cubicBezTo>
                    <a:pt x="587" y="3041"/>
                    <a:pt x="655" y="2932"/>
                    <a:pt x="655" y="2836"/>
                  </a:cubicBezTo>
                  <a:lnTo>
                    <a:pt x="646" y="1383"/>
                  </a:lnTo>
                  <a:lnTo>
                    <a:pt x="723" y="1383"/>
                  </a:lnTo>
                  <a:lnTo>
                    <a:pt x="723" y="2836"/>
                  </a:lnTo>
                  <a:cubicBezTo>
                    <a:pt x="723" y="2929"/>
                    <a:pt x="799" y="3021"/>
                    <a:pt x="892" y="3021"/>
                  </a:cubicBezTo>
                  <a:cubicBezTo>
                    <a:pt x="985" y="3021"/>
                    <a:pt x="1061" y="2955"/>
                    <a:pt x="1061" y="2861"/>
                  </a:cubicBezTo>
                  <a:lnTo>
                    <a:pt x="1061" y="1002"/>
                  </a:lnTo>
                  <a:lnTo>
                    <a:pt x="1061" y="480"/>
                  </a:lnTo>
                  <a:lnTo>
                    <a:pt x="1157" y="480"/>
                  </a:lnTo>
                  <a:lnTo>
                    <a:pt x="1157" y="861"/>
                  </a:lnTo>
                  <a:lnTo>
                    <a:pt x="1157" y="1270"/>
                  </a:lnTo>
                  <a:cubicBezTo>
                    <a:pt x="1157" y="1524"/>
                    <a:pt x="1383" y="1524"/>
                    <a:pt x="1383" y="1270"/>
                  </a:cubicBezTo>
                  <a:lnTo>
                    <a:pt x="1383" y="861"/>
                  </a:lnTo>
                  <a:lnTo>
                    <a:pt x="1383" y="308"/>
                  </a:lnTo>
                  <a:cubicBezTo>
                    <a:pt x="1383" y="147"/>
                    <a:pt x="1225" y="0"/>
                    <a:pt x="1013" y="0"/>
                  </a:cubicBezTo>
                  <a:lnTo>
                    <a:pt x="957" y="0"/>
                  </a:lnTo>
                  <a:lnTo>
                    <a:pt x="787" y="0"/>
                  </a:lnTo>
                  <a:lnTo>
                    <a:pt x="590" y="0"/>
                  </a:lnTo>
                </a:path>
              </a:pathLst>
            </a:custGeom>
            <a:solidFill>
              <a:srgbClr val="7C062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sz="2000" b="1"/>
            </a:p>
          </p:txBody>
        </p:sp>
      </p:grpSp>
      <p:sp>
        <p:nvSpPr>
          <p:cNvPr id="27" name="Rectangle 26">
            <a:extLst>
              <a:ext uri="{FF2B5EF4-FFF2-40B4-BE49-F238E27FC236}">
                <a16:creationId xmlns:a16="http://schemas.microsoft.com/office/drawing/2014/main" id="{6A3559AD-F208-42AC-AB25-F6744C48CE2B}"/>
              </a:ext>
            </a:extLst>
          </p:cNvPr>
          <p:cNvSpPr/>
          <p:nvPr/>
        </p:nvSpPr>
        <p:spPr>
          <a:xfrm>
            <a:off x="9272443" y="5202657"/>
            <a:ext cx="1552028" cy="523220"/>
          </a:xfrm>
          <a:prstGeom prst="rect">
            <a:avLst/>
          </a:prstGeom>
        </p:spPr>
        <p:txBody>
          <a:bodyPr wrap="none">
            <a:spAutoFit/>
          </a:bodyPr>
          <a:lstStyle/>
          <a:p>
            <a:pPr algn="ctr"/>
            <a:r>
              <a:rPr lang="en-US" sz="1400" b="1" cap="all" dirty="0">
                <a:solidFill>
                  <a:srgbClr val="8A0021"/>
                </a:solidFill>
                <a:latin typeface="Arial" panose="020B0604020202020204" pitchFamily="34" charset="0"/>
                <a:cs typeface="Arial" panose="020B0604020202020204" pitchFamily="34" charset="0"/>
              </a:rPr>
              <a:t>Workforce</a:t>
            </a:r>
          </a:p>
          <a:p>
            <a:pPr algn="ctr"/>
            <a:r>
              <a:rPr lang="en-US" sz="1400" b="1" cap="all" dirty="0">
                <a:solidFill>
                  <a:srgbClr val="8A0021"/>
                </a:solidFill>
                <a:latin typeface="Arial" panose="020B0604020202020204" pitchFamily="34" charset="0"/>
                <a:cs typeface="Arial" panose="020B0604020202020204" pitchFamily="34" charset="0"/>
              </a:rPr>
              <a:t>development</a:t>
            </a:r>
          </a:p>
        </p:txBody>
      </p:sp>
      <p:sp>
        <p:nvSpPr>
          <p:cNvPr id="28" name="Rectangle 27">
            <a:extLst>
              <a:ext uri="{FF2B5EF4-FFF2-40B4-BE49-F238E27FC236}">
                <a16:creationId xmlns:a16="http://schemas.microsoft.com/office/drawing/2014/main" id="{23D10FD8-787D-4FD4-B255-19BEC7DB62E8}"/>
              </a:ext>
            </a:extLst>
          </p:cNvPr>
          <p:cNvSpPr/>
          <p:nvPr/>
        </p:nvSpPr>
        <p:spPr>
          <a:xfrm>
            <a:off x="6878568" y="3600241"/>
            <a:ext cx="1683474" cy="307777"/>
          </a:xfrm>
          <a:prstGeom prst="rect">
            <a:avLst/>
          </a:prstGeom>
          <a:noFill/>
        </p:spPr>
        <p:txBody>
          <a:bodyPr wrap="none">
            <a:spAutoFit/>
          </a:bodyPr>
          <a:lstStyle/>
          <a:p>
            <a:r>
              <a:rPr lang="en-US" sz="1400" b="1" dirty="0">
                <a:solidFill>
                  <a:srgbClr val="8A0021"/>
                </a:solidFill>
                <a:latin typeface="Arial" panose="020B0604020202020204" pitchFamily="34" charset="0"/>
                <a:cs typeface="Arial" panose="020B0604020202020204" pitchFamily="34" charset="0"/>
              </a:rPr>
              <a:t>HOMELESSNESS</a:t>
            </a:r>
          </a:p>
        </p:txBody>
      </p:sp>
      <p:sp>
        <p:nvSpPr>
          <p:cNvPr id="29" name="Freeform 3">
            <a:extLst>
              <a:ext uri="{FF2B5EF4-FFF2-40B4-BE49-F238E27FC236}">
                <a16:creationId xmlns:a16="http://schemas.microsoft.com/office/drawing/2014/main" id="{66458B53-2016-419E-8F66-7640258850B6}"/>
              </a:ext>
            </a:extLst>
          </p:cNvPr>
          <p:cNvSpPr>
            <a:spLocks noChangeArrowheads="1"/>
          </p:cNvSpPr>
          <p:nvPr/>
        </p:nvSpPr>
        <p:spPr bwMode="auto">
          <a:xfrm>
            <a:off x="9593635" y="2549444"/>
            <a:ext cx="923012" cy="905448"/>
          </a:xfrm>
          <a:custGeom>
            <a:avLst/>
            <a:gdLst>
              <a:gd name="T0" fmla="*/ 1046259 w 3848"/>
              <a:gd name="T1" fmla="*/ 911294 h 3833"/>
              <a:gd name="T2" fmla="*/ 1339788 w 3848"/>
              <a:gd name="T3" fmla="*/ 718382 h 3833"/>
              <a:gd name="T4" fmla="*/ 1350953 w 3848"/>
              <a:gd name="T5" fmla="*/ 852989 h 3833"/>
              <a:gd name="T6" fmla="*/ 862218 w 3848"/>
              <a:gd name="T7" fmla="*/ 1296039 h 3833"/>
              <a:gd name="T8" fmla="*/ 297851 w 3848"/>
              <a:gd name="T9" fmla="*/ 1379178 h 3833"/>
              <a:gd name="T10" fmla="*/ 213214 w 3848"/>
              <a:gd name="T11" fmla="*/ 877822 h 3833"/>
              <a:gd name="T12" fmla="*/ 597142 w 3848"/>
              <a:gd name="T13" fmla="*/ 818077 h 3833"/>
              <a:gd name="T14" fmla="*/ 976388 w 3848"/>
              <a:gd name="T15" fmla="*/ 908775 h 3833"/>
              <a:gd name="T16" fmla="*/ 881667 w 3848"/>
              <a:gd name="T17" fmla="*/ 998752 h 3833"/>
              <a:gd name="T18" fmla="*/ 673495 w 3848"/>
              <a:gd name="T19" fmla="*/ 1034024 h 3833"/>
              <a:gd name="T20" fmla="*/ 881307 w 3848"/>
              <a:gd name="T21" fmla="*/ 1069295 h 3833"/>
              <a:gd name="T22" fmla="*/ 706630 w 3848"/>
              <a:gd name="T23" fmla="*/ 395182 h 3833"/>
              <a:gd name="T24" fmla="*/ 811436 w 3848"/>
              <a:gd name="T25" fmla="*/ 442330 h 3833"/>
              <a:gd name="T26" fmla="*/ 857176 w 3848"/>
              <a:gd name="T27" fmla="*/ 519711 h 3833"/>
              <a:gd name="T28" fmla="*/ 776140 w 3848"/>
              <a:gd name="T29" fmla="*/ 543105 h 3833"/>
              <a:gd name="T30" fmla="*/ 657649 w 3848"/>
              <a:gd name="T31" fmla="*/ 507474 h 3833"/>
              <a:gd name="T32" fmla="*/ 617671 w 3848"/>
              <a:gd name="T33" fmla="*/ 586655 h 3833"/>
              <a:gd name="T34" fmla="*/ 735803 w 3848"/>
              <a:gd name="T35" fmla="*/ 666915 h 3833"/>
              <a:gd name="T36" fmla="*/ 752370 w 3848"/>
              <a:gd name="T37" fmla="*/ 686710 h 3833"/>
              <a:gd name="T38" fmla="*/ 781903 w 3848"/>
              <a:gd name="T39" fmla="*/ 755093 h 3833"/>
              <a:gd name="T40" fmla="*/ 809635 w 3848"/>
              <a:gd name="T41" fmla="*/ 755093 h 3833"/>
              <a:gd name="T42" fmla="*/ 869782 w 3848"/>
              <a:gd name="T43" fmla="*/ 726660 h 3833"/>
              <a:gd name="T44" fmla="*/ 869782 w 3848"/>
              <a:gd name="T45" fmla="*/ 706505 h 3833"/>
              <a:gd name="T46" fmla="*/ 883828 w 3848"/>
              <a:gd name="T47" fmla="*/ 656837 h 3833"/>
              <a:gd name="T48" fmla="*/ 1014925 w 3848"/>
              <a:gd name="T49" fmla="*/ 457087 h 3833"/>
              <a:gd name="T50" fmla="*/ 842410 w 3848"/>
              <a:gd name="T51" fmla="*/ 296926 h 3833"/>
              <a:gd name="T52" fmla="*/ 785865 w 3848"/>
              <a:gd name="T53" fmla="*/ 266694 h 3833"/>
              <a:gd name="T54" fmla="*/ 794509 w 3848"/>
              <a:gd name="T55" fmla="*/ 208748 h 3833"/>
              <a:gd name="T56" fmla="*/ 929208 w 3848"/>
              <a:gd name="T57" fmla="*/ 224944 h 3833"/>
              <a:gd name="T58" fmla="*/ 986833 w 3848"/>
              <a:gd name="T59" fmla="*/ 163040 h 3833"/>
              <a:gd name="T60" fmla="*/ 973147 w 3848"/>
              <a:gd name="T61" fmla="*/ 105814 h 3833"/>
              <a:gd name="T62" fmla="*/ 897154 w 3848"/>
              <a:gd name="T63" fmla="*/ 83499 h 3833"/>
              <a:gd name="T64" fmla="*/ 822241 w 3848"/>
              <a:gd name="T65" fmla="*/ 0 h 3833"/>
              <a:gd name="T66" fmla="*/ 759573 w 3848"/>
              <a:gd name="T67" fmla="*/ 36711 h 3833"/>
              <a:gd name="T68" fmla="*/ 759573 w 3848"/>
              <a:gd name="T69" fmla="*/ 65864 h 3833"/>
              <a:gd name="T70" fmla="*/ 619472 w 3848"/>
              <a:gd name="T71" fmla="*/ 246179 h 3833"/>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3848" h="3833">
                <a:moveTo>
                  <a:pt x="2905" y="2538"/>
                </a:moveTo>
                <a:lnTo>
                  <a:pt x="2905" y="2532"/>
                </a:lnTo>
                <a:lnTo>
                  <a:pt x="3350" y="2032"/>
                </a:lnTo>
                <a:cubicBezTo>
                  <a:pt x="3444" y="1924"/>
                  <a:pt x="3606" y="1908"/>
                  <a:pt x="3720" y="1996"/>
                </a:cubicBezTo>
                <a:cubicBezTo>
                  <a:pt x="3831" y="2088"/>
                  <a:pt x="3847" y="2254"/>
                  <a:pt x="3755" y="2365"/>
                </a:cubicBezTo>
                <a:cubicBezTo>
                  <a:pt x="3754" y="2367"/>
                  <a:pt x="3752" y="2369"/>
                  <a:pt x="3751" y="2370"/>
                </a:cubicBezTo>
                <a:lnTo>
                  <a:pt x="2864" y="3388"/>
                </a:lnTo>
                <a:cubicBezTo>
                  <a:pt x="2745" y="3524"/>
                  <a:pt x="2574" y="3601"/>
                  <a:pt x="2394" y="3601"/>
                </a:cubicBezTo>
                <a:lnTo>
                  <a:pt x="1058" y="3601"/>
                </a:lnTo>
                <a:lnTo>
                  <a:pt x="827" y="3832"/>
                </a:lnTo>
                <a:lnTo>
                  <a:pt x="0" y="3026"/>
                </a:lnTo>
                <a:lnTo>
                  <a:pt x="592" y="2439"/>
                </a:lnTo>
                <a:cubicBezTo>
                  <a:pt x="838" y="2195"/>
                  <a:pt x="1201" y="2113"/>
                  <a:pt x="1528" y="2227"/>
                </a:cubicBezTo>
                <a:lnTo>
                  <a:pt x="1658" y="2273"/>
                </a:lnTo>
                <a:lnTo>
                  <a:pt x="2458" y="2273"/>
                </a:lnTo>
                <a:cubicBezTo>
                  <a:pt x="2597" y="2273"/>
                  <a:pt x="2711" y="2386"/>
                  <a:pt x="2711" y="2525"/>
                </a:cubicBezTo>
                <a:lnTo>
                  <a:pt x="2711" y="2532"/>
                </a:lnTo>
                <a:cubicBezTo>
                  <a:pt x="2702" y="2670"/>
                  <a:pt x="2586" y="2777"/>
                  <a:pt x="2448" y="2775"/>
                </a:cubicBezTo>
                <a:lnTo>
                  <a:pt x="1968" y="2775"/>
                </a:lnTo>
                <a:cubicBezTo>
                  <a:pt x="1914" y="2775"/>
                  <a:pt x="1870" y="2819"/>
                  <a:pt x="1870" y="2873"/>
                </a:cubicBezTo>
                <a:cubicBezTo>
                  <a:pt x="1870" y="2927"/>
                  <a:pt x="1914" y="2971"/>
                  <a:pt x="1968" y="2971"/>
                </a:cubicBezTo>
                <a:lnTo>
                  <a:pt x="2447" y="2971"/>
                </a:lnTo>
                <a:cubicBezTo>
                  <a:pt x="2691" y="2972"/>
                  <a:pt x="2894" y="2781"/>
                  <a:pt x="2905" y="2538"/>
                </a:cubicBezTo>
                <a:close/>
                <a:moveTo>
                  <a:pt x="1962" y="1098"/>
                </a:moveTo>
                <a:cubicBezTo>
                  <a:pt x="2027" y="1134"/>
                  <a:pt x="2094" y="1166"/>
                  <a:pt x="2164" y="1192"/>
                </a:cubicBezTo>
                <a:cubicBezTo>
                  <a:pt x="2193" y="1204"/>
                  <a:pt x="2223" y="1215"/>
                  <a:pt x="2253" y="1229"/>
                </a:cubicBezTo>
                <a:cubicBezTo>
                  <a:pt x="2288" y="1244"/>
                  <a:pt x="2320" y="1263"/>
                  <a:pt x="2351" y="1288"/>
                </a:cubicBezTo>
                <a:cubicBezTo>
                  <a:pt x="2402" y="1323"/>
                  <a:pt x="2415" y="1394"/>
                  <a:pt x="2380" y="1444"/>
                </a:cubicBezTo>
                <a:cubicBezTo>
                  <a:pt x="2366" y="1464"/>
                  <a:pt x="2347" y="1480"/>
                  <a:pt x="2323" y="1488"/>
                </a:cubicBezTo>
                <a:cubicBezTo>
                  <a:pt x="2271" y="1510"/>
                  <a:pt x="2212" y="1518"/>
                  <a:pt x="2155" y="1509"/>
                </a:cubicBezTo>
                <a:cubicBezTo>
                  <a:pt x="2061" y="1498"/>
                  <a:pt x="1969" y="1472"/>
                  <a:pt x="1885" y="1429"/>
                </a:cubicBezTo>
                <a:cubicBezTo>
                  <a:pt x="1867" y="1418"/>
                  <a:pt x="1848" y="1411"/>
                  <a:pt x="1826" y="1410"/>
                </a:cubicBezTo>
                <a:cubicBezTo>
                  <a:pt x="1779" y="1410"/>
                  <a:pt x="1764" y="1457"/>
                  <a:pt x="1757" y="1483"/>
                </a:cubicBezTo>
                <a:cubicBezTo>
                  <a:pt x="1741" y="1532"/>
                  <a:pt x="1727" y="1581"/>
                  <a:pt x="1715" y="1630"/>
                </a:cubicBezTo>
                <a:cubicBezTo>
                  <a:pt x="1693" y="1711"/>
                  <a:pt x="1707" y="1741"/>
                  <a:pt x="1782" y="1778"/>
                </a:cubicBezTo>
                <a:cubicBezTo>
                  <a:pt x="1865" y="1816"/>
                  <a:pt x="1953" y="1841"/>
                  <a:pt x="2043" y="1853"/>
                </a:cubicBezTo>
                <a:cubicBezTo>
                  <a:pt x="2058" y="1855"/>
                  <a:pt x="2072" y="1858"/>
                  <a:pt x="2085" y="1862"/>
                </a:cubicBezTo>
                <a:cubicBezTo>
                  <a:pt x="2089" y="1877"/>
                  <a:pt x="2089" y="1893"/>
                  <a:pt x="2089" y="1908"/>
                </a:cubicBezTo>
                <a:lnTo>
                  <a:pt x="2089" y="2005"/>
                </a:lnTo>
                <a:cubicBezTo>
                  <a:pt x="2086" y="2053"/>
                  <a:pt x="2122" y="2095"/>
                  <a:pt x="2171" y="2098"/>
                </a:cubicBezTo>
                <a:lnTo>
                  <a:pt x="2181" y="2098"/>
                </a:lnTo>
                <a:lnTo>
                  <a:pt x="2248" y="2098"/>
                </a:lnTo>
                <a:lnTo>
                  <a:pt x="2326" y="2098"/>
                </a:lnTo>
                <a:cubicBezTo>
                  <a:pt x="2372" y="2101"/>
                  <a:pt x="2412" y="2065"/>
                  <a:pt x="2415" y="2019"/>
                </a:cubicBezTo>
                <a:lnTo>
                  <a:pt x="2415" y="2007"/>
                </a:lnTo>
                <a:lnTo>
                  <a:pt x="2415" y="1963"/>
                </a:lnTo>
                <a:lnTo>
                  <a:pt x="2415" y="1873"/>
                </a:lnTo>
                <a:cubicBezTo>
                  <a:pt x="2415" y="1843"/>
                  <a:pt x="2422" y="1834"/>
                  <a:pt x="2454" y="1825"/>
                </a:cubicBezTo>
                <a:cubicBezTo>
                  <a:pt x="2558" y="1798"/>
                  <a:pt x="2651" y="1739"/>
                  <a:pt x="2719" y="1656"/>
                </a:cubicBezTo>
                <a:cubicBezTo>
                  <a:pt x="2808" y="1548"/>
                  <a:pt x="2844" y="1407"/>
                  <a:pt x="2818" y="1270"/>
                </a:cubicBezTo>
                <a:cubicBezTo>
                  <a:pt x="2789" y="1125"/>
                  <a:pt x="2697" y="999"/>
                  <a:pt x="2566" y="929"/>
                </a:cubicBezTo>
                <a:cubicBezTo>
                  <a:pt x="2492" y="889"/>
                  <a:pt x="2416" y="855"/>
                  <a:pt x="2339" y="825"/>
                </a:cubicBezTo>
                <a:lnTo>
                  <a:pt x="2309" y="813"/>
                </a:lnTo>
                <a:cubicBezTo>
                  <a:pt x="2265" y="795"/>
                  <a:pt x="2221" y="770"/>
                  <a:pt x="2182" y="741"/>
                </a:cubicBezTo>
                <a:cubicBezTo>
                  <a:pt x="2155" y="721"/>
                  <a:pt x="2140" y="689"/>
                  <a:pt x="2143" y="655"/>
                </a:cubicBezTo>
                <a:cubicBezTo>
                  <a:pt x="2149" y="620"/>
                  <a:pt x="2173" y="592"/>
                  <a:pt x="2206" y="580"/>
                </a:cubicBezTo>
                <a:cubicBezTo>
                  <a:pt x="2229" y="570"/>
                  <a:pt x="2254" y="566"/>
                  <a:pt x="2279" y="566"/>
                </a:cubicBezTo>
                <a:cubicBezTo>
                  <a:pt x="2383" y="560"/>
                  <a:pt x="2486" y="580"/>
                  <a:pt x="2580" y="625"/>
                </a:cubicBezTo>
                <a:cubicBezTo>
                  <a:pt x="2676" y="672"/>
                  <a:pt x="2697" y="602"/>
                  <a:pt x="2705" y="572"/>
                </a:cubicBezTo>
                <a:cubicBezTo>
                  <a:pt x="2718" y="533"/>
                  <a:pt x="2729" y="494"/>
                  <a:pt x="2740" y="453"/>
                </a:cubicBezTo>
                <a:lnTo>
                  <a:pt x="2754" y="406"/>
                </a:lnTo>
                <a:cubicBezTo>
                  <a:pt x="2771" y="361"/>
                  <a:pt x="2747" y="310"/>
                  <a:pt x="2702" y="294"/>
                </a:cubicBezTo>
                <a:cubicBezTo>
                  <a:pt x="2701" y="294"/>
                  <a:pt x="2700" y="293"/>
                  <a:pt x="2699" y="293"/>
                </a:cubicBezTo>
                <a:cubicBezTo>
                  <a:pt x="2633" y="263"/>
                  <a:pt x="2563" y="243"/>
                  <a:pt x="2491" y="232"/>
                </a:cubicBezTo>
                <a:cubicBezTo>
                  <a:pt x="2427" y="222"/>
                  <a:pt x="2427" y="222"/>
                  <a:pt x="2427" y="157"/>
                </a:cubicBezTo>
                <a:cubicBezTo>
                  <a:pt x="2427" y="20"/>
                  <a:pt x="2416" y="0"/>
                  <a:pt x="2283" y="0"/>
                </a:cubicBezTo>
                <a:lnTo>
                  <a:pt x="2211" y="0"/>
                </a:lnTo>
                <a:cubicBezTo>
                  <a:pt x="2133" y="2"/>
                  <a:pt x="2111" y="26"/>
                  <a:pt x="2109" y="102"/>
                </a:cubicBezTo>
                <a:lnTo>
                  <a:pt x="2109" y="155"/>
                </a:lnTo>
                <a:lnTo>
                  <a:pt x="2109" y="183"/>
                </a:lnTo>
                <a:cubicBezTo>
                  <a:pt x="2109" y="241"/>
                  <a:pt x="2109" y="241"/>
                  <a:pt x="2052" y="261"/>
                </a:cubicBezTo>
                <a:cubicBezTo>
                  <a:pt x="1844" y="337"/>
                  <a:pt x="1732" y="480"/>
                  <a:pt x="1720" y="684"/>
                </a:cubicBezTo>
                <a:cubicBezTo>
                  <a:pt x="1708" y="857"/>
                  <a:pt x="1788" y="993"/>
                  <a:pt x="1962" y="1098"/>
                </a:cubicBezTo>
                <a:close/>
              </a:path>
            </a:pathLst>
          </a:custGeom>
          <a:solidFill>
            <a:srgbClr val="7C0622"/>
          </a:solidFill>
          <a:ln>
            <a:noFill/>
          </a:ln>
        </p:spPr>
        <p:style>
          <a:lnRef idx="2">
            <a:schemeClr val="dk1"/>
          </a:lnRef>
          <a:fillRef idx="1">
            <a:schemeClr val="lt1"/>
          </a:fillRef>
          <a:effectRef idx="0">
            <a:schemeClr val="dk1"/>
          </a:effectRef>
          <a:fontRef idx="minor">
            <a:schemeClr val="dk1"/>
          </a:fontRef>
        </p:style>
        <p:txBody>
          <a:bodyPr wrap="none" anchor="ctr"/>
          <a:lstStyle/>
          <a:p>
            <a:endParaRPr lang="en-US" sz="2000" b="1" dirty="0"/>
          </a:p>
        </p:txBody>
      </p:sp>
      <p:sp>
        <p:nvSpPr>
          <p:cNvPr id="30" name="Rectangle 29">
            <a:extLst>
              <a:ext uri="{FF2B5EF4-FFF2-40B4-BE49-F238E27FC236}">
                <a16:creationId xmlns:a16="http://schemas.microsoft.com/office/drawing/2014/main" id="{98F824CD-CF4E-49AE-979E-601146A0D673}"/>
              </a:ext>
            </a:extLst>
          </p:cNvPr>
          <p:cNvSpPr/>
          <p:nvPr/>
        </p:nvSpPr>
        <p:spPr>
          <a:xfrm>
            <a:off x="9127124" y="3492519"/>
            <a:ext cx="1856033" cy="523220"/>
          </a:xfrm>
          <a:prstGeom prst="rect">
            <a:avLst/>
          </a:prstGeom>
        </p:spPr>
        <p:txBody>
          <a:bodyPr wrap="square">
            <a:spAutoFit/>
          </a:bodyPr>
          <a:lstStyle/>
          <a:p>
            <a:pPr algn="ctr"/>
            <a:r>
              <a:rPr lang="en-US" sz="1400" b="1" cap="all" dirty="0">
                <a:solidFill>
                  <a:srgbClr val="8A0021"/>
                </a:solidFill>
                <a:latin typeface="Arial" panose="020B0604020202020204" pitchFamily="34" charset="0"/>
                <a:cs typeface="Arial" panose="020B0604020202020204" pitchFamily="34" charset="0"/>
              </a:rPr>
              <a:t>Household Finance</a:t>
            </a:r>
          </a:p>
        </p:txBody>
      </p:sp>
    </p:spTree>
    <p:extLst>
      <p:ext uri="{BB962C8B-B14F-4D97-AF65-F5344CB8AC3E}">
        <p14:creationId xmlns:p14="http://schemas.microsoft.com/office/powerpoint/2010/main" val="4422103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fade">
                                      <p:cBhvr>
                                        <p:cTn id="12" dur="500"/>
                                        <p:tgtEl>
                                          <p:spTgt spid="1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7"/>
                                        </p:tgtEl>
                                        <p:attrNameLst>
                                          <p:attrName>style.visibility</p:attrName>
                                        </p:attrNameLst>
                                      </p:cBhvr>
                                      <p:to>
                                        <p:strVal val="visible"/>
                                      </p:to>
                                    </p:set>
                                    <p:animEffect transition="in" filter="fade">
                                      <p:cBhvr>
                                        <p:cTn id="17"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BD20F8-B19D-4FC3-9896-7C69E00DE773}"/>
              </a:ext>
            </a:extLst>
          </p:cNvPr>
          <p:cNvSpPr>
            <a:spLocks noGrp="1"/>
          </p:cNvSpPr>
          <p:nvPr>
            <p:ph type="title"/>
          </p:nvPr>
        </p:nvSpPr>
        <p:spPr/>
        <p:txBody>
          <a:bodyPr>
            <a:normAutofit fontScale="90000"/>
          </a:bodyPr>
          <a:lstStyle/>
          <a:p>
            <a:r>
              <a:rPr lang="en-US" dirty="0"/>
              <a:t>OMD boosts enrollment in CCC, especially among HS applicants unlikely to attend college</a:t>
            </a:r>
          </a:p>
        </p:txBody>
      </p:sp>
      <p:sp>
        <p:nvSpPr>
          <p:cNvPr id="4" name="Slide Number Placeholder 3">
            <a:extLst>
              <a:ext uri="{FF2B5EF4-FFF2-40B4-BE49-F238E27FC236}">
                <a16:creationId xmlns:a16="http://schemas.microsoft.com/office/drawing/2014/main" id="{D9DD557A-B6B8-4B81-9121-88336F71279F}"/>
              </a:ext>
            </a:extLst>
          </p:cNvPr>
          <p:cNvSpPr>
            <a:spLocks noGrp="1"/>
          </p:cNvSpPr>
          <p:nvPr>
            <p:ph type="sldNum" sz="quarter" idx="12"/>
          </p:nvPr>
        </p:nvSpPr>
        <p:spPr/>
        <p:txBody>
          <a:bodyPr/>
          <a:lstStyle/>
          <a:p>
            <a:fld id="{56C55CE0-7EDD-E844-BEF3-1C1D134E2971}" type="slidenum">
              <a:rPr lang="en-US" smtClean="0"/>
              <a:t>22</a:t>
            </a:fld>
            <a:endParaRPr lang="en-US" dirty="0"/>
          </a:p>
        </p:txBody>
      </p:sp>
      <p:sp>
        <p:nvSpPr>
          <p:cNvPr id="17" name="Content Placeholder 16">
            <a:extLst>
              <a:ext uri="{FF2B5EF4-FFF2-40B4-BE49-F238E27FC236}">
                <a16:creationId xmlns:a16="http://schemas.microsoft.com/office/drawing/2014/main" id="{089598B8-33A5-4668-841E-F1BCB5169B90}"/>
              </a:ext>
            </a:extLst>
          </p:cNvPr>
          <p:cNvSpPr>
            <a:spLocks noGrp="1"/>
          </p:cNvSpPr>
          <p:nvPr>
            <p:ph sz="quarter" idx="13"/>
          </p:nvPr>
        </p:nvSpPr>
        <p:spPr/>
        <p:txBody>
          <a:bodyPr/>
          <a:lstStyle/>
          <a:p>
            <a:r>
              <a:rPr lang="en-US" dirty="0"/>
              <a:t>HS N intending CCC = 2,333							HS N intending CCC and taker of OMD = 172</a:t>
            </a:r>
          </a:p>
        </p:txBody>
      </p:sp>
      <p:graphicFrame>
        <p:nvGraphicFramePr>
          <p:cNvPr id="7" name="Chart 6">
            <a:extLst>
              <a:ext uri="{FF2B5EF4-FFF2-40B4-BE49-F238E27FC236}">
                <a16:creationId xmlns:a16="http://schemas.microsoft.com/office/drawing/2014/main" id="{43CB3A43-F7D1-473F-834E-4C6C9999A8C4}"/>
              </a:ext>
            </a:extLst>
          </p:cNvPr>
          <p:cNvGraphicFramePr/>
          <p:nvPr>
            <p:extLst/>
          </p:nvPr>
        </p:nvGraphicFramePr>
        <p:xfrm>
          <a:off x="687259" y="1781145"/>
          <a:ext cx="4247598" cy="4316443"/>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9" name="Chart 8">
            <a:extLst>
              <a:ext uri="{FF2B5EF4-FFF2-40B4-BE49-F238E27FC236}">
                <a16:creationId xmlns:a16="http://schemas.microsoft.com/office/drawing/2014/main" id="{2CD3B5D5-2430-4DD0-9360-ABD14BAC01B1}"/>
              </a:ext>
            </a:extLst>
          </p:cNvPr>
          <p:cNvGraphicFramePr/>
          <p:nvPr>
            <p:extLst/>
          </p:nvPr>
        </p:nvGraphicFramePr>
        <p:xfrm>
          <a:off x="5557011" y="1778403"/>
          <a:ext cx="6689274" cy="4303279"/>
        </p:xfrm>
        <a:graphic>
          <a:graphicData uri="http://schemas.openxmlformats.org/drawingml/2006/chart">
            <c:chart xmlns:c="http://schemas.openxmlformats.org/drawingml/2006/chart" xmlns:r="http://schemas.openxmlformats.org/officeDocument/2006/relationships" r:id="rId3"/>
          </a:graphicData>
        </a:graphic>
      </p:graphicFrame>
      <p:sp>
        <p:nvSpPr>
          <p:cNvPr id="14" name="Text Placeholder 2">
            <a:extLst>
              <a:ext uri="{FF2B5EF4-FFF2-40B4-BE49-F238E27FC236}">
                <a16:creationId xmlns:a16="http://schemas.microsoft.com/office/drawing/2014/main" id="{979C0ED8-B2B4-4134-81F0-E890F7D098FE}"/>
              </a:ext>
            </a:extLst>
          </p:cNvPr>
          <p:cNvSpPr txBox="1">
            <a:spLocks/>
          </p:cNvSpPr>
          <p:nvPr/>
        </p:nvSpPr>
        <p:spPr>
          <a:xfrm>
            <a:off x="1179912" y="1420152"/>
            <a:ext cx="4133529" cy="553743"/>
          </a:xfrm>
          <a:prstGeom prst="rect">
            <a:avLst/>
          </a:prstGeom>
        </p:spPr>
        <p:txBody>
          <a:bodyPr anchor="ctr"/>
          <a:lstStyle>
            <a:lvl1pPr marL="342900" indent="-342900" algn="l" defTabSz="457200" rtl="0" eaLnBrk="1" latinLnBrk="0" hangingPunct="1">
              <a:spcBef>
                <a:spcPct val="20000"/>
              </a:spcBef>
              <a:buFont typeface="Arial"/>
              <a:buChar char="•"/>
              <a:defRPr sz="3200" kern="1200">
                <a:solidFill>
                  <a:schemeClr val="tx1"/>
                </a:solidFill>
                <a:latin typeface="Arial" charset="0"/>
                <a:ea typeface="Arial" charset="0"/>
                <a:cs typeface="Arial" charset="0"/>
              </a:defRPr>
            </a:lvl1pPr>
            <a:lvl2pPr marL="742950" indent="-285750" algn="l" defTabSz="457200" rtl="0" eaLnBrk="1" latinLnBrk="0" hangingPunct="1">
              <a:spcBef>
                <a:spcPct val="20000"/>
              </a:spcBef>
              <a:buFont typeface="Arial"/>
              <a:buChar char="–"/>
              <a:defRPr sz="2800" kern="1200">
                <a:solidFill>
                  <a:schemeClr val="tx1"/>
                </a:solidFill>
                <a:latin typeface="Arial" charset="0"/>
                <a:ea typeface="Arial" charset="0"/>
                <a:cs typeface="Arial" charset="0"/>
              </a:defRPr>
            </a:lvl2pPr>
            <a:lvl3pPr marL="1143000" indent="-228600" algn="l" defTabSz="457200" rtl="0" eaLnBrk="1" latinLnBrk="0" hangingPunct="1">
              <a:spcBef>
                <a:spcPct val="20000"/>
              </a:spcBef>
              <a:buFont typeface="Arial"/>
              <a:buChar char="•"/>
              <a:defRPr sz="2400" kern="1200">
                <a:solidFill>
                  <a:schemeClr val="tx1"/>
                </a:solidFill>
                <a:latin typeface="Arial" charset="0"/>
                <a:ea typeface="Arial" charset="0"/>
                <a:cs typeface="Arial" charset="0"/>
              </a:defRPr>
            </a:lvl3pPr>
            <a:lvl4pPr marL="1600200" indent="-228600" algn="l" defTabSz="457200" rtl="0" eaLnBrk="1" latinLnBrk="0" hangingPunct="1">
              <a:spcBef>
                <a:spcPct val="20000"/>
              </a:spcBef>
              <a:buFont typeface="Arial"/>
              <a:buChar char="–"/>
              <a:defRPr sz="2000" kern="1200">
                <a:solidFill>
                  <a:schemeClr val="tx1"/>
                </a:solidFill>
                <a:latin typeface="Arial" charset="0"/>
                <a:ea typeface="Arial" charset="0"/>
                <a:cs typeface="Arial" charset="0"/>
              </a:defRPr>
            </a:lvl4pPr>
            <a:lvl5pPr marL="2057400" indent="-228600" algn="l" defTabSz="457200" rtl="0" eaLnBrk="1" latinLnBrk="0" hangingPunct="1">
              <a:spcBef>
                <a:spcPct val="20000"/>
              </a:spcBef>
              <a:buFont typeface="Arial"/>
              <a:buChar char="»"/>
              <a:defRPr sz="2000" kern="1200">
                <a:solidFill>
                  <a:schemeClr val="tx1"/>
                </a:solidFill>
                <a:latin typeface="Arial" charset="0"/>
                <a:ea typeface="Arial" charset="0"/>
                <a:cs typeface="Arial"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None/>
            </a:pPr>
            <a:r>
              <a:rPr lang="en-US" sz="2000" b="1" dirty="0"/>
              <a:t>For HS students offered OMD…</a:t>
            </a:r>
          </a:p>
        </p:txBody>
      </p:sp>
      <p:sp>
        <p:nvSpPr>
          <p:cNvPr id="15" name="Text Placeholder 4">
            <a:extLst>
              <a:ext uri="{FF2B5EF4-FFF2-40B4-BE49-F238E27FC236}">
                <a16:creationId xmlns:a16="http://schemas.microsoft.com/office/drawing/2014/main" id="{299F5C0B-D0EA-4FC9-809A-F56F0BF2DA45}"/>
              </a:ext>
            </a:extLst>
          </p:cNvPr>
          <p:cNvSpPr txBox="1">
            <a:spLocks/>
          </p:cNvSpPr>
          <p:nvPr/>
        </p:nvSpPr>
        <p:spPr>
          <a:xfrm>
            <a:off x="5829300" y="1417638"/>
            <a:ext cx="5175250" cy="553743"/>
          </a:xfrm>
          <a:prstGeom prst="rect">
            <a:avLst/>
          </a:prstGeom>
        </p:spPr>
        <p:txBody>
          <a:bodyPr anchor="ctr"/>
          <a:lstStyle>
            <a:lvl1pPr marL="342900" indent="-342900" algn="l" defTabSz="457200" rtl="0" eaLnBrk="1" latinLnBrk="0" hangingPunct="1">
              <a:spcBef>
                <a:spcPct val="20000"/>
              </a:spcBef>
              <a:buFont typeface="Arial"/>
              <a:buChar char="•"/>
              <a:defRPr sz="3200" kern="1200">
                <a:solidFill>
                  <a:schemeClr val="tx1"/>
                </a:solidFill>
                <a:latin typeface="Arial" charset="0"/>
                <a:ea typeface="Arial" charset="0"/>
                <a:cs typeface="Arial" charset="0"/>
              </a:defRPr>
            </a:lvl1pPr>
            <a:lvl2pPr marL="742950" indent="-285750" algn="l" defTabSz="457200" rtl="0" eaLnBrk="1" latinLnBrk="0" hangingPunct="1">
              <a:spcBef>
                <a:spcPct val="20000"/>
              </a:spcBef>
              <a:buFont typeface="Arial"/>
              <a:buChar char="–"/>
              <a:defRPr sz="2800" kern="1200">
                <a:solidFill>
                  <a:schemeClr val="tx1"/>
                </a:solidFill>
                <a:latin typeface="Arial" charset="0"/>
                <a:ea typeface="Arial" charset="0"/>
                <a:cs typeface="Arial" charset="0"/>
              </a:defRPr>
            </a:lvl2pPr>
            <a:lvl3pPr marL="1143000" indent="-228600" algn="l" defTabSz="457200" rtl="0" eaLnBrk="1" latinLnBrk="0" hangingPunct="1">
              <a:spcBef>
                <a:spcPct val="20000"/>
              </a:spcBef>
              <a:buFont typeface="Arial"/>
              <a:buChar char="•"/>
              <a:defRPr sz="2400" kern="1200">
                <a:solidFill>
                  <a:schemeClr val="tx1"/>
                </a:solidFill>
                <a:latin typeface="Arial" charset="0"/>
                <a:ea typeface="Arial" charset="0"/>
                <a:cs typeface="Arial" charset="0"/>
              </a:defRPr>
            </a:lvl3pPr>
            <a:lvl4pPr marL="1600200" indent="-228600" algn="l" defTabSz="457200" rtl="0" eaLnBrk="1" latinLnBrk="0" hangingPunct="1">
              <a:spcBef>
                <a:spcPct val="20000"/>
              </a:spcBef>
              <a:buFont typeface="Arial"/>
              <a:buChar char="–"/>
              <a:defRPr sz="2000" kern="1200">
                <a:solidFill>
                  <a:schemeClr val="tx1"/>
                </a:solidFill>
                <a:latin typeface="Arial" charset="0"/>
                <a:ea typeface="Arial" charset="0"/>
                <a:cs typeface="Arial" charset="0"/>
              </a:defRPr>
            </a:lvl4pPr>
            <a:lvl5pPr marL="2057400" indent="-228600" algn="l" defTabSz="457200" rtl="0" eaLnBrk="1" latinLnBrk="0" hangingPunct="1">
              <a:spcBef>
                <a:spcPct val="20000"/>
              </a:spcBef>
              <a:buFont typeface="Arial"/>
              <a:buChar char="»"/>
              <a:defRPr sz="2000" kern="1200">
                <a:solidFill>
                  <a:schemeClr val="tx1"/>
                </a:solidFill>
                <a:latin typeface="Arial" charset="0"/>
                <a:ea typeface="Arial" charset="0"/>
                <a:cs typeface="Arial"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None/>
            </a:pPr>
            <a:r>
              <a:rPr lang="en-US" sz="2000" b="1" dirty="0"/>
              <a:t>For HS students participating in OMD…</a:t>
            </a:r>
          </a:p>
        </p:txBody>
      </p:sp>
      <p:cxnSp>
        <p:nvCxnSpPr>
          <p:cNvPr id="19" name="Straight Arrow Connector 18">
            <a:extLst>
              <a:ext uri="{FF2B5EF4-FFF2-40B4-BE49-F238E27FC236}">
                <a16:creationId xmlns:a16="http://schemas.microsoft.com/office/drawing/2014/main" id="{8B4034C8-7D0D-4288-80F9-0581E0E629E6}"/>
              </a:ext>
            </a:extLst>
          </p:cNvPr>
          <p:cNvCxnSpPr>
            <a:cxnSpLocks/>
          </p:cNvCxnSpPr>
          <p:nvPr/>
        </p:nvCxnSpPr>
        <p:spPr>
          <a:xfrm>
            <a:off x="2474182" y="2748741"/>
            <a:ext cx="964343" cy="2137879"/>
          </a:xfrm>
          <a:prstGeom prst="straightConnector1">
            <a:avLst/>
          </a:prstGeom>
          <a:noFill/>
          <a:ln w="19050">
            <a:solidFill>
              <a:srgbClr val="7C0622"/>
            </a:solidFill>
            <a:prstDash val="dash"/>
            <a:tailEnd type="triangle"/>
          </a:ln>
        </p:spPr>
        <p:style>
          <a:lnRef idx="1">
            <a:schemeClr val="accent1"/>
          </a:lnRef>
          <a:fillRef idx="3">
            <a:schemeClr val="accent1"/>
          </a:fillRef>
          <a:effectRef idx="2">
            <a:schemeClr val="accent1"/>
          </a:effectRef>
          <a:fontRef idx="minor">
            <a:schemeClr val="lt1"/>
          </a:fontRef>
        </p:style>
      </p:cxnSp>
      <p:sp>
        <p:nvSpPr>
          <p:cNvPr id="10" name="Rectangle 9">
            <a:extLst>
              <a:ext uri="{FF2B5EF4-FFF2-40B4-BE49-F238E27FC236}">
                <a16:creationId xmlns:a16="http://schemas.microsoft.com/office/drawing/2014/main" id="{F7ACA41B-6534-4D74-AB36-0CE208ECD9AE}"/>
              </a:ext>
            </a:extLst>
          </p:cNvPr>
          <p:cNvSpPr/>
          <p:nvPr/>
        </p:nvSpPr>
        <p:spPr>
          <a:xfrm>
            <a:off x="1342768" y="6402032"/>
            <a:ext cx="9364634" cy="276999"/>
          </a:xfrm>
          <a:prstGeom prst="rect">
            <a:avLst/>
          </a:prstGeom>
        </p:spPr>
        <p:txBody>
          <a:bodyPr wrap="square">
            <a:spAutoFit/>
          </a:bodyPr>
          <a:lstStyle/>
          <a:p>
            <a:pPr>
              <a:spcBef>
                <a:spcPct val="20000"/>
              </a:spcBef>
            </a:pPr>
            <a:r>
              <a:rPr lang="en-US" sz="1200" i="1" dirty="0">
                <a:latin typeface="Arial" charset="0"/>
                <a:cs typeface="Arial" charset="0"/>
              </a:rPr>
              <a:t>Data source: National Student Clearinghouse, City Colleges of Chicago</a:t>
            </a:r>
          </a:p>
        </p:txBody>
      </p:sp>
      <p:sp>
        <p:nvSpPr>
          <p:cNvPr id="11" name="Rectangle 10">
            <a:extLst>
              <a:ext uri="{FF2B5EF4-FFF2-40B4-BE49-F238E27FC236}">
                <a16:creationId xmlns:a16="http://schemas.microsoft.com/office/drawing/2014/main" id="{C6B83137-776C-4118-936B-30F50EC3395D}"/>
              </a:ext>
            </a:extLst>
          </p:cNvPr>
          <p:cNvSpPr/>
          <p:nvPr/>
        </p:nvSpPr>
        <p:spPr>
          <a:xfrm>
            <a:off x="8326830" y="9498"/>
            <a:ext cx="4047791" cy="400110"/>
          </a:xfrm>
          <a:prstGeom prst="rect">
            <a:avLst/>
          </a:prstGeom>
        </p:spPr>
        <p:txBody>
          <a:bodyPr wrap="square">
            <a:spAutoFit/>
          </a:bodyPr>
          <a:lstStyle/>
          <a:p>
            <a:pPr>
              <a:spcBef>
                <a:spcPct val="20000"/>
              </a:spcBef>
            </a:pPr>
            <a:r>
              <a:rPr lang="en-US" sz="2000" i="1" dirty="0">
                <a:solidFill>
                  <a:srgbClr val="7C0622"/>
                </a:solidFill>
                <a:latin typeface="Arial" charset="0"/>
                <a:cs typeface="Arial" charset="0"/>
              </a:rPr>
              <a:t>Confidential; please do not share</a:t>
            </a:r>
          </a:p>
        </p:txBody>
      </p:sp>
    </p:spTree>
    <p:extLst>
      <p:ext uri="{BB962C8B-B14F-4D97-AF65-F5344CB8AC3E}">
        <p14:creationId xmlns:p14="http://schemas.microsoft.com/office/powerpoint/2010/main" val="4971472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DCC38D-A3F4-47B5-ADC9-CFD9897A05A2}"/>
              </a:ext>
            </a:extLst>
          </p:cNvPr>
          <p:cNvSpPr>
            <a:spLocks noGrp="1"/>
          </p:cNvSpPr>
          <p:nvPr>
            <p:ph type="title"/>
          </p:nvPr>
        </p:nvSpPr>
        <p:spPr/>
        <p:txBody>
          <a:bodyPr>
            <a:normAutofit fontScale="90000"/>
          </a:bodyPr>
          <a:lstStyle/>
          <a:p>
            <a:r>
              <a:rPr lang="en-US" dirty="0"/>
              <a:t>Community colleges can be engines of social mobility, but many students face barriers</a:t>
            </a:r>
          </a:p>
        </p:txBody>
      </p:sp>
      <p:sp>
        <p:nvSpPr>
          <p:cNvPr id="3" name="Content Placeholder 2">
            <a:extLst>
              <a:ext uri="{FF2B5EF4-FFF2-40B4-BE49-F238E27FC236}">
                <a16:creationId xmlns:a16="http://schemas.microsoft.com/office/drawing/2014/main" id="{C2143BC6-150A-4061-8D7A-D31FBF4D5462}"/>
              </a:ext>
            </a:extLst>
          </p:cNvPr>
          <p:cNvSpPr>
            <a:spLocks noGrp="1"/>
          </p:cNvSpPr>
          <p:nvPr>
            <p:ph idx="1"/>
          </p:nvPr>
        </p:nvSpPr>
        <p:spPr>
          <a:xfrm>
            <a:off x="609600" y="1770743"/>
            <a:ext cx="10972800" cy="3913107"/>
          </a:xfrm>
        </p:spPr>
        <p:txBody>
          <a:bodyPr>
            <a:normAutofit fontScale="92500" lnSpcReduction="10000"/>
          </a:bodyPr>
          <a:lstStyle/>
          <a:p>
            <a:pPr>
              <a:spcBef>
                <a:spcPts val="0"/>
              </a:spcBef>
              <a:spcAft>
                <a:spcPts val="1800"/>
              </a:spcAft>
            </a:pPr>
            <a:r>
              <a:rPr lang="en-US" sz="2800" dirty="0"/>
              <a:t>Open-access and affordable; attractive to many first-generation, low-income, and non-traditional students</a:t>
            </a:r>
          </a:p>
          <a:p>
            <a:pPr>
              <a:spcBef>
                <a:spcPts val="0"/>
              </a:spcBef>
              <a:spcAft>
                <a:spcPts val="1800"/>
              </a:spcAft>
            </a:pPr>
            <a:r>
              <a:rPr lang="en-US" sz="2800" dirty="0"/>
              <a:t>Earning an associate’s degree can increase a family’s lifetime earnings by 30%</a:t>
            </a:r>
          </a:p>
          <a:p>
            <a:pPr>
              <a:spcBef>
                <a:spcPts val="0"/>
              </a:spcBef>
              <a:spcAft>
                <a:spcPts val="1800"/>
              </a:spcAft>
            </a:pPr>
            <a:r>
              <a:rPr lang="en-US" sz="2800" dirty="0"/>
              <a:t>While completion rates are rising, two thirds of aspiring community college students will not finish their degree within three years</a:t>
            </a:r>
          </a:p>
          <a:p>
            <a:pPr>
              <a:spcBef>
                <a:spcPts val="0"/>
              </a:spcBef>
              <a:spcAft>
                <a:spcPts val="1800"/>
              </a:spcAft>
            </a:pPr>
            <a:r>
              <a:rPr lang="en-US" sz="2800" dirty="0"/>
              <a:t>Interventions targeting a single barrier facing students have not been as successful as wraparound models with proactive advising</a:t>
            </a:r>
          </a:p>
        </p:txBody>
      </p:sp>
      <p:sp>
        <p:nvSpPr>
          <p:cNvPr id="4" name="Slide Number Placeholder 3">
            <a:extLst>
              <a:ext uri="{FF2B5EF4-FFF2-40B4-BE49-F238E27FC236}">
                <a16:creationId xmlns:a16="http://schemas.microsoft.com/office/drawing/2014/main" id="{ED146E48-51F3-4702-B001-0BC4A253B7D0}"/>
              </a:ext>
            </a:extLst>
          </p:cNvPr>
          <p:cNvSpPr>
            <a:spLocks noGrp="1"/>
          </p:cNvSpPr>
          <p:nvPr>
            <p:ph type="sldNum" sz="quarter" idx="12"/>
          </p:nvPr>
        </p:nvSpPr>
        <p:spPr/>
        <p:txBody>
          <a:bodyPr/>
          <a:lstStyle/>
          <a:p>
            <a:fld id="{56C55CE0-7EDD-E844-BEF3-1C1D134E2971}" type="slidenum">
              <a:rPr lang="en-US" smtClean="0"/>
              <a:t>2</a:t>
            </a:fld>
            <a:endParaRPr lang="en-US" dirty="0"/>
          </a:p>
        </p:txBody>
      </p:sp>
      <p:sp>
        <p:nvSpPr>
          <p:cNvPr id="5" name="Content Placeholder 4">
            <a:extLst>
              <a:ext uri="{FF2B5EF4-FFF2-40B4-BE49-F238E27FC236}">
                <a16:creationId xmlns:a16="http://schemas.microsoft.com/office/drawing/2014/main" id="{9FAE56D3-68E7-41CC-8899-59A17693AAFB}"/>
              </a:ext>
            </a:extLst>
          </p:cNvPr>
          <p:cNvSpPr>
            <a:spLocks noGrp="1"/>
          </p:cNvSpPr>
          <p:nvPr>
            <p:ph sz="quarter" idx="13"/>
          </p:nvPr>
        </p:nvSpPr>
        <p:spPr/>
        <p:txBody>
          <a:bodyPr/>
          <a:lstStyle/>
          <a:p>
            <a:r>
              <a:rPr lang="en-US" dirty="0">
                <a:latin typeface="Arial" panose="020B0604020202020204" pitchFamily="34" charset="0"/>
                <a:cs typeface="Arial" panose="020B0604020202020204" pitchFamily="34" charset="0"/>
              </a:rPr>
              <a:t>Sources: </a:t>
            </a:r>
            <a:r>
              <a:rPr lang="en-US" dirty="0">
                <a:solidFill>
                  <a:prstClr val="black"/>
                </a:solidFill>
              </a:rPr>
              <a:t>City Colleges, 2018; </a:t>
            </a:r>
            <a:r>
              <a:rPr lang="en-US" dirty="0">
                <a:latin typeface="Arial" panose="020B0604020202020204" pitchFamily="34" charset="0"/>
                <a:cs typeface="Arial" panose="020B0604020202020204" pitchFamily="34" charset="0"/>
              </a:rPr>
              <a:t>Long, 2014; </a:t>
            </a:r>
            <a:r>
              <a:rPr lang="en-US" dirty="0" err="1">
                <a:latin typeface="Arial" panose="020B0604020202020204" pitchFamily="34" charset="0"/>
                <a:cs typeface="Arial" panose="020B0604020202020204" pitchFamily="34" charset="0"/>
              </a:rPr>
              <a:t>Matorell</a:t>
            </a:r>
            <a:r>
              <a:rPr lang="en-US" dirty="0">
                <a:latin typeface="Arial" panose="020B0604020202020204" pitchFamily="34" charset="0"/>
                <a:cs typeface="Arial" panose="020B0604020202020204" pitchFamily="34" charset="0"/>
              </a:rPr>
              <a:t> &amp; </a:t>
            </a:r>
            <a:r>
              <a:rPr lang="en-US" dirty="0" err="1">
                <a:latin typeface="Arial" panose="020B0604020202020204" pitchFamily="34" charset="0"/>
                <a:cs typeface="Arial" panose="020B0604020202020204" pitchFamily="34" charset="0"/>
              </a:rPr>
              <a:t>McFarlain</a:t>
            </a:r>
            <a:r>
              <a:rPr lang="en-US" dirty="0">
                <a:latin typeface="Arial" panose="020B0604020202020204" pitchFamily="34" charset="0"/>
                <a:cs typeface="Arial" panose="020B0604020202020204" pitchFamily="34" charset="0"/>
              </a:rPr>
              <a:t>, 2011; Scrivener &amp; Weiss, 2009; Evans, Kearney, Perry, &amp; Sullivan, 2017; Scrivener et al. 2015.</a:t>
            </a:r>
            <a:endParaRPr lang="en-US" dirty="0"/>
          </a:p>
        </p:txBody>
      </p:sp>
    </p:spTree>
    <p:extLst>
      <p:ext uri="{BB962C8B-B14F-4D97-AF65-F5344CB8AC3E}">
        <p14:creationId xmlns:p14="http://schemas.microsoft.com/office/powerpoint/2010/main" val="36004409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96F7BB-2F74-4665-9262-D81602049B58}"/>
              </a:ext>
            </a:extLst>
          </p:cNvPr>
          <p:cNvSpPr>
            <a:spLocks noGrp="1"/>
          </p:cNvSpPr>
          <p:nvPr>
            <p:ph type="title"/>
          </p:nvPr>
        </p:nvSpPr>
        <p:spPr>
          <a:xfrm>
            <a:off x="404191" y="147906"/>
            <a:ext cx="10972800" cy="1143000"/>
          </a:xfrm>
        </p:spPr>
        <p:txBody>
          <a:bodyPr>
            <a:noAutofit/>
          </a:bodyPr>
          <a:lstStyle/>
          <a:p>
            <a:r>
              <a:rPr lang="en-US" sz="3200" dirty="0"/>
              <a:t>OMD provides comprehensive and targeted support to low-income two-year college students</a:t>
            </a:r>
          </a:p>
        </p:txBody>
      </p:sp>
      <p:sp>
        <p:nvSpPr>
          <p:cNvPr id="7" name="Slide Number Placeholder 6">
            <a:extLst>
              <a:ext uri="{FF2B5EF4-FFF2-40B4-BE49-F238E27FC236}">
                <a16:creationId xmlns:a16="http://schemas.microsoft.com/office/drawing/2014/main" id="{189734B1-6719-46F0-AF1D-B6A92DFA67DD}"/>
              </a:ext>
            </a:extLst>
          </p:cNvPr>
          <p:cNvSpPr>
            <a:spLocks noGrp="1"/>
          </p:cNvSpPr>
          <p:nvPr>
            <p:ph type="sldNum" sz="quarter" idx="12"/>
          </p:nvPr>
        </p:nvSpPr>
        <p:spPr/>
        <p:txBody>
          <a:bodyPr/>
          <a:lstStyle/>
          <a:p>
            <a:fld id="{56C55CE0-7EDD-E844-BEF3-1C1D134E2971}" type="slidenum">
              <a:rPr lang="en-US" smtClean="0"/>
              <a:t>3</a:t>
            </a:fld>
            <a:endParaRPr lang="en-US" dirty="0"/>
          </a:p>
        </p:txBody>
      </p:sp>
      <p:pic>
        <p:nvPicPr>
          <p:cNvPr id="13" name="Picture 2" descr="Program model">
            <a:extLst>
              <a:ext uri="{FF2B5EF4-FFF2-40B4-BE49-F238E27FC236}">
                <a16:creationId xmlns:a16="http://schemas.microsoft.com/office/drawing/2014/main" id="{A87084A4-A91F-46E5-8390-12E8C8D9D1D3}"/>
              </a:ext>
            </a:extLst>
          </p:cNvPr>
          <p:cNvPicPr>
            <a:picLocks noChangeAspect="1" noChangeArrowheads="1"/>
          </p:cNvPicPr>
          <p:nvPr/>
        </p:nvPicPr>
        <p:blipFill rotWithShape="1">
          <a:blip r:embed="rId3" cstate="print">
            <a:extLst>
              <a:ext uri="{28A0092B-C50C-407E-A947-70E740481C1C}">
                <a14:useLocalDpi xmlns:a14="http://schemas.microsoft.com/office/drawing/2010/main"/>
              </a:ext>
            </a:extLst>
          </a:blip>
          <a:srcRect/>
          <a:stretch/>
        </p:blipFill>
        <p:spPr bwMode="auto">
          <a:xfrm>
            <a:off x="1420511" y="1994678"/>
            <a:ext cx="8610890" cy="42862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310872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Rectangle 33">
            <a:extLst>
              <a:ext uri="{FF2B5EF4-FFF2-40B4-BE49-F238E27FC236}">
                <a16:creationId xmlns:a16="http://schemas.microsoft.com/office/drawing/2014/main" id="{82ECF94E-0A83-45F4-A88A-4747784B1298}"/>
              </a:ext>
            </a:extLst>
          </p:cNvPr>
          <p:cNvSpPr/>
          <p:nvPr/>
        </p:nvSpPr>
        <p:spPr>
          <a:xfrm>
            <a:off x="1524000" y="5602014"/>
            <a:ext cx="9139450" cy="1255987"/>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Arial" panose="020B0604020202020204" pitchFamily="34" charset="0"/>
              <a:cs typeface="Arial" panose="020B0604020202020204" pitchFamily="34" charset="0"/>
            </a:endParaRPr>
          </a:p>
        </p:txBody>
      </p:sp>
      <p:sp>
        <p:nvSpPr>
          <p:cNvPr id="4" name="Right Arrow 3"/>
          <p:cNvSpPr/>
          <p:nvPr/>
        </p:nvSpPr>
        <p:spPr>
          <a:xfrm>
            <a:off x="2586191" y="3196061"/>
            <a:ext cx="9139450" cy="1234440"/>
          </a:xfrm>
          <a:prstGeom prst="rightArrow">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path path="circle">
              <a:fillToRect l="100000" t="100000"/>
            </a:path>
            <a:tileRect r="-100000" b="-100000"/>
          </a:gradFill>
          <a:ln w="1905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lIns="0" rtlCol="0" anchor="ctr"/>
          <a:lstStyle/>
          <a:p>
            <a:pPr indent="600075"/>
            <a:r>
              <a:rPr lang="en-US" b="1" dirty="0">
                <a:latin typeface="Arial" panose="020B0604020202020204" pitchFamily="34" charset="0"/>
                <a:cs typeface="Arial" panose="020B0604020202020204" pitchFamily="34" charset="0"/>
              </a:rPr>
              <a:t>The OMD Scholar Journey through community college</a:t>
            </a:r>
          </a:p>
        </p:txBody>
      </p:sp>
      <p:sp>
        <p:nvSpPr>
          <p:cNvPr id="5" name="TextBox 4"/>
          <p:cNvSpPr txBox="1"/>
          <p:nvPr/>
        </p:nvSpPr>
        <p:spPr>
          <a:xfrm>
            <a:off x="5597992" y="6335515"/>
            <a:ext cx="7409646" cy="300082"/>
          </a:xfrm>
          <a:prstGeom prst="rect">
            <a:avLst/>
          </a:prstGeom>
          <a:noFill/>
        </p:spPr>
        <p:txBody>
          <a:bodyPr wrap="square" rtlCol="0">
            <a:spAutoFit/>
          </a:bodyPr>
          <a:lstStyle/>
          <a:p>
            <a:r>
              <a:rPr lang="en-US" sz="1350" b="1" dirty="0">
                <a:solidFill>
                  <a:srgbClr val="0070C0"/>
                </a:solidFill>
                <a:latin typeface="Arial" panose="020B0604020202020204" pitchFamily="34" charset="0"/>
                <a:cs typeface="Arial" panose="020B0604020202020204" pitchFamily="34" charset="0"/>
              </a:rPr>
              <a:t>a highly supportive, authentically caring approach addressing barriers</a:t>
            </a:r>
          </a:p>
        </p:txBody>
      </p:sp>
      <p:sp>
        <p:nvSpPr>
          <p:cNvPr id="6" name="TextBox 5"/>
          <p:cNvSpPr txBox="1"/>
          <p:nvPr/>
        </p:nvSpPr>
        <p:spPr>
          <a:xfrm>
            <a:off x="5565276" y="1246434"/>
            <a:ext cx="6462658" cy="300082"/>
          </a:xfrm>
          <a:prstGeom prst="rect">
            <a:avLst/>
          </a:prstGeom>
          <a:noFill/>
        </p:spPr>
        <p:txBody>
          <a:bodyPr wrap="square" rtlCol="0">
            <a:spAutoFit/>
          </a:bodyPr>
          <a:lstStyle/>
          <a:p>
            <a:r>
              <a:rPr lang="en-US" sz="1350" b="1" dirty="0">
                <a:solidFill>
                  <a:srgbClr val="00B050"/>
                </a:solidFill>
                <a:latin typeface="Arial" panose="020B0604020202020204" pitchFamily="34" charset="0"/>
                <a:cs typeface="Arial" panose="020B0604020202020204" pitchFamily="34" charset="0"/>
              </a:rPr>
              <a:t>an asset-based approach, building social capital, vision, and self-efficacy</a:t>
            </a:r>
          </a:p>
        </p:txBody>
      </p:sp>
      <p:sp>
        <p:nvSpPr>
          <p:cNvPr id="7" name="Rectangle 6"/>
          <p:cNvSpPr/>
          <p:nvPr/>
        </p:nvSpPr>
        <p:spPr>
          <a:xfrm>
            <a:off x="1499527" y="3483073"/>
            <a:ext cx="979957" cy="613187"/>
          </a:xfrm>
          <a:prstGeom prst="rect">
            <a:avLst/>
          </a:prstGeom>
          <a:gradFill flip="none" rotWithShape="1">
            <a:gsLst>
              <a:gs pos="0">
                <a:srgbClr val="92D050">
                  <a:shade val="30000"/>
                  <a:satMod val="115000"/>
                </a:srgbClr>
              </a:gs>
              <a:gs pos="50000">
                <a:srgbClr val="92D050">
                  <a:shade val="67500"/>
                  <a:satMod val="115000"/>
                </a:srgbClr>
              </a:gs>
              <a:gs pos="100000">
                <a:srgbClr val="92D050">
                  <a:shade val="100000"/>
                  <a:satMod val="115000"/>
                </a:srgbClr>
              </a:gs>
            </a:gsLst>
            <a:lin ang="0" scaled="1"/>
            <a:tileRect/>
          </a:gradFill>
          <a:ln w="2857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latin typeface="Arial" panose="020B0604020202020204" pitchFamily="34" charset="0"/>
              <a:cs typeface="Arial" panose="020B0604020202020204" pitchFamily="34" charset="0"/>
            </a:endParaRPr>
          </a:p>
        </p:txBody>
      </p:sp>
      <p:sp>
        <p:nvSpPr>
          <p:cNvPr id="9" name="Oval 8"/>
          <p:cNvSpPr/>
          <p:nvPr/>
        </p:nvSpPr>
        <p:spPr>
          <a:xfrm>
            <a:off x="1664272" y="3507980"/>
            <a:ext cx="1483011" cy="539832"/>
          </a:xfrm>
          <a:prstGeom prst="ellipse">
            <a:avLst/>
          </a:prstGeom>
          <a:solidFill>
            <a:srgbClr val="FFC000"/>
          </a:solidFill>
          <a:ln w="28575"/>
        </p:spPr>
        <p:style>
          <a:lnRef idx="2">
            <a:schemeClr val="accent1">
              <a:shade val="50000"/>
            </a:schemeClr>
          </a:lnRef>
          <a:fillRef idx="1">
            <a:schemeClr val="accent1"/>
          </a:fillRef>
          <a:effectRef idx="0">
            <a:schemeClr val="accent1"/>
          </a:effectRef>
          <a:fontRef idx="minor">
            <a:schemeClr val="lt1"/>
          </a:fontRef>
        </p:style>
        <p:txBody>
          <a:bodyPr lIns="0" rIns="0" rtlCol="0" anchor="ctr" anchorCtr="1"/>
          <a:lstStyle/>
          <a:p>
            <a:pPr lvl="0" algn="ctr"/>
            <a:r>
              <a:rPr lang="en-US" sz="1050" b="1" dirty="0">
                <a:solidFill>
                  <a:prstClr val="black"/>
                </a:solidFill>
                <a:latin typeface="Arial" panose="020B0604020202020204" pitchFamily="34" charset="0"/>
                <a:cs typeface="Arial" panose="020B0604020202020204" pitchFamily="34" charset="0"/>
              </a:rPr>
              <a:t>Transition from high school</a:t>
            </a:r>
          </a:p>
        </p:txBody>
      </p:sp>
      <p:sp>
        <p:nvSpPr>
          <p:cNvPr id="27" name="Oval 26"/>
          <p:cNvSpPr/>
          <p:nvPr/>
        </p:nvSpPr>
        <p:spPr>
          <a:xfrm>
            <a:off x="9822728" y="3499430"/>
            <a:ext cx="1793512" cy="627702"/>
          </a:xfrm>
          <a:prstGeom prst="ellipse">
            <a:avLst/>
          </a:prstGeom>
          <a:solidFill>
            <a:srgbClr val="FFC000"/>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b="1" dirty="0">
                <a:solidFill>
                  <a:schemeClr val="tx1"/>
                </a:solidFill>
                <a:latin typeface="Arial" panose="020B0604020202020204" pitchFamily="34" charset="0"/>
                <a:cs typeface="Arial" panose="020B0604020202020204" pitchFamily="34" charset="0"/>
              </a:rPr>
              <a:t>Graduation and transition to next steps</a:t>
            </a:r>
          </a:p>
        </p:txBody>
      </p:sp>
      <p:sp>
        <p:nvSpPr>
          <p:cNvPr id="3" name="TextBox 2"/>
          <p:cNvSpPr txBox="1"/>
          <p:nvPr/>
        </p:nvSpPr>
        <p:spPr>
          <a:xfrm>
            <a:off x="3304277" y="1177663"/>
            <a:ext cx="2170352" cy="369332"/>
          </a:xfrm>
          <a:prstGeom prst="rect">
            <a:avLst/>
          </a:prstGeom>
          <a:gradFill flip="none" rotWithShape="1">
            <a:gsLst>
              <a:gs pos="0">
                <a:srgbClr val="00B050">
                  <a:shade val="30000"/>
                  <a:satMod val="115000"/>
                </a:srgbClr>
              </a:gs>
              <a:gs pos="50000">
                <a:srgbClr val="00B050">
                  <a:shade val="67500"/>
                  <a:satMod val="115000"/>
                </a:srgbClr>
              </a:gs>
              <a:gs pos="100000">
                <a:srgbClr val="00B050">
                  <a:shade val="100000"/>
                  <a:satMod val="115000"/>
                </a:srgbClr>
              </a:gs>
            </a:gsLst>
            <a:lin ang="10800000" scaled="1"/>
            <a:tileRect/>
          </a:gradFill>
        </p:spPr>
        <p:txBody>
          <a:bodyPr wrap="square" rtlCol="0">
            <a:spAutoFit/>
          </a:bodyPr>
          <a:lstStyle/>
          <a:p>
            <a:r>
              <a:rPr lang="en-US" b="1" dirty="0">
                <a:solidFill>
                  <a:schemeClr val="bg1"/>
                </a:solidFill>
                <a:latin typeface="Arial" panose="020B0604020202020204" pitchFamily="34" charset="0"/>
                <a:cs typeface="Arial" panose="020B0604020202020204" pitchFamily="34" charset="0"/>
              </a:rPr>
              <a:t>ACCELERATORS</a:t>
            </a:r>
          </a:p>
        </p:txBody>
      </p:sp>
      <p:sp>
        <p:nvSpPr>
          <p:cNvPr id="32" name="TextBox 31"/>
          <p:cNvSpPr txBox="1"/>
          <p:nvPr/>
        </p:nvSpPr>
        <p:spPr>
          <a:xfrm>
            <a:off x="3355798" y="6275490"/>
            <a:ext cx="2170352" cy="369332"/>
          </a:xfrm>
          <a:prstGeom prst="rect">
            <a:avLst/>
          </a:prstGeom>
          <a:gradFill flip="none" rotWithShape="1">
            <a:gsLst>
              <a:gs pos="0">
                <a:srgbClr val="0070C0">
                  <a:shade val="30000"/>
                  <a:satMod val="115000"/>
                </a:srgbClr>
              </a:gs>
              <a:gs pos="50000">
                <a:srgbClr val="0070C0">
                  <a:shade val="67500"/>
                  <a:satMod val="115000"/>
                </a:srgbClr>
              </a:gs>
              <a:gs pos="100000">
                <a:srgbClr val="0070C0">
                  <a:shade val="100000"/>
                  <a:satMod val="115000"/>
                </a:srgbClr>
              </a:gs>
            </a:gsLst>
            <a:path path="circle">
              <a:fillToRect l="100000" t="100000"/>
            </a:path>
            <a:tileRect r="-100000" b="-100000"/>
          </a:gradFill>
        </p:spPr>
        <p:txBody>
          <a:bodyPr wrap="square" rtlCol="0">
            <a:spAutoFit/>
          </a:bodyPr>
          <a:lstStyle/>
          <a:p>
            <a:r>
              <a:rPr lang="en-US" b="1" dirty="0">
                <a:solidFill>
                  <a:schemeClr val="bg1"/>
                </a:solidFill>
                <a:latin typeface="Arial" panose="020B0604020202020204" pitchFamily="34" charset="0"/>
                <a:cs typeface="Arial" panose="020B0604020202020204" pitchFamily="34" charset="0"/>
              </a:rPr>
              <a:t>MITIGATORS</a:t>
            </a:r>
          </a:p>
        </p:txBody>
      </p:sp>
      <p:pic>
        <p:nvPicPr>
          <p:cNvPr id="10" name="Picture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31968" y="25008"/>
            <a:ext cx="1621214" cy="1811621"/>
          </a:xfrm>
          <a:prstGeom prst="rect">
            <a:avLst/>
          </a:prstGeom>
        </p:spPr>
      </p:pic>
      <p:sp>
        <p:nvSpPr>
          <p:cNvPr id="36" name="Title 1">
            <a:extLst>
              <a:ext uri="{FF2B5EF4-FFF2-40B4-BE49-F238E27FC236}">
                <a16:creationId xmlns:a16="http://schemas.microsoft.com/office/drawing/2014/main" id="{01F8E78A-8B04-4886-A072-745A4B6F7D1C}"/>
              </a:ext>
            </a:extLst>
          </p:cNvPr>
          <p:cNvSpPr txBox="1">
            <a:spLocks/>
          </p:cNvSpPr>
          <p:nvPr/>
        </p:nvSpPr>
        <p:spPr>
          <a:xfrm>
            <a:off x="1342663" y="126367"/>
            <a:ext cx="10532962" cy="1143000"/>
          </a:xfrm>
          <a:prstGeom prst="rect">
            <a:avLst/>
          </a:prstGeom>
        </p:spPr>
        <p:txBody>
          <a:bodyPr/>
          <a:lstStyle>
            <a:lvl1pPr algn="ctr" defTabSz="457200" rtl="0" eaLnBrk="1" latinLnBrk="0" hangingPunct="1">
              <a:spcBef>
                <a:spcPct val="0"/>
              </a:spcBef>
              <a:buNone/>
              <a:defRPr sz="4400" kern="1200">
                <a:solidFill>
                  <a:schemeClr val="tx1"/>
                </a:solidFill>
                <a:latin typeface="Open Sans"/>
                <a:ea typeface="+mj-ea"/>
                <a:cs typeface="Open Sans"/>
              </a:defRPr>
            </a:lvl1pPr>
          </a:lstStyle>
          <a:p>
            <a:pPr algn="l"/>
            <a:r>
              <a:rPr lang="en-US" sz="2800" b="1" dirty="0">
                <a:latin typeface="Arial" panose="020B0604020202020204" pitchFamily="34" charset="0"/>
                <a:cs typeface="Arial" panose="020B0604020202020204" pitchFamily="34" charset="0"/>
              </a:rPr>
              <a:t>OMD accelerates scholars’ progress and mitigates challenges on their path to a degree</a:t>
            </a:r>
          </a:p>
        </p:txBody>
      </p:sp>
      <p:grpSp>
        <p:nvGrpSpPr>
          <p:cNvPr id="2" name="Group 1">
            <a:extLst>
              <a:ext uri="{FF2B5EF4-FFF2-40B4-BE49-F238E27FC236}">
                <a16:creationId xmlns:a16="http://schemas.microsoft.com/office/drawing/2014/main" id="{6E77FA65-1DC8-4DB3-A692-2A007B5B6D48}"/>
              </a:ext>
            </a:extLst>
          </p:cNvPr>
          <p:cNvGrpSpPr/>
          <p:nvPr/>
        </p:nvGrpSpPr>
        <p:grpSpPr>
          <a:xfrm>
            <a:off x="3302267" y="1685637"/>
            <a:ext cx="2080216" cy="1744644"/>
            <a:chOff x="3302267" y="1685637"/>
            <a:chExt cx="2080216" cy="1744644"/>
          </a:xfrm>
        </p:grpSpPr>
        <p:sp>
          <p:nvSpPr>
            <p:cNvPr id="23" name="TextBox 22"/>
            <p:cNvSpPr txBox="1"/>
            <p:nvPr/>
          </p:nvSpPr>
          <p:spPr>
            <a:xfrm>
              <a:off x="3302267" y="1685637"/>
              <a:ext cx="2080216" cy="1200329"/>
            </a:xfrm>
            <a:prstGeom prst="rect">
              <a:avLst/>
            </a:prstGeom>
            <a:noFill/>
          </p:spPr>
          <p:txBody>
            <a:bodyPr wrap="square" rtlCol="0">
              <a:spAutoFit/>
            </a:bodyPr>
            <a:lstStyle/>
            <a:p>
              <a:r>
                <a:rPr lang="en-US" sz="1200" b="1" dirty="0">
                  <a:latin typeface="Arial" panose="020B0604020202020204" pitchFamily="34" charset="0"/>
                  <a:cs typeface="Arial" panose="020B0604020202020204" pitchFamily="34" charset="0"/>
                </a:rPr>
                <a:t>Dedicated volunteer coaches </a:t>
              </a:r>
              <a:r>
                <a:rPr lang="en-US" sz="1200" dirty="0">
                  <a:latin typeface="Arial" panose="020B0604020202020204" pitchFamily="34" charset="0"/>
                  <a:cs typeface="Arial" panose="020B0604020202020204" pitchFamily="34" charset="0"/>
                </a:rPr>
                <a:t>(working or retired professionals) help </a:t>
              </a:r>
              <a:r>
                <a:rPr lang="en-US" sz="1200" b="1" dirty="0">
                  <a:latin typeface="Arial" panose="020B0604020202020204" pitchFamily="34" charset="0"/>
                  <a:cs typeface="Arial" panose="020B0604020202020204" pitchFamily="34" charset="0"/>
                </a:rPr>
                <a:t>build and bridge social capital </a:t>
              </a:r>
              <a:r>
                <a:rPr lang="en-US" sz="1200" dirty="0">
                  <a:latin typeface="Arial" panose="020B0604020202020204" pitchFamily="34" charset="0"/>
                  <a:cs typeface="Arial" panose="020B0604020202020204" pitchFamily="34" charset="0"/>
                </a:rPr>
                <a:t>and offer windows into the professional world</a:t>
              </a:r>
            </a:p>
          </p:txBody>
        </p:sp>
        <p:sp>
          <p:nvSpPr>
            <p:cNvPr id="14" name="Isosceles Triangle 13">
              <a:extLst>
                <a:ext uri="{FF2B5EF4-FFF2-40B4-BE49-F238E27FC236}">
                  <a16:creationId xmlns:a16="http://schemas.microsoft.com/office/drawing/2014/main" id="{D62AC6FD-2921-4012-82F2-AED64F2FAEB8}"/>
                </a:ext>
              </a:extLst>
            </p:cNvPr>
            <p:cNvSpPr/>
            <p:nvPr/>
          </p:nvSpPr>
          <p:spPr>
            <a:xfrm>
              <a:off x="4178461" y="3108249"/>
              <a:ext cx="266217" cy="322032"/>
            </a:xfrm>
            <a:prstGeom prst="triangle">
              <a:avLst/>
            </a:prstGeom>
            <a:solidFill>
              <a:srgbClr val="00B05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grpSp>
      <p:grpSp>
        <p:nvGrpSpPr>
          <p:cNvPr id="24" name="Group 23">
            <a:extLst>
              <a:ext uri="{FF2B5EF4-FFF2-40B4-BE49-F238E27FC236}">
                <a16:creationId xmlns:a16="http://schemas.microsoft.com/office/drawing/2014/main" id="{6BD11DC4-EBA3-455F-B360-2B394FE61F40}"/>
              </a:ext>
            </a:extLst>
          </p:cNvPr>
          <p:cNvGrpSpPr/>
          <p:nvPr/>
        </p:nvGrpSpPr>
        <p:grpSpPr>
          <a:xfrm>
            <a:off x="5472683" y="1685637"/>
            <a:ext cx="1840621" cy="1744644"/>
            <a:chOff x="5472683" y="1685637"/>
            <a:chExt cx="1840621" cy="1744644"/>
          </a:xfrm>
        </p:grpSpPr>
        <p:sp>
          <p:nvSpPr>
            <p:cNvPr id="26" name="TextBox 25"/>
            <p:cNvSpPr txBox="1"/>
            <p:nvPr/>
          </p:nvSpPr>
          <p:spPr>
            <a:xfrm>
              <a:off x="5472683" y="1685637"/>
              <a:ext cx="1840621" cy="1384995"/>
            </a:xfrm>
            <a:prstGeom prst="rect">
              <a:avLst/>
            </a:prstGeom>
            <a:noFill/>
          </p:spPr>
          <p:txBody>
            <a:bodyPr wrap="square" rtlCol="0">
              <a:spAutoFit/>
            </a:bodyPr>
            <a:lstStyle/>
            <a:p>
              <a:r>
                <a:rPr lang="en-US" sz="1200" b="1" dirty="0">
                  <a:latin typeface="Arial" panose="020B0604020202020204" pitchFamily="34" charset="0"/>
                  <a:cs typeface="Arial" panose="020B0604020202020204" pitchFamily="34" charset="0"/>
                </a:rPr>
                <a:t>Monthly professional development workshops build skills and networks </a:t>
              </a:r>
              <a:r>
                <a:rPr lang="en-US" sz="1200" dirty="0">
                  <a:latin typeface="Arial" panose="020B0604020202020204" pitchFamily="34" charset="0"/>
                  <a:cs typeface="Arial" panose="020B0604020202020204" pitchFamily="34" charset="0"/>
                </a:rPr>
                <a:t>for the future and a support community for the college experience</a:t>
              </a:r>
            </a:p>
          </p:txBody>
        </p:sp>
        <p:sp>
          <p:nvSpPr>
            <p:cNvPr id="35" name="Isosceles Triangle 34">
              <a:extLst>
                <a:ext uri="{FF2B5EF4-FFF2-40B4-BE49-F238E27FC236}">
                  <a16:creationId xmlns:a16="http://schemas.microsoft.com/office/drawing/2014/main" id="{E55BEE3E-17AC-4448-B74D-D39EAD570185}"/>
                </a:ext>
              </a:extLst>
            </p:cNvPr>
            <p:cNvSpPr/>
            <p:nvPr/>
          </p:nvSpPr>
          <p:spPr>
            <a:xfrm>
              <a:off x="6152460" y="3108249"/>
              <a:ext cx="266217" cy="322032"/>
            </a:xfrm>
            <a:prstGeom prst="triangle">
              <a:avLst/>
            </a:prstGeom>
            <a:solidFill>
              <a:srgbClr val="00B05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grpSp>
      <p:grpSp>
        <p:nvGrpSpPr>
          <p:cNvPr id="11" name="Group 10">
            <a:extLst>
              <a:ext uri="{FF2B5EF4-FFF2-40B4-BE49-F238E27FC236}">
                <a16:creationId xmlns:a16="http://schemas.microsoft.com/office/drawing/2014/main" id="{8303AA04-5791-4821-A651-9DF975D8EB0E}"/>
              </a:ext>
            </a:extLst>
          </p:cNvPr>
          <p:cNvGrpSpPr/>
          <p:nvPr/>
        </p:nvGrpSpPr>
        <p:grpSpPr>
          <a:xfrm>
            <a:off x="7403504" y="1685637"/>
            <a:ext cx="1658816" cy="1744644"/>
            <a:chOff x="7403504" y="1685637"/>
            <a:chExt cx="1658816" cy="1744644"/>
          </a:xfrm>
        </p:grpSpPr>
        <p:sp>
          <p:nvSpPr>
            <p:cNvPr id="28" name="TextBox 27"/>
            <p:cNvSpPr txBox="1"/>
            <p:nvPr/>
          </p:nvSpPr>
          <p:spPr>
            <a:xfrm>
              <a:off x="7403504" y="1685637"/>
              <a:ext cx="1658816" cy="1384995"/>
            </a:xfrm>
            <a:prstGeom prst="rect">
              <a:avLst/>
            </a:prstGeom>
            <a:noFill/>
          </p:spPr>
          <p:txBody>
            <a:bodyPr wrap="square" rtlCol="0">
              <a:spAutoFit/>
            </a:bodyPr>
            <a:lstStyle/>
            <a:p>
              <a:r>
                <a:rPr lang="en-US" sz="1200" dirty="0">
                  <a:latin typeface="Arial" panose="020B0604020202020204" pitchFamily="34" charset="0"/>
                  <a:cs typeface="Arial" panose="020B0604020202020204" pitchFamily="34" charset="0"/>
                </a:rPr>
                <a:t>Program expectations on the </a:t>
              </a:r>
              <a:r>
                <a:rPr lang="en-US" sz="1200" b="1" dirty="0">
                  <a:latin typeface="Arial" panose="020B0604020202020204" pitchFamily="34" charset="0"/>
                  <a:cs typeface="Arial" panose="020B0604020202020204" pitchFamily="34" charset="0"/>
                </a:rPr>
                <a:t>Do Your PART rubric</a:t>
              </a:r>
              <a:r>
                <a:rPr lang="en-US" sz="1200" dirty="0">
                  <a:latin typeface="Arial" panose="020B0604020202020204" pitchFamily="34" charset="0"/>
                  <a:cs typeface="Arial" panose="020B0604020202020204" pitchFamily="34" charset="0"/>
                </a:rPr>
                <a:t> promote </a:t>
              </a:r>
              <a:r>
                <a:rPr lang="en-US" sz="1200" b="1" dirty="0">
                  <a:latin typeface="Arial" panose="020B0604020202020204" pitchFamily="34" charset="0"/>
                  <a:cs typeface="Arial" panose="020B0604020202020204" pitchFamily="34" charset="0"/>
                </a:rPr>
                <a:t>leadership, communication, and engagement</a:t>
              </a:r>
            </a:p>
          </p:txBody>
        </p:sp>
        <p:sp>
          <p:nvSpPr>
            <p:cNvPr id="37" name="Isosceles Triangle 36">
              <a:extLst>
                <a:ext uri="{FF2B5EF4-FFF2-40B4-BE49-F238E27FC236}">
                  <a16:creationId xmlns:a16="http://schemas.microsoft.com/office/drawing/2014/main" id="{259B537F-D1A7-4133-BC26-D703018EE223}"/>
                </a:ext>
              </a:extLst>
            </p:cNvPr>
            <p:cNvSpPr/>
            <p:nvPr/>
          </p:nvSpPr>
          <p:spPr>
            <a:xfrm>
              <a:off x="8012876" y="3108249"/>
              <a:ext cx="266217" cy="322032"/>
            </a:xfrm>
            <a:prstGeom prst="triangle">
              <a:avLst/>
            </a:prstGeom>
            <a:solidFill>
              <a:srgbClr val="00B05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grpSp>
      <p:grpSp>
        <p:nvGrpSpPr>
          <p:cNvPr id="12" name="Group 11">
            <a:extLst>
              <a:ext uri="{FF2B5EF4-FFF2-40B4-BE49-F238E27FC236}">
                <a16:creationId xmlns:a16="http://schemas.microsoft.com/office/drawing/2014/main" id="{93A9F3CD-5861-4988-922C-B16DB4DC1EB6}"/>
              </a:ext>
            </a:extLst>
          </p:cNvPr>
          <p:cNvGrpSpPr/>
          <p:nvPr/>
        </p:nvGrpSpPr>
        <p:grpSpPr>
          <a:xfrm>
            <a:off x="9302741" y="1870303"/>
            <a:ext cx="1600098" cy="1559978"/>
            <a:chOff x="9302741" y="1870303"/>
            <a:chExt cx="1600098" cy="1559978"/>
          </a:xfrm>
        </p:grpSpPr>
        <p:sp>
          <p:nvSpPr>
            <p:cNvPr id="33" name="TextBox 32"/>
            <p:cNvSpPr txBox="1"/>
            <p:nvPr/>
          </p:nvSpPr>
          <p:spPr>
            <a:xfrm>
              <a:off x="9302741" y="1870303"/>
              <a:ext cx="1600098" cy="1200329"/>
            </a:xfrm>
            <a:prstGeom prst="rect">
              <a:avLst/>
            </a:prstGeom>
            <a:noFill/>
          </p:spPr>
          <p:txBody>
            <a:bodyPr wrap="square" rtlCol="0">
              <a:spAutoFit/>
            </a:bodyPr>
            <a:lstStyle/>
            <a:p>
              <a:r>
                <a:rPr lang="en-US" sz="1200" b="1" dirty="0">
                  <a:latin typeface="Arial" panose="020B0604020202020204" pitchFamily="34" charset="0"/>
                  <a:cs typeface="Arial" panose="020B0604020202020204" pitchFamily="34" charset="0"/>
                </a:rPr>
                <a:t>Enrichment grants </a:t>
              </a:r>
              <a:r>
                <a:rPr lang="en-US" sz="1200" dirty="0">
                  <a:latin typeface="Arial" panose="020B0604020202020204" pitchFamily="34" charset="0"/>
                  <a:cs typeface="Arial" panose="020B0604020202020204" pitchFamily="34" charset="0"/>
                </a:rPr>
                <a:t>defray the costs of licensure exams, honor society fees, equipment, and conferences</a:t>
              </a:r>
            </a:p>
          </p:txBody>
        </p:sp>
        <p:sp>
          <p:nvSpPr>
            <p:cNvPr id="38" name="Isosceles Triangle 37">
              <a:extLst>
                <a:ext uri="{FF2B5EF4-FFF2-40B4-BE49-F238E27FC236}">
                  <a16:creationId xmlns:a16="http://schemas.microsoft.com/office/drawing/2014/main" id="{87E3551B-65E5-4BDC-AC67-AB5525BAEAF6}"/>
                </a:ext>
              </a:extLst>
            </p:cNvPr>
            <p:cNvSpPr/>
            <p:nvPr/>
          </p:nvSpPr>
          <p:spPr>
            <a:xfrm>
              <a:off x="9736149" y="3108249"/>
              <a:ext cx="266217" cy="322032"/>
            </a:xfrm>
            <a:prstGeom prst="triangle">
              <a:avLst/>
            </a:prstGeom>
            <a:solidFill>
              <a:srgbClr val="00B05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grpSp>
      <p:grpSp>
        <p:nvGrpSpPr>
          <p:cNvPr id="17" name="Group 16">
            <a:extLst>
              <a:ext uri="{FF2B5EF4-FFF2-40B4-BE49-F238E27FC236}">
                <a16:creationId xmlns:a16="http://schemas.microsoft.com/office/drawing/2014/main" id="{4859E453-D868-4087-A3EE-88A16450EC63}"/>
              </a:ext>
            </a:extLst>
          </p:cNvPr>
          <p:cNvGrpSpPr/>
          <p:nvPr/>
        </p:nvGrpSpPr>
        <p:grpSpPr>
          <a:xfrm>
            <a:off x="3522670" y="4170771"/>
            <a:ext cx="1993699" cy="1768153"/>
            <a:chOff x="3522670" y="4170771"/>
            <a:chExt cx="1993699" cy="1768153"/>
          </a:xfrm>
        </p:grpSpPr>
        <p:sp>
          <p:nvSpPr>
            <p:cNvPr id="13" name="TextBox 12"/>
            <p:cNvSpPr txBox="1"/>
            <p:nvPr/>
          </p:nvSpPr>
          <p:spPr>
            <a:xfrm>
              <a:off x="3522670" y="4553929"/>
              <a:ext cx="1993699" cy="1384995"/>
            </a:xfrm>
            <a:prstGeom prst="rect">
              <a:avLst/>
            </a:prstGeom>
            <a:noFill/>
          </p:spPr>
          <p:txBody>
            <a:bodyPr wrap="square" rtlCol="0">
              <a:spAutoFit/>
            </a:bodyPr>
            <a:lstStyle/>
            <a:p>
              <a:r>
                <a:rPr lang="en-US" sz="1200" b="1" dirty="0">
                  <a:latin typeface="Arial" panose="020B0604020202020204" pitchFamily="34" charset="0"/>
                  <a:cs typeface="Arial" panose="020B0604020202020204" pitchFamily="34" charset="0"/>
                </a:rPr>
                <a:t>Full-time, dedicated success coaches </a:t>
              </a:r>
              <a:r>
                <a:rPr lang="en-US" sz="1200" dirty="0">
                  <a:latin typeface="Arial" panose="020B0604020202020204" pitchFamily="34" charset="0"/>
                  <a:cs typeface="Arial" panose="020B0604020202020204" pitchFamily="34" charset="0"/>
                </a:rPr>
                <a:t>closely track course completion, GPA, registration, financial aid, and overall attendance and engagement</a:t>
              </a:r>
            </a:p>
          </p:txBody>
        </p:sp>
        <p:sp>
          <p:nvSpPr>
            <p:cNvPr id="39" name="Isosceles Triangle 38">
              <a:extLst>
                <a:ext uri="{FF2B5EF4-FFF2-40B4-BE49-F238E27FC236}">
                  <a16:creationId xmlns:a16="http://schemas.microsoft.com/office/drawing/2014/main" id="{CFB14A79-F52B-4AE8-B90C-50252CABA2C2}"/>
                </a:ext>
              </a:extLst>
            </p:cNvPr>
            <p:cNvSpPr/>
            <p:nvPr/>
          </p:nvSpPr>
          <p:spPr>
            <a:xfrm rot="10800000">
              <a:off x="4178461" y="4170771"/>
              <a:ext cx="266217" cy="322032"/>
            </a:xfrm>
            <a:prstGeom prst="triangle">
              <a:avLst/>
            </a:prstGeom>
            <a:solidFill>
              <a:srgbClr val="0070C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grpSp>
      <p:grpSp>
        <p:nvGrpSpPr>
          <p:cNvPr id="19" name="Group 18">
            <a:extLst>
              <a:ext uri="{FF2B5EF4-FFF2-40B4-BE49-F238E27FC236}">
                <a16:creationId xmlns:a16="http://schemas.microsoft.com/office/drawing/2014/main" id="{16CC26FA-BD4F-48FA-A7A8-2530BB306BFE}"/>
              </a:ext>
            </a:extLst>
          </p:cNvPr>
          <p:cNvGrpSpPr/>
          <p:nvPr/>
        </p:nvGrpSpPr>
        <p:grpSpPr>
          <a:xfrm>
            <a:off x="5727258" y="4170771"/>
            <a:ext cx="1576265" cy="1214155"/>
            <a:chOff x="5727258" y="4170771"/>
            <a:chExt cx="1576265" cy="1214155"/>
          </a:xfrm>
        </p:grpSpPr>
        <p:sp>
          <p:nvSpPr>
            <p:cNvPr id="16" name="TextBox 15"/>
            <p:cNvSpPr txBox="1"/>
            <p:nvPr/>
          </p:nvSpPr>
          <p:spPr>
            <a:xfrm>
              <a:off x="5727258" y="4553929"/>
              <a:ext cx="1576265" cy="830997"/>
            </a:xfrm>
            <a:prstGeom prst="rect">
              <a:avLst/>
            </a:prstGeom>
            <a:noFill/>
          </p:spPr>
          <p:txBody>
            <a:bodyPr wrap="square" rtlCol="0">
              <a:spAutoFit/>
            </a:bodyPr>
            <a:lstStyle/>
            <a:p>
              <a:r>
                <a:rPr lang="en-US" sz="1200" b="1" dirty="0">
                  <a:latin typeface="Arial" panose="020B0604020202020204" pitchFamily="34" charset="0"/>
                  <a:cs typeface="Arial" panose="020B0604020202020204" pitchFamily="34" charset="0"/>
                </a:rPr>
                <a:t>Tutors</a:t>
              </a:r>
              <a:r>
                <a:rPr lang="en-US" sz="1200" dirty="0">
                  <a:latin typeface="Arial" panose="020B0604020202020204" pitchFamily="34" charset="0"/>
                  <a:cs typeface="Arial" panose="020B0604020202020204" pitchFamily="34" charset="0"/>
                </a:rPr>
                <a:t> meet weekly with students who are struggling in their courses</a:t>
              </a:r>
            </a:p>
          </p:txBody>
        </p:sp>
        <p:sp>
          <p:nvSpPr>
            <p:cNvPr id="40" name="Isosceles Triangle 39">
              <a:extLst>
                <a:ext uri="{FF2B5EF4-FFF2-40B4-BE49-F238E27FC236}">
                  <a16:creationId xmlns:a16="http://schemas.microsoft.com/office/drawing/2014/main" id="{4D0C5855-3A0B-4D4A-91F8-85E0F5ECF53C}"/>
                </a:ext>
              </a:extLst>
            </p:cNvPr>
            <p:cNvSpPr/>
            <p:nvPr/>
          </p:nvSpPr>
          <p:spPr>
            <a:xfrm rot="10800000">
              <a:off x="6152460" y="4170771"/>
              <a:ext cx="266217" cy="322032"/>
            </a:xfrm>
            <a:prstGeom prst="triangle">
              <a:avLst/>
            </a:prstGeom>
            <a:solidFill>
              <a:srgbClr val="0070C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grpSp>
      <p:grpSp>
        <p:nvGrpSpPr>
          <p:cNvPr id="21" name="Group 20">
            <a:extLst>
              <a:ext uri="{FF2B5EF4-FFF2-40B4-BE49-F238E27FC236}">
                <a16:creationId xmlns:a16="http://schemas.microsoft.com/office/drawing/2014/main" id="{DF723357-0305-491E-B6DA-AEC71AD81E1B}"/>
              </a:ext>
            </a:extLst>
          </p:cNvPr>
          <p:cNvGrpSpPr/>
          <p:nvPr/>
        </p:nvGrpSpPr>
        <p:grpSpPr>
          <a:xfrm>
            <a:off x="7313304" y="4170771"/>
            <a:ext cx="1931236" cy="1768153"/>
            <a:chOff x="7313304" y="4170771"/>
            <a:chExt cx="1931236" cy="1768153"/>
          </a:xfrm>
        </p:grpSpPr>
        <p:sp>
          <p:nvSpPr>
            <p:cNvPr id="18" name="TextBox 17"/>
            <p:cNvSpPr txBox="1"/>
            <p:nvPr/>
          </p:nvSpPr>
          <p:spPr>
            <a:xfrm>
              <a:off x="7313304" y="4553929"/>
              <a:ext cx="1931236" cy="1384995"/>
            </a:xfrm>
            <a:prstGeom prst="rect">
              <a:avLst/>
            </a:prstGeom>
            <a:noFill/>
          </p:spPr>
          <p:txBody>
            <a:bodyPr wrap="square" rtlCol="0">
              <a:spAutoFit/>
            </a:bodyPr>
            <a:lstStyle/>
            <a:p>
              <a:r>
                <a:rPr lang="en-US" sz="1200" dirty="0">
                  <a:latin typeface="Arial" panose="020B0604020202020204" pitchFamily="34" charset="0"/>
                  <a:cs typeface="Arial" panose="020B0604020202020204" pitchFamily="34" charset="0"/>
                </a:rPr>
                <a:t>The </a:t>
              </a:r>
              <a:r>
                <a:rPr lang="en-US" sz="1200" b="1" dirty="0">
                  <a:latin typeface="Arial" panose="020B0604020202020204" pitchFamily="34" charset="0"/>
                  <a:cs typeface="Arial" panose="020B0604020202020204" pitchFamily="34" charset="0"/>
                </a:rPr>
                <a:t>Do Your PART rubric </a:t>
              </a:r>
              <a:r>
                <a:rPr lang="en-US" sz="1200" dirty="0">
                  <a:latin typeface="Arial" panose="020B0604020202020204" pitchFamily="34" charset="0"/>
                  <a:cs typeface="Arial" panose="020B0604020202020204" pitchFamily="34" charset="0"/>
                </a:rPr>
                <a:t>provides </a:t>
              </a:r>
              <a:r>
                <a:rPr lang="en-US" sz="1200" b="1" dirty="0">
                  <a:latin typeface="Arial" panose="020B0604020202020204" pitchFamily="34" charset="0"/>
                  <a:cs typeface="Arial" panose="020B0604020202020204" pitchFamily="34" charset="0"/>
                </a:rPr>
                <a:t>clarity</a:t>
              </a:r>
              <a:r>
                <a:rPr lang="en-US" sz="1200" dirty="0">
                  <a:latin typeface="Arial" panose="020B0604020202020204" pitchFamily="34" charset="0"/>
                  <a:cs typeface="Arial" panose="020B0604020202020204" pitchFamily="34" charset="0"/>
                </a:rPr>
                <a:t> of expectations, </a:t>
              </a:r>
              <a:r>
                <a:rPr lang="en-US" sz="1200" b="1" dirty="0">
                  <a:latin typeface="Arial" panose="020B0604020202020204" pitchFamily="34" charset="0"/>
                  <a:cs typeface="Arial" panose="020B0604020202020204" pitchFamily="34" charset="0"/>
                </a:rPr>
                <a:t>transparency</a:t>
              </a:r>
              <a:r>
                <a:rPr lang="en-US" sz="1200" dirty="0">
                  <a:latin typeface="Arial" panose="020B0604020202020204" pitchFamily="34" charset="0"/>
                  <a:cs typeface="Arial" panose="020B0604020202020204" pitchFamily="34" charset="0"/>
                </a:rPr>
                <a:t> around performance, and prompts specific </a:t>
              </a:r>
              <a:r>
                <a:rPr lang="en-US" sz="1200" b="1" dirty="0">
                  <a:latin typeface="Arial" panose="020B0604020202020204" pitchFamily="34" charset="0"/>
                  <a:cs typeface="Arial" panose="020B0604020202020204" pitchFamily="34" charset="0"/>
                </a:rPr>
                <a:t>goals for improvement</a:t>
              </a:r>
            </a:p>
          </p:txBody>
        </p:sp>
        <p:sp>
          <p:nvSpPr>
            <p:cNvPr id="41" name="Isosceles Triangle 40">
              <a:extLst>
                <a:ext uri="{FF2B5EF4-FFF2-40B4-BE49-F238E27FC236}">
                  <a16:creationId xmlns:a16="http://schemas.microsoft.com/office/drawing/2014/main" id="{0A51BBB7-AA22-4CBA-87FE-7DA7EAF261C7}"/>
                </a:ext>
              </a:extLst>
            </p:cNvPr>
            <p:cNvSpPr/>
            <p:nvPr/>
          </p:nvSpPr>
          <p:spPr>
            <a:xfrm rot="10800000">
              <a:off x="8012705" y="4170771"/>
              <a:ext cx="266217" cy="322032"/>
            </a:xfrm>
            <a:prstGeom prst="triangle">
              <a:avLst/>
            </a:prstGeom>
            <a:solidFill>
              <a:srgbClr val="0070C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grpSp>
      <p:grpSp>
        <p:nvGrpSpPr>
          <p:cNvPr id="22" name="Group 21">
            <a:extLst>
              <a:ext uri="{FF2B5EF4-FFF2-40B4-BE49-F238E27FC236}">
                <a16:creationId xmlns:a16="http://schemas.microsoft.com/office/drawing/2014/main" id="{7479BAF0-CDA1-48BE-B55A-82C499CA42B6}"/>
              </a:ext>
            </a:extLst>
          </p:cNvPr>
          <p:cNvGrpSpPr/>
          <p:nvPr/>
        </p:nvGrpSpPr>
        <p:grpSpPr>
          <a:xfrm>
            <a:off x="9455429" y="4170771"/>
            <a:ext cx="1572453" cy="1583487"/>
            <a:chOff x="9455429" y="4170771"/>
            <a:chExt cx="1572453" cy="1583487"/>
          </a:xfrm>
        </p:grpSpPr>
        <p:sp>
          <p:nvSpPr>
            <p:cNvPr id="20" name="TextBox 19"/>
            <p:cNvSpPr txBox="1"/>
            <p:nvPr/>
          </p:nvSpPr>
          <p:spPr>
            <a:xfrm>
              <a:off x="9455429" y="4553929"/>
              <a:ext cx="1572453" cy="1200329"/>
            </a:xfrm>
            <a:prstGeom prst="rect">
              <a:avLst/>
            </a:prstGeom>
            <a:noFill/>
          </p:spPr>
          <p:txBody>
            <a:bodyPr wrap="square" rtlCol="0">
              <a:spAutoFit/>
            </a:bodyPr>
            <a:lstStyle/>
            <a:p>
              <a:r>
                <a:rPr lang="en-US" sz="1200" dirty="0">
                  <a:latin typeface="Arial" panose="020B0604020202020204" pitchFamily="34" charset="0"/>
                  <a:cs typeface="Arial" panose="020B0604020202020204" pitchFamily="34" charset="0"/>
                </a:rPr>
                <a:t>Performance-based </a:t>
              </a:r>
              <a:r>
                <a:rPr lang="en-US" sz="1200" b="1" dirty="0">
                  <a:latin typeface="Arial" panose="020B0604020202020204" pitchFamily="34" charset="0"/>
                  <a:cs typeface="Arial" panose="020B0604020202020204" pitchFamily="34" charset="0"/>
                </a:rPr>
                <a:t>financial incentives </a:t>
              </a:r>
              <a:r>
                <a:rPr lang="en-US" sz="1200" dirty="0">
                  <a:latin typeface="Arial" panose="020B0604020202020204" pitchFamily="34" charset="0"/>
                  <a:cs typeface="Arial" panose="020B0604020202020204" pitchFamily="34" charset="0"/>
                </a:rPr>
                <a:t>provide needed funding for </a:t>
              </a:r>
              <a:r>
                <a:rPr lang="en-US" sz="1200" b="1" dirty="0">
                  <a:latin typeface="Arial" panose="020B0604020202020204" pitchFamily="34" charset="0"/>
                  <a:cs typeface="Arial" panose="020B0604020202020204" pitchFamily="34" charset="0"/>
                </a:rPr>
                <a:t>books, childcare, transportation</a:t>
              </a:r>
            </a:p>
          </p:txBody>
        </p:sp>
        <p:sp>
          <p:nvSpPr>
            <p:cNvPr id="42" name="Isosceles Triangle 41">
              <a:extLst>
                <a:ext uri="{FF2B5EF4-FFF2-40B4-BE49-F238E27FC236}">
                  <a16:creationId xmlns:a16="http://schemas.microsoft.com/office/drawing/2014/main" id="{821523B6-1269-4DFC-AADE-B8836AD5B6E2}"/>
                </a:ext>
              </a:extLst>
            </p:cNvPr>
            <p:cNvSpPr/>
            <p:nvPr/>
          </p:nvSpPr>
          <p:spPr>
            <a:xfrm rot="10800000">
              <a:off x="9736149" y="4170771"/>
              <a:ext cx="266217" cy="322032"/>
            </a:xfrm>
            <a:prstGeom prst="triangle">
              <a:avLst/>
            </a:prstGeom>
            <a:solidFill>
              <a:srgbClr val="0070C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grpSp>
      <p:grpSp>
        <p:nvGrpSpPr>
          <p:cNvPr id="15" name="Group 14">
            <a:extLst>
              <a:ext uri="{FF2B5EF4-FFF2-40B4-BE49-F238E27FC236}">
                <a16:creationId xmlns:a16="http://schemas.microsoft.com/office/drawing/2014/main" id="{7E4AD081-61EC-4836-A0A3-7AA80DAAC2F4}"/>
              </a:ext>
            </a:extLst>
          </p:cNvPr>
          <p:cNvGrpSpPr/>
          <p:nvPr/>
        </p:nvGrpSpPr>
        <p:grpSpPr>
          <a:xfrm>
            <a:off x="1518310" y="4170771"/>
            <a:ext cx="1931237" cy="2322150"/>
            <a:chOff x="1518310" y="4170771"/>
            <a:chExt cx="1931237" cy="2322150"/>
          </a:xfrm>
        </p:grpSpPr>
        <p:sp>
          <p:nvSpPr>
            <p:cNvPr id="30" name="TextBox 29"/>
            <p:cNvSpPr txBox="1"/>
            <p:nvPr/>
          </p:nvSpPr>
          <p:spPr>
            <a:xfrm>
              <a:off x="1518310" y="4553929"/>
              <a:ext cx="1931237" cy="1938992"/>
            </a:xfrm>
            <a:prstGeom prst="rect">
              <a:avLst/>
            </a:prstGeom>
            <a:noFill/>
          </p:spPr>
          <p:txBody>
            <a:bodyPr wrap="square" rtlCol="0">
              <a:spAutoFit/>
            </a:bodyPr>
            <a:lstStyle/>
            <a:p>
              <a:r>
                <a:rPr lang="en-US" sz="1200" b="1" dirty="0">
                  <a:latin typeface="Arial" panose="020B0604020202020204" pitchFamily="34" charset="0"/>
                  <a:cs typeface="Arial" panose="020B0604020202020204" pitchFamily="34" charset="0"/>
                </a:rPr>
                <a:t>Recruitment outreach </a:t>
              </a:r>
              <a:r>
                <a:rPr lang="en-US" sz="1200" dirty="0">
                  <a:latin typeface="Arial" panose="020B0604020202020204" pitchFamily="34" charset="0"/>
                  <a:cs typeface="Arial" panose="020B0604020202020204" pitchFamily="34" charset="0"/>
                </a:rPr>
                <a:t>promoting OMD as a community of support and an </a:t>
              </a:r>
              <a:r>
                <a:rPr lang="en-US" sz="1200" b="1" dirty="0">
                  <a:latin typeface="Arial" panose="020B0604020202020204" pitchFamily="34" charset="0"/>
                  <a:cs typeface="Arial" panose="020B0604020202020204" pitchFamily="34" charset="0"/>
                </a:rPr>
                <a:t>opportunity to belong</a:t>
              </a:r>
              <a:r>
                <a:rPr lang="en-US" sz="1200" dirty="0">
                  <a:latin typeface="Arial" panose="020B0604020202020204" pitchFamily="34" charset="0"/>
                  <a:cs typeface="Arial" panose="020B0604020202020204" pitchFamily="34" charset="0"/>
                </a:rPr>
                <a:t> inspires action; </a:t>
              </a:r>
              <a:r>
                <a:rPr lang="en-US" sz="1200" b="1" dirty="0">
                  <a:latin typeface="Arial" panose="020B0604020202020204" pitchFamily="34" charset="0"/>
                  <a:cs typeface="Arial" panose="020B0604020202020204" pitchFamily="34" charset="0"/>
                </a:rPr>
                <a:t>regular nudging and accountability </a:t>
              </a:r>
              <a:r>
                <a:rPr lang="en-US" sz="1200" dirty="0">
                  <a:latin typeface="Arial" panose="020B0604020202020204" pitchFamily="34" charset="0"/>
                  <a:cs typeface="Arial" panose="020B0604020202020204" pitchFamily="34" charset="0"/>
                </a:rPr>
                <a:t>helps students get through the enrollment and financial aid process</a:t>
              </a:r>
            </a:p>
          </p:txBody>
        </p:sp>
        <p:sp>
          <p:nvSpPr>
            <p:cNvPr id="43" name="Isosceles Triangle 42">
              <a:extLst>
                <a:ext uri="{FF2B5EF4-FFF2-40B4-BE49-F238E27FC236}">
                  <a16:creationId xmlns:a16="http://schemas.microsoft.com/office/drawing/2014/main" id="{A1F668E8-FEFC-4DD7-B196-846D6B3426DE}"/>
                </a:ext>
              </a:extLst>
            </p:cNvPr>
            <p:cNvSpPr/>
            <p:nvPr/>
          </p:nvSpPr>
          <p:spPr>
            <a:xfrm rot="10800000">
              <a:off x="2287779" y="4170771"/>
              <a:ext cx="266217" cy="322032"/>
            </a:xfrm>
            <a:prstGeom prst="triangle">
              <a:avLst/>
            </a:prstGeom>
            <a:solidFill>
              <a:srgbClr val="0070C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grpSp>
      <p:sp>
        <p:nvSpPr>
          <p:cNvPr id="31" name="Slide Number Placeholder 4">
            <a:extLst>
              <a:ext uri="{FF2B5EF4-FFF2-40B4-BE49-F238E27FC236}">
                <a16:creationId xmlns:a16="http://schemas.microsoft.com/office/drawing/2014/main" id="{438E13C1-7AA4-4DFF-8053-5CD631049863}"/>
              </a:ext>
            </a:extLst>
          </p:cNvPr>
          <p:cNvSpPr>
            <a:spLocks noGrp="1"/>
          </p:cNvSpPr>
          <p:nvPr>
            <p:ph type="sldNum" sz="quarter" idx="12"/>
          </p:nvPr>
        </p:nvSpPr>
        <p:spPr>
          <a:xfrm>
            <a:off x="11171583" y="6098366"/>
            <a:ext cx="410817" cy="365125"/>
          </a:xfrm>
        </p:spPr>
        <p:txBody>
          <a:bodyPr/>
          <a:lstStyle/>
          <a:p>
            <a:fld id="{56C55CE0-7EDD-E844-BEF3-1C1D134E2971}" type="slidenum">
              <a:rPr lang="en-US" smtClean="0"/>
              <a:t>4</a:t>
            </a:fld>
            <a:endParaRPr lang="en-US" dirty="0"/>
          </a:p>
        </p:txBody>
      </p:sp>
    </p:spTree>
    <p:extLst>
      <p:ext uri="{BB962C8B-B14F-4D97-AF65-F5344CB8AC3E}">
        <p14:creationId xmlns:p14="http://schemas.microsoft.com/office/powerpoint/2010/main" val="38107843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1000"/>
                                        <p:tgtEl>
                                          <p:spTgt spid="9"/>
                                        </p:tgtEl>
                                      </p:cBhvr>
                                    </p:animEffect>
                                    <p:anim calcmode="lin" valueType="num">
                                      <p:cBhvr>
                                        <p:cTn id="13" dur="1000" fill="hold"/>
                                        <p:tgtEl>
                                          <p:spTgt spid="9"/>
                                        </p:tgtEl>
                                        <p:attrNameLst>
                                          <p:attrName>ppt_x</p:attrName>
                                        </p:attrNameLst>
                                      </p:cBhvr>
                                      <p:tavLst>
                                        <p:tav tm="0">
                                          <p:val>
                                            <p:strVal val="#ppt_x"/>
                                          </p:val>
                                        </p:tav>
                                        <p:tav tm="100000">
                                          <p:val>
                                            <p:strVal val="#ppt_x"/>
                                          </p:val>
                                        </p:tav>
                                      </p:tavLst>
                                    </p:anim>
                                    <p:anim calcmode="lin" valueType="num">
                                      <p:cBhvr>
                                        <p:cTn id="14" dur="1000" fill="hold"/>
                                        <p:tgtEl>
                                          <p:spTgt spid="9"/>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1000"/>
                                        <p:tgtEl>
                                          <p:spTgt spid="4"/>
                                        </p:tgtEl>
                                      </p:cBhvr>
                                    </p:animEffect>
                                    <p:anim calcmode="lin" valueType="num">
                                      <p:cBhvr>
                                        <p:cTn id="18" dur="1000" fill="hold"/>
                                        <p:tgtEl>
                                          <p:spTgt spid="4"/>
                                        </p:tgtEl>
                                        <p:attrNameLst>
                                          <p:attrName>ppt_x</p:attrName>
                                        </p:attrNameLst>
                                      </p:cBhvr>
                                      <p:tavLst>
                                        <p:tav tm="0">
                                          <p:val>
                                            <p:strVal val="#ppt_x"/>
                                          </p:val>
                                        </p:tav>
                                        <p:tav tm="100000">
                                          <p:val>
                                            <p:strVal val="#ppt_x"/>
                                          </p:val>
                                        </p:tav>
                                      </p:tavLst>
                                    </p:anim>
                                    <p:anim calcmode="lin" valueType="num">
                                      <p:cBhvr>
                                        <p:cTn id="19" dur="1000" fill="hold"/>
                                        <p:tgtEl>
                                          <p:spTgt spid="4"/>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27"/>
                                        </p:tgtEl>
                                        <p:attrNameLst>
                                          <p:attrName>style.visibility</p:attrName>
                                        </p:attrNameLst>
                                      </p:cBhvr>
                                      <p:to>
                                        <p:strVal val="visible"/>
                                      </p:to>
                                    </p:set>
                                    <p:animEffect transition="in" filter="fade">
                                      <p:cBhvr>
                                        <p:cTn id="22" dur="1000"/>
                                        <p:tgtEl>
                                          <p:spTgt spid="27"/>
                                        </p:tgtEl>
                                      </p:cBhvr>
                                    </p:animEffect>
                                    <p:anim calcmode="lin" valueType="num">
                                      <p:cBhvr>
                                        <p:cTn id="23" dur="1000" fill="hold"/>
                                        <p:tgtEl>
                                          <p:spTgt spid="27"/>
                                        </p:tgtEl>
                                        <p:attrNameLst>
                                          <p:attrName>ppt_x</p:attrName>
                                        </p:attrNameLst>
                                      </p:cBhvr>
                                      <p:tavLst>
                                        <p:tav tm="0">
                                          <p:val>
                                            <p:strVal val="#ppt_x"/>
                                          </p:val>
                                        </p:tav>
                                        <p:tav tm="100000">
                                          <p:val>
                                            <p:strVal val="#ppt_x"/>
                                          </p:val>
                                        </p:tav>
                                      </p:tavLst>
                                    </p:anim>
                                    <p:anim calcmode="lin" valueType="num">
                                      <p:cBhvr>
                                        <p:cTn id="24" dur="1000" fill="hold"/>
                                        <p:tgtEl>
                                          <p:spTgt spid="27"/>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3"/>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6"/>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2"/>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nodeType="clickEffect">
                                  <p:stCondLst>
                                    <p:cond delay="0"/>
                                  </p:stCondLst>
                                  <p:childTnLst>
                                    <p:set>
                                      <p:cBhvr>
                                        <p:cTn id="38" dur="1" fill="hold">
                                          <p:stCondLst>
                                            <p:cond delay="0"/>
                                          </p:stCondLst>
                                        </p:cTn>
                                        <p:tgtEl>
                                          <p:spTgt spid="24"/>
                                        </p:tgtEl>
                                        <p:attrNameLst>
                                          <p:attrName>style.visibility</p:attrName>
                                        </p:attrNameLst>
                                      </p:cBhvr>
                                      <p:to>
                                        <p:strVal val="visible"/>
                                      </p:to>
                                    </p:set>
                                    <p:animEffect transition="in" filter="fade">
                                      <p:cBhvr>
                                        <p:cTn id="39" dur="500"/>
                                        <p:tgtEl>
                                          <p:spTgt spid="24"/>
                                        </p:tgtEl>
                                      </p:cBhvr>
                                    </p:animEffect>
                                  </p:childTnLst>
                                </p:cTn>
                              </p:par>
                            </p:childTnLst>
                          </p:cTn>
                        </p:par>
                      </p:childTnLst>
                    </p:cTn>
                  </p:par>
                  <p:par>
                    <p:cTn id="40" fill="hold">
                      <p:stCondLst>
                        <p:cond delay="indefinite"/>
                      </p:stCondLst>
                      <p:childTnLst>
                        <p:par>
                          <p:cTn id="41" fill="hold">
                            <p:stCondLst>
                              <p:cond delay="0"/>
                            </p:stCondLst>
                            <p:childTnLst>
                              <p:par>
                                <p:cTn id="42" presetID="1" presetClass="entr" presetSubtype="0" fill="hold" nodeType="clickEffect">
                                  <p:stCondLst>
                                    <p:cond delay="0"/>
                                  </p:stCondLst>
                                  <p:childTnLst>
                                    <p:set>
                                      <p:cBhvr>
                                        <p:cTn id="43" dur="1" fill="hold">
                                          <p:stCondLst>
                                            <p:cond delay="0"/>
                                          </p:stCondLst>
                                        </p:cTn>
                                        <p:tgtEl>
                                          <p:spTgt spid="11"/>
                                        </p:tgtEl>
                                        <p:attrNameLst>
                                          <p:attrName>style.visibility</p:attrName>
                                        </p:attrNameLst>
                                      </p:cBhvr>
                                      <p:to>
                                        <p:strVal val="visible"/>
                                      </p:to>
                                    </p:set>
                                  </p:childTnLst>
                                </p:cTn>
                              </p:par>
                            </p:childTnLst>
                          </p:cTn>
                        </p:par>
                      </p:childTnLst>
                    </p:cTn>
                  </p:par>
                  <p:par>
                    <p:cTn id="44" fill="hold">
                      <p:stCondLst>
                        <p:cond delay="indefinite"/>
                      </p:stCondLst>
                      <p:childTnLst>
                        <p:par>
                          <p:cTn id="45" fill="hold">
                            <p:stCondLst>
                              <p:cond delay="0"/>
                            </p:stCondLst>
                            <p:childTnLst>
                              <p:par>
                                <p:cTn id="46" presetID="1" presetClass="entr" presetSubtype="0" fill="hold" nodeType="clickEffect">
                                  <p:stCondLst>
                                    <p:cond delay="0"/>
                                  </p:stCondLst>
                                  <p:childTnLst>
                                    <p:set>
                                      <p:cBhvr>
                                        <p:cTn id="47" dur="1" fill="hold">
                                          <p:stCondLst>
                                            <p:cond delay="0"/>
                                          </p:stCondLst>
                                        </p:cTn>
                                        <p:tgtEl>
                                          <p:spTgt spid="12"/>
                                        </p:tgtEl>
                                        <p:attrNameLst>
                                          <p:attrName>style.visibility</p:attrName>
                                        </p:attrNameLst>
                                      </p:cBhvr>
                                      <p:to>
                                        <p:strVal val="visible"/>
                                      </p:to>
                                    </p:set>
                                  </p:childTnLst>
                                </p:cTn>
                              </p:par>
                            </p:childTnLst>
                          </p:cTn>
                        </p:par>
                      </p:childTnLst>
                    </p:cTn>
                  </p:par>
                  <p:par>
                    <p:cTn id="48" fill="hold">
                      <p:stCondLst>
                        <p:cond delay="indefinite"/>
                      </p:stCondLst>
                      <p:childTnLst>
                        <p:par>
                          <p:cTn id="49" fill="hold">
                            <p:stCondLst>
                              <p:cond delay="0"/>
                            </p:stCondLst>
                            <p:childTnLst>
                              <p:par>
                                <p:cTn id="50" presetID="42" presetClass="entr" presetSubtype="0" fill="hold" grpId="0" nodeType="clickEffect">
                                  <p:stCondLst>
                                    <p:cond delay="0"/>
                                  </p:stCondLst>
                                  <p:childTnLst>
                                    <p:set>
                                      <p:cBhvr>
                                        <p:cTn id="51" dur="1" fill="hold">
                                          <p:stCondLst>
                                            <p:cond delay="0"/>
                                          </p:stCondLst>
                                        </p:cTn>
                                        <p:tgtEl>
                                          <p:spTgt spid="32"/>
                                        </p:tgtEl>
                                        <p:attrNameLst>
                                          <p:attrName>style.visibility</p:attrName>
                                        </p:attrNameLst>
                                      </p:cBhvr>
                                      <p:to>
                                        <p:strVal val="visible"/>
                                      </p:to>
                                    </p:set>
                                    <p:animEffect transition="in" filter="fade">
                                      <p:cBhvr>
                                        <p:cTn id="52" dur="1000"/>
                                        <p:tgtEl>
                                          <p:spTgt spid="32"/>
                                        </p:tgtEl>
                                      </p:cBhvr>
                                    </p:animEffect>
                                    <p:anim calcmode="lin" valueType="num">
                                      <p:cBhvr>
                                        <p:cTn id="53" dur="1000" fill="hold"/>
                                        <p:tgtEl>
                                          <p:spTgt spid="32"/>
                                        </p:tgtEl>
                                        <p:attrNameLst>
                                          <p:attrName>ppt_x</p:attrName>
                                        </p:attrNameLst>
                                      </p:cBhvr>
                                      <p:tavLst>
                                        <p:tav tm="0">
                                          <p:val>
                                            <p:strVal val="#ppt_x"/>
                                          </p:val>
                                        </p:tav>
                                        <p:tav tm="100000">
                                          <p:val>
                                            <p:strVal val="#ppt_x"/>
                                          </p:val>
                                        </p:tav>
                                      </p:tavLst>
                                    </p:anim>
                                    <p:anim calcmode="lin" valueType="num">
                                      <p:cBhvr>
                                        <p:cTn id="54" dur="1000" fill="hold"/>
                                        <p:tgtEl>
                                          <p:spTgt spid="32"/>
                                        </p:tgtEl>
                                        <p:attrNameLst>
                                          <p:attrName>ppt_y</p:attrName>
                                        </p:attrNameLst>
                                      </p:cBhvr>
                                      <p:tavLst>
                                        <p:tav tm="0">
                                          <p:val>
                                            <p:strVal val="#ppt_y+.1"/>
                                          </p:val>
                                        </p:tav>
                                        <p:tav tm="100000">
                                          <p:val>
                                            <p:strVal val="#ppt_y"/>
                                          </p:val>
                                        </p:tav>
                                      </p:tavLst>
                                    </p:anim>
                                  </p:childTnLst>
                                </p:cTn>
                              </p:par>
                              <p:par>
                                <p:cTn id="55" presetID="42" presetClass="entr" presetSubtype="0" fill="hold" grpId="0" nodeType="withEffect">
                                  <p:stCondLst>
                                    <p:cond delay="0"/>
                                  </p:stCondLst>
                                  <p:childTnLst>
                                    <p:set>
                                      <p:cBhvr>
                                        <p:cTn id="56" dur="1" fill="hold">
                                          <p:stCondLst>
                                            <p:cond delay="0"/>
                                          </p:stCondLst>
                                        </p:cTn>
                                        <p:tgtEl>
                                          <p:spTgt spid="5"/>
                                        </p:tgtEl>
                                        <p:attrNameLst>
                                          <p:attrName>style.visibility</p:attrName>
                                        </p:attrNameLst>
                                      </p:cBhvr>
                                      <p:to>
                                        <p:strVal val="visible"/>
                                      </p:to>
                                    </p:set>
                                    <p:animEffect transition="in" filter="fade">
                                      <p:cBhvr>
                                        <p:cTn id="57" dur="1000"/>
                                        <p:tgtEl>
                                          <p:spTgt spid="5"/>
                                        </p:tgtEl>
                                      </p:cBhvr>
                                    </p:animEffect>
                                    <p:anim calcmode="lin" valueType="num">
                                      <p:cBhvr>
                                        <p:cTn id="58" dur="1000" fill="hold"/>
                                        <p:tgtEl>
                                          <p:spTgt spid="5"/>
                                        </p:tgtEl>
                                        <p:attrNameLst>
                                          <p:attrName>ppt_x</p:attrName>
                                        </p:attrNameLst>
                                      </p:cBhvr>
                                      <p:tavLst>
                                        <p:tav tm="0">
                                          <p:val>
                                            <p:strVal val="#ppt_x"/>
                                          </p:val>
                                        </p:tav>
                                        <p:tav tm="100000">
                                          <p:val>
                                            <p:strVal val="#ppt_x"/>
                                          </p:val>
                                        </p:tav>
                                      </p:tavLst>
                                    </p:anim>
                                    <p:anim calcmode="lin" valueType="num">
                                      <p:cBhvr>
                                        <p:cTn id="5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60" fill="hold">
                      <p:stCondLst>
                        <p:cond delay="indefinite"/>
                      </p:stCondLst>
                      <p:childTnLst>
                        <p:par>
                          <p:cTn id="61" fill="hold">
                            <p:stCondLst>
                              <p:cond delay="0"/>
                            </p:stCondLst>
                            <p:childTnLst>
                              <p:par>
                                <p:cTn id="62" presetID="2" presetClass="entr" presetSubtype="4" fill="hold" nodeType="clickEffect">
                                  <p:stCondLst>
                                    <p:cond delay="0"/>
                                  </p:stCondLst>
                                  <p:childTnLst>
                                    <p:set>
                                      <p:cBhvr>
                                        <p:cTn id="63" dur="1" fill="hold">
                                          <p:stCondLst>
                                            <p:cond delay="0"/>
                                          </p:stCondLst>
                                        </p:cTn>
                                        <p:tgtEl>
                                          <p:spTgt spid="15"/>
                                        </p:tgtEl>
                                        <p:attrNameLst>
                                          <p:attrName>style.visibility</p:attrName>
                                        </p:attrNameLst>
                                      </p:cBhvr>
                                      <p:to>
                                        <p:strVal val="visible"/>
                                      </p:to>
                                    </p:set>
                                    <p:anim calcmode="lin" valueType="num">
                                      <p:cBhvr additive="base">
                                        <p:cTn id="64" dur="500" fill="hold"/>
                                        <p:tgtEl>
                                          <p:spTgt spid="15"/>
                                        </p:tgtEl>
                                        <p:attrNameLst>
                                          <p:attrName>ppt_x</p:attrName>
                                        </p:attrNameLst>
                                      </p:cBhvr>
                                      <p:tavLst>
                                        <p:tav tm="0">
                                          <p:val>
                                            <p:strVal val="#ppt_x"/>
                                          </p:val>
                                        </p:tav>
                                        <p:tav tm="100000">
                                          <p:val>
                                            <p:strVal val="#ppt_x"/>
                                          </p:val>
                                        </p:tav>
                                      </p:tavLst>
                                    </p:anim>
                                    <p:anim calcmode="lin" valueType="num">
                                      <p:cBhvr additive="base">
                                        <p:cTn id="65"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66" fill="hold">
                      <p:stCondLst>
                        <p:cond delay="indefinite"/>
                      </p:stCondLst>
                      <p:childTnLst>
                        <p:par>
                          <p:cTn id="67" fill="hold">
                            <p:stCondLst>
                              <p:cond delay="0"/>
                            </p:stCondLst>
                            <p:childTnLst>
                              <p:par>
                                <p:cTn id="68" presetID="2" presetClass="entr" presetSubtype="4" fill="hold" nodeType="clickEffect">
                                  <p:stCondLst>
                                    <p:cond delay="0"/>
                                  </p:stCondLst>
                                  <p:childTnLst>
                                    <p:set>
                                      <p:cBhvr>
                                        <p:cTn id="69" dur="1" fill="hold">
                                          <p:stCondLst>
                                            <p:cond delay="0"/>
                                          </p:stCondLst>
                                        </p:cTn>
                                        <p:tgtEl>
                                          <p:spTgt spid="17"/>
                                        </p:tgtEl>
                                        <p:attrNameLst>
                                          <p:attrName>style.visibility</p:attrName>
                                        </p:attrNameLst>
                                      </p:cBhvr>
                                      <p:to>
                                        <p:strVal val="visible"/>
                                      </p:to>
                                    </p:set>
                                    <p:anim calcmode="lin" valueType="num">
                                      <p:cBhvr additive="base">
                                        <p:cTn id="70" dur="500" fill="hold"/>
                                        <p:tgtEl>
                                          <p:spTgt spid="17"/>
                                        </p:tgtEl>
                                        <p:attrNameLst>
                                          <p:attrName>ppt_x</p:attrName>
                                        </p:attrNameLst>
                                      </p:cBhvr>
                                      <p:tavLst>
                                        <p:tav tm="0">
                                          <p:val>
                                            <p:strVal val="#ppt_x"/>
                                          </p:val>
                                        </p:tav>
                                        <p:tav tm="100000">
                                          <p:val>
                                            <p:strVal val="#ppt_x"/>
                                          </p:val>
                                        </p:tav>
                                      </p:tavLst>
                                    </p:anim>
                                    <p:anim calcmode="lin" valueType="num">
                                      <p:cBhvr additive="base">
                                        <p:cTn id="71"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72" fill="hold">
                      <p:stCondLst>
                        <p:cond delay="indefinite"/>
                      </p:stCondLst>
                      <p:childTnLst>
                        <p:par>
                          <p:cTn id="73" fill="hold">
                            <p:stCondLst>
                              <p:cond delay="0"/>
                            </p:stCondLst>
                            <p:childTnLst>
                              <p:par>
                                <p:cTn id="74" presetID="1" presetClass="entr" presetSubtype="0" fill="hold" nodeType="clickEffect">
                                  <p:stCondLst>
                                    <p:cond delay="0"/>
                                  </p:stCondLst>
                                  <p:childTnLst>
                                    <p:set>
                                      <p:cBhvr>
                                        <p:cTn id="75" dur="1" fill="hold">
                                          <p:stCondLst>
                                            <p:cond delay="0"/>
                                          </p:stCondLst>
                                        </p:cTn>
                                        <p:tgtEl>
                                          <p:spTgt spid="19"/>
                                        </p:tgtEl>
                                        <p:attrNameLst>
                                          <p:attrName>style.visibility</p:attrName>
                                        </p:attrNameLst>
                                      </p:cBhvr>
                                      <p:to>
                                        <p:strVal val="visible"/>
                                      </p:to>
                                    </p:set>
                                  </p:childTnLst>
                                </p:cTn>
                              </p:par>
                            </p:childTnLst>
                          </p:cTn>
                        </p:par>
                      </p:childTnLst>
                    </p:cTn>
                  </p:par>
                  <p:par>
                    <p:cTn id="76" fill="hold">
                      <p:stCondLst>
                        <p:cond delay="indefinite"/>
                      </p:stCondLst>
                      <p:childTnLst>
                        <p:par>
                          <p:cTn id="77" fill="hold">
                            <p:stCondLst>
                              <p:cond delay="0"/>
                            </p:stCondLst>
                            <p:childTnLst>
                              <p:par>
                                <p:cTn id="78" presetID="2" presetClass="entr" presetSubtype="4" fill="hold" nodeType="clickEffect">
                                  <p:stCondLst>
                                    <p:cond delay="0"/>
                                  </p:stCondLst>
                                  <p:childTnLst>
                                    <p:set>
                                      <p:cBhvr>
                                        <p:cTn id="79" dur="1" fill="hold">
                                          <p:stCondLst>
                                            <p:cond delay="0"/>
                                          </p:stCondLst>
                                        </p:cTn>
                                        <p:tgtEl>
                                          <p:spTgt spid="21"/>
                                        </p:tgtEl>
                                        <p:attrNameLst>
                                          <p:attrName>style.visibility</p:attrName>
                                        </p:attrNameLst>
                                      </p:cBhvr>
                                      <p:to>
                                        <p:strVal val="visible"/>
                                      </p:to>
                                    </p:set>
                                    <p:anim calcmode="lin" valueType="num">
                                      <p:cBhvr additive="base">
                                        <p:cTn id="80" dur="500" fill="hold"/>
                                        <p:tgtEl>
                                          <p:spTgt spid="21"/>
                                        </p:tgtEl>
                                        <p:attrNameLst>
                                          <p:attrName>ppt_x</p:attrName>
                                        </p:attrNameLst>
                                      </p:cBhvr>
                                      <p:tavLst>
                                        <p:tav tm="0">
                                          <p:val>
                                            <p:strVal val="#ppt_x"/>
                                          </p:val>
                                        </p:tav>
                                        <p:tav tm="100000">
                                          <p:val>
                                            <p:strVal val="#ppt_x"/>
                                          </p:val>
                                        </p:tav>
                                      </p:tavLst>
                                    </p:anim>
                                    <p:anim calcmode="lin" valueType="num">
                                      <p:cBhvr additive="base">
                                        <p:cTn id="81"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par>
                    <p:cTn id="82" fill="hold">
                      <p:stCondLst>
                        <p:cond delay="indefinite"/>
                      </p:stCondLst>
                      <p:childTnLst>
                        <p:par>
                          <p:cTn id="83" fill="hold">
                            <p:stCondLst>
                              <p:cond delay="0"/>
                            </p:stCondLst>
                            <p:childTnLst>
                              <p:par>
                                <p:cTn id="84" presetID="2" presetClass="entr" presetSubtype="4" fill="hold" nodeType="clickEffect">
                                  <p:stCondLst>
                                    <p:cond delay="0"/>
                                  </p:stCondLst>
                                  <p:childTnLst>
                                    <p:set>
                                      <p:cBhvr>
                                        <p:cTn id="85" dur="1" fill="hold">
                                          <p:stCondLst>
                                            <p:cond delay="0"/>
                                          </p:stCondLst>
                                        </p:cTn>
                                        <p:tgtEl>
                                          <p:spTgt spid="22"/>
                                        </p:tgtEl>
                                        <p:attrNameLst>
                                          <p:attrName>style.visibility</p:attrName>
                                        </p:attrNameLst>
                                      </p:cBhvr>
                                      <p:to>
                                        <p:strVal val="visible"/>
                                      </p:to>
                                    </p:set>
                                    <p:anim calcmode="lin" valueType="num">
                                      <p:cBhvr additive="base">
                                        <p:cTn id="86" dur="500" fill="hold"/>
                                        <p:tgtEl>
                                          <p:spTgt spid="22"/>
                                        </p:tgtEl>
                                        <p:attrNameLst>
                                          <p:attrName>ppt_x</p:attrName>
                                        </p:attrNameLst>
                                      </p:cBhvr>
                                      <p:tavLst>
                                        <p:tav tm="0">
                                          <p:val>
                                            <p:strVal val="#ppt_x"/>
                                          </p:val>
                                        </p:tav>
                                        <p:tav tm="100000">
                                          <p:val>
                                            <p:strVal val="#ppt_x"/>
                                          </p:val>
                                        </p:tav>
                                      </p:tavLst>
                                    </p:anim>
                                    <p:anim calcmode="lin" valueType="num">
                                      <p:cBhvr additive="base">
                                        <p:cTn id="87"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P spid="6" grpId="0"/>
      <p:bldP spid="7" grpId="0" animBg="1"/>
      <p:bldP spid="9" grpId="0" animBg="1"/>
      <p:bldP spid="27" grpId="0" animBg="1"/>
      <p:bldP spid="3" grpId="0" animBg="1"/>
      <p:bldP spid="32"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7D324C-9708-4110-ABF0-46A6EB8082F8}"/>
              </a:ext>
            </a:extLst>
          </p:cNvPr>
          <p:cNvSpPr>
            <a:spLocks noGrp="1"/>
          </p:cNvSpPr>
          <p:nvPr>
            <p:ph type="title"/>
          </p:nvPr>
        </p:nvSpPr>
        <p:spPr>
          <a:xfrm>
            <a:off x="1094549" y="2747425"/>
            <a:ext cx="10158219" cy="1750786"/>
          </a:xfrm>
        </p:spPr>
        <p:txBody>
          <a:bodyPr>
            <a:noAutofit/>
          </a:bodyPr>
          <a:lstStyle/>
          <a:p>
            <a:r>
              <a:rPr lang="en-US" sz="2800" dirty="0">
                <a:solidFill>
                  <a:srgbClr val="0070C0"/>
                </a:solidFill>
              </a:rPr>
              <a:t>OMD has changed my expectations for myself by showing me that I can do a lot more than I thought I could</a:t>
            </a:r>
            <a:r>
              <a:rPr lang="en-US" sz="2800" dirty="0"/>
              <a:t>. Every student has the potential to be whatever they want to be, they just don’t see it.</a:t>
            </a:r>
            <a:br>
              <a:rPr lang="en-US" sz="2800" dirty="0"/>
            </a:br>
            <a:br>
              <a:rPr lang="en-US" sz="2800" dirty="0"/>
            </a:br>
            <a:r>
              <a:rPr lang="en-US" sz="2800" dirty="0"/>
              <a:t>What One Million Degrees does is help them see it by surrounding them with other students who also feel the same way and bringing out the best in them…and showing them that they could do whatever they want to do.</a:t>
            </a:r>
            <a:r>
              <a:rPr lang="en-US" sz="3200" dirty="0"/>
              <a:t>”</a:t>
            </a:r>
            <a:br>
              <a:rPr lang="en-US" sz="2800" dirty="0"/>
            </a:br>
            <a:br>
              <a:rPr lang="en-US" sz="2800" dirty="0"/>
            </a:br>
            <a:r>
              <a:rPr lang="en-US" sz="2800" dirty="0"/>
              <a:t>			</a:t>
            </a:r>
            <a:r>
              <a:rPr lang="en-US" sz="2400" i="1" dirty="0"/>
              <a:t>- Luis, current OMD Scholar at Harold Washington College</a:t>
            </a:r>
            <a:endParaRPr lang="en-US" sz="2800" i="1" dirty="0"/>
          </a:p>
        </p:txBody>
      </p:sp>
      <p:sp>
        <p:nvSpPr>
          <p:cNvPr id="3" name="Slide Number Placeholder 2">
            <a:extLst>
              <a:ext uri="{FF2B5EF4-FFF2-40B4-BE49-F238E27FC236}">
                <a16:creationId xmlns:a16="http://schemas.microsoft.com/office/drawing/2014/main" id="{E9598EA9-B9FB-4163-9DA7-84085B584CDD}"/>
              </a:ext>
            </a:extLst>
          </p:cNvPr>
          <p:cNvSpPr>
            <a:spLocks noGrp="1"/>
          </p:cNvSpPr>
          <p:nvPr>
            <p:ph type="sldNum" sz="quarter" idx="12"/>
          </p:nvPr>
        </p:nvSpPr>
        <p:spPr/>
        <p:txBody>
          <a:bodyPr/>
          <a:lstStyle/>
          <a:p>
            <a:fld id="{56C55CE0-7EDD-E844-BEF3-1C1D134E2971}" type="slidenum">
              <a:rPr lang="en-US" smtClean="0"/>
              <a:t>5</a:t>
            </a:fld>
            <a:endParaRPr lang="en-US" dirty="0"/>
          </a:p>
        </p:txBody>
      </p:sp>
      <p:sp>
        <p:nvSpPr>
          <p:cNvPr id="4" name="Content Placeholder 3">
            <a:extLst>
              <a:ext uri="{FF2B5EF4-FFF2-40B4-BE49-F238E27FC236}">
                <a16:creationId xmlns:a16="http://schemas.microsoft.com/office/drawing/2014/main" id="{1CB38C2D-8939-4BF4-9265-A6F3AA3B7E34}"/>
              </a:ext>
            </a:extLst>
          </p:cNvPr>
          <p:cNvSpPr>
            <a:spLocks noGrp="1"/>
          </p:cNvSpPr>
          <p:nvPr>
            <p:ph sz="quarter" idx="13"/>
          </p:nvPr>
        </p:nvSpPr>
        <p:spPr/>
        <p:txBody>
          <a:bodyPr/>
          <a:lstStyle/>
          <a:p>
            <a:endParaRPr lang="en-US" dirty="0"/>
          </a:p>
        </p:txBody>
      </p:sp>
      <p:sp>
        <p:nvSpPr>
          <p:cNvPr id="5" name="TextBox 4">
            <a:extLst>
              <a:ext uri="{FF2B5EF4-FFF2-40B4-BE49-F238E27FC236}">
                <a16:creationId xmlns:a16="http://schemas.microsoft.com/office/drawing/2014/main" id="{A2CB3576-7724-469B-B067-28A252244BA2}"/>
              </a:ext>
            </a:extLst>
          </p:cNvPr>
          <p:cNvSpPr txBox="1"/>
          <p:nvPr/>
        </p:nvSpPr>
        <p:spPr>
          <a:xfrm>
            <a:off x="723762" y="919337"/>
            <a:ext cx="741574" cy="1015663"/>
          </a:xfrm>
          <a:prstGeom prst="rect">
            <a:avLst/>
          </a:prstGeom>
          <a:noFill/>
        </p:spPr>
        <p:txBody>
          <a:bodyPr wrap="square" rtlCol="0">
            <a:spAutoFit/>
          </a:bodyPr>
          <a:lstStyle/>
          <a:p>
            <a:r>
              <a:rPr lang="en-US" sz="6000" dirty="0">
                <a:cs typeface="Aharoni" panose="02010803020104030203" pitchFamily="2" charset="-79"/>
              </a:rPr>
              <a:t>“</a:t>
            </a:r>
          </a:p>
        </p:txBody>
      </p:sp>
    </p:spTree>
    <p:extLst>
      <p:ext uri="{BB962C8B-B14F-4D97-AF65-F5344CB8AC3E}">
        <p14:creationId xmlns:p14="http://schemas.microsoft.com/office/powerpoint/2010/main" val="213882675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43DC87-20D8-401F-B6F0-E273655F53F3}"/>
              </a:ext>
            </a:extLst>
          </p:cNvPr>
          <p:cNvSpPr>
            <a:spLocks noGrp="1"/>
          </p:cNvSpPr>
          <p:nvPr>
            <p:ph type="title"/>
          </p:nvPr>
        </p:nvSpPr>
        <p:spPr/>
        <p:txBody>
          <a:bodyPr>
            <a:normAutofit fontScale="90000"/>
          </a:bodyPr>
          <a:lstStyle/>
          <a:p>
            <a:r>
              <a:rPr lang="en-US" dirty="0"/>
              <a:t>We are able to measure the causal effect of OMD through a randomized controlled trial</a:t>
            </a:r>
          </a:p>
        </p:txBody>
      </p:sp>
      <p:sp>
        <p:nvSpPr>
          <p:cNvPr id="4" name="Slide Number Placeholder 3">
            <a:extLst>
              <a:ext uri="{FF2B5EF4-FFF2-40B4-BE49-F238E27FC236}">
                <a16:creationId xmlns:a16="http://schemas.microsoft.com/office/drawing/2014/main" id="{9534AE58-E08C-41F2-98A5-03E8D6B9A324}"/>
              </a:ext>
            </a:extLst>
          </p:cNvPr>
          <p:cNvSpPr>
            <a:spLocks noGrp="1"/>
          </p:cNvSpPr>
          <p:nvPr>
            <p:ph type="sldNum" sz="quarter" idx="12"/>
          </p:nvPr>
        </p:nvSpPr>
        <p:spPr/>
        <p:txBody>
          <a:bodyPr/>
          <a:lstStyle/>
          <a:p>
            <a:fld id="{56C55CE0-7EDD-E844-BEF3-1C1D134E2971}" type="slidenum">
              <a:rPr lang="en-US" smtClean="0"/>
              <a:t>6</a:t>
            </a:fld>
            <a:endParaRPr lang="en-US" dirty="0"/>
          </a:p>
        </p:txBody>
      </p:sp>
      <p:sp>
        <p:nvSpPr>
          <p:cNvPr id="5" name="Content Placeholder 4">
            <a:extLst>
              <a:ext uri="{FF2B5EF4-FFF2-40B4-BE49-F238E27FC236}">
                <a16:creationId xmlns:a16="http://schemas.microsoft.com/office/drawing/2014/main" id="{2DCAB355-C5AE-4A9D-B58B-066A5410164E}"/>
              </a:ext>
            </a:extLst>
          </p:cNvPr>
          <p:cNvSpPr>
            <a:spLocks noGrp="1"/>
          </p:cNvSpPr>
          <p:nvPr>
            <p:ph sz="quarter" idx="13"/>
          </p:nvPr>
        </p:nvSpPr>
        <p:spPr/>
        <p:txBody>
          <a:bodyPr/>
          <a:lstStyle/>
          <a:p>
            <a:endParaRPr lang="en-US"/>
          </a:p>
        </p:txBody>
      </p:sp>
      <p:grpSp>
        <p:nvGrpSpPr>
          <p:cNvPr id="6" name="Group 5">
            <a:extLst>
              <a:ext uri="{FF2B5EF4-FFF2-40B4-BE49-F238E27FC236}">
                <a16:creationId xmlns:a16="http://schemas.microsoft.com/office/drawing/2014/main" id="{A4E44AFB-03E2-4BCF-A821-9E90E945732E}"/>
              </a:ext>
            </a:extLst>
          </p:cNvPr>
          <p:cNvGrpSpPr/>
          <p:nvPr/>
        </p:nvGrpSpPr>
        <p:grpSpPr>
          <a:xfrm>
            <a:off x="1905228" y="2071918"/>
            <a:ext cx="1327651" cy="1358576"/>
            <a:chOff x="2151369" y="1544690"/>
            <a:chExt cx="1327651" cy="1358576"/>
          </a:xfrm>
        </p:grpSpPr>
        <p:pic>
          <p:nvPicPr>
            <p:cNvPr id="7" name="Picture 6">
              <a:extLst>
                <a:ext uri="{FF2B5EF4-FFF2-40B4-BE49-F238E27FC236}">
                  <a16:creationId xmlns:a16="http://schemas.microsoft.com/office/drawing/2014/main" id="{4F70297B-4D8B-4631-8D07-211109985B63}"/>
                </a:ext>
              </a:extLst>
            </p:cNvPr>
            <p:cNvPicPr>
              <a:picLocks noChangeAspect="1"/>
            </p:cNvPicPr>
            <p:nvPr/>
          </p:nvPicPr>
          <p:blipFill>
            <a:blip r:embed="rId2" cstate="email">
              <a:alphaModFix amt="30000"/>
              <a:extLst>
                <a:ext uri="{28A0092B-C50C-407E-A947-70E740481C1C}">
                  <a14:useLocalDpi xmlns:a14="http://schemas.microsoft.com/office/drawing/2010/main"/>
                </a:ext>
              </a:extLst>
            </a:blip>
            <a:stretch>
              <a:fillRect/>
            </a:stretch>
          </p:blipFill>
          <p:spPr>
            <a:xfrm>
              <a:off x="2151369" y="2239479"/>
              <a:ext cx="246793" cy="663787"/>
            </a:xfrm>
            <a:prstGeom prst="rect">
              <a:avLst/>
            </a:prstGeom>
          </p:spPr>
        </p:pic>
        <p:pic>
          <p:nvPicPr>
            <p:cNvPr id="8" name="Picture 7">
              <a:extLst>
                <a:ext uri="{FF2B5EF4-FFF2-40B4-BE49-F238E27FC236}">
                  <a16:creationId xmlns:a16="http://schemas.microsoft.com/office/drawing/2014/main" id="{5F642F7C-2829-41F5-B3E5-1B28FF33BB72}"/>
                </a:ext>
              </a:extLst>
            </p:cNvPr>
            <p:cNvPicPr>
              <a:picLocks noChangeAspect="1"/>
            </p:cNvPicPr>
            <p:nvPr/>
          </p:nvPicPr>
          <p:blipFill>
            <a:blip r:embed="rId2" cstate="email">
              <a:alphaModFix amt="30000"/>
              <a:extLst>
                <a:ext uri="{28A0092B-C50C-407E-A947-70E740481C1C}">
                  <a14:useLocalDpi xmlns:a14="http://schemas.microsoft.com/office/drawing/2010/main"/>
                </a:ext>
              </a:extLst>
            </a:blip>
            <a:stretch>
              <a:fillRect/>
            </a:stretch>
          </p:blipFill>
          <p:spPr>
            <a:xfrm>
              <a:off x="2155240" y="1544690"/>
              <a:ext cx="246793" cy="663787"/>
            </a:xfrm>
            <a:prstGeom prst="rect">
              <a:avLst/>
            </a:prstGeom>
          </p:spPr>
        </p:pic>
        <p:pic>
          <p:nvPicPr>
            <p:cNvPr id="9" name="Picture 8">
              <a:extLst>
                <a:ext uri="{FF2B5EF4-FFF2-40B4-BE49-F238E27FC236}">
                  <a16:creationId xmlns:a16="http://schemas.microsoft.com/office/drawing/2014/main" id="{9DD1FF48-5781-4ECF-A1D1-C3F8E2E72F9C}"/>
                </a:ext>
              </a:extLst>
            </p:cNvPr>
            <p:cNvPicPr>
              <a:picLocks noChangeAspect="1"/>
            </p:cNvPicPr>
            <p:nvPr/>
          </p:nvPicPr>
          <p:blipFill>
            <a:blip r:embed="rId2" cstate="email">
              <a:alphaModFix amt="30000"/>
              <a:extLst>
                <a:ext uri="{28A0092B-C50C-407E-A947-70E740481C1C}">
                  <a14:useLocalDpi xmlns:a14="http://schemas.microsoft.com/office/drawing/2010/main"/>
                </a:ext>
              </a:extLst>
            </a:blip>
            <a:stretch>
              <a:fillRect/>
            </a:stretch>
          </p:blipFill>
          <p:spPr>
            <a:xfrm>
              <a:off x="2422301" y="1544690"/>
              <a:ext cx="246793" cy="663787"/>
            </a:xfrm>
            <a:prstGeom prst="rect">
              <a:avLst/>
            </a:prstGeom>
          </p:spPr>
        </p:pic>
        <p:pic>
          <p:nvPicPr>
            <p:cNvPr id="10" name="Picture 9">
              <a:extLst>
                <a:ext uri="{FF2B5EF4-FFF2-40B4-BE49-F238E27FC236}">
                  <a16:creationId xmlns:a16="http://schemas.microsoft.com/office/drawing/2014/main" id="{EE84711D-C527-41EC-B5AD-AE06EEA83A2B}"/>
                </a:ext>
              </a:extLst>
            </p:cNvPr>
            <p:cNvPicPr>
              <a:picLocks noChangeAspect="1"/>
            </p:cNvPicPr>
            <p:nvPr/>
          </p:nvPicPr>
          <p:blipFill>
            <a:blip r:embed="rId2" cstate="email">
              <a:alphaModFix amt="30000"/>
              <a:extLst>
                <a:ext uri="{28A0092B-C50C-407E-A947-70E740481C1C}">
                  <a14:useLocalDpi xmlns:a14="http://schemas.microsoft.com/office/drawing/2010/main"/>
                </a:ext>
              </a:extLst>
            </a:blip>
            <a:stretch>
              <a:fillRect/>
            </a:stretch>
          </p:blipFill>
          <p:spPr>
            <a:xfrm>
              <a:off x="2422302" y="2239479"/>
              <a:ext cx="246793" cy="663787"/>
            </a:xfrm>
            <a:prstGeom prst="rect">
              <a:avLst/>
            </a:prstGeom>
          </p:spPr>
        </p:pic>
        <p:pic>
          <p:nvPicPr>
            <p:cNvPr id="11" name="Picture 10">
              <a:extLst>
                <a:ext uri="{FF2B5EF4-FFF2-40B4-BE49-F238E27FC236}">
                  <a16:creationId xmlns:a16="http://schemas.microsoft.com/office/drawing/2014/main" id="{CF91145E-AA21-4DBE-8B2D-554CCA415DFB}"/>
                </a:ext>
              </a:extLst>
            </p:cNvPr>
            <p:cNvPicPr>
              <a:picLocks noChangeAspect="1"/>
            </p:cNvPicPr>
            <p:nvPr/>
          </p:nvPicPr>
          <p:blipFill>
            <a:blip r:embed="rId2" cstate="email">
              <a:alphaModFix amt="30000"/>
              <a:extLst>
                <a:ext uri="{28A0092B-C50C-407E-A947-70E740481C1C}">
                  <a14:useLocalDpi xmlns:a14="http://schemas.microsoft.com/office/drawing/2010/main"/>
                </a:ext>
              </a:extLst>
            </a:blip>
            <a:stretch>
              <a:fillRect/>
            </a:stretch>
          </p:blipFill>
          <p:spPr>
            <a:xfrm>
              <a:off x="2693236" y="2239479"/>
              <a:ext cx="246793" cy="663787"/>
            </a:xfrm>
            <a:prstGeom prst="rect">
              <a:avLst/>
            </a:prstGeom>
          </p:spPr>
        </p:pic>
        <p:pic>
          <p:nvPicPr>
            <p:cNvPr id="12" name="Picture 11">
              <a:extLst>
                <a:ext uri="{FF2B5EF4-FFF2-40B4-BE49-F238E27FC236}">
                  <a16:creationId xmlns:a16="http://schemas.microsoft.com/office/drawing/2014/main" id="{C9A7FAB4-51DC-46A7-9DD1-6111DA73319B}"/>
                </a:ext>
              </a:extLst>
            </p:cNvPr>
            <p:cNvPicPr>
              <a:picLocks noChangeAspect="1"/>
            </p:cNvPicPr>
            <p:nvPr/>
          </p:nvPicPr>
          <p:blipFill>
            <a:blip r:embed="rId2" cstate="email">
              <a:alphaModFix amt="30000"/>
              <a:extLst>
                <a:ext uri="{28A0092B-C50C-407E-A947-70E740481C1C}">
                  <a14:useLocalDpi xmlns:a14="http://schemas.microsoft.com/office/drawing/2010/main"/>
                </a:ext>
              </a:extLst>
            </a:blip>
            <a:stretch>
              <a:fillRect/>
            </a:stretch>
          </p:blipFill>
          <p:spPr>
            <a:xfrm>
              <a:off x="2964169" y="2239479"/>
              <a:ext cx="246793" cy="663787"/>
            </a:xfrm>
            <a:prstGeom prst="rect">
              <a:avLst/>
            </a:prstGeom>
          </p:spPr>
        </p:pic>
        <p:pic>
          <p:nvPicPr>
            <p:cNvPr id="13" name="Picture 12">
              <a:extLst>
                <a:ext uri="{FF2B5EF4-FFF2-40B4-BE49-F238E27FC236}">
                  <a16:creationId xmlns:a16="http://schemas.microsoft.com/office/drawing/2014/main" id="{113A1626-DE57-4B37-8094-A228C78C9BC2}"/>
                </a:ext>
              </a:extLst>
            </p:cNvPr>
            <p:cNvPicPr>
              <a:picLocks noChangeAspect="1"/>
            </p:cNvPicPr>
            <p:nvPr/>
          </p:nvPicPr>
          <p:blipFill>
            <a:blip r:embed="rId2" cstate="email">
              <a:alphaModFix amt="30000"/>
              <a:extLst>
                <a:ext uri="{28A0092B-C50C-407E-A947-70E740481C1C}">
                  <a14:useLocalDpi xmlns:a14="http://schemas.microsoft.com/office/drawing/2010/main"/>
                </a:ext>
              </a:extLst>
            </a:blip>
            <a:stretch>
              <a:fillRect/>
            </a:stretch>
          </p:blipFill>
          <p:spPr>
            <a:xfrm>
              <a:off x="3232227" y="2239479"/>
              <a:ext cx="246793" cy="663787"/>
            </a:xfrm>
            <a:prstGeom prst="rect">
              <a:avLst/>
            </a:prstGeom>
          </p:spPr>
        </p:pic>
        <p:pic>
          <p:nvPicPr>
            <p:cNvPr id="14" name="Picture 13">
              <a:extLst>
                <a:ext uri="{FF2B5EF4-FFF2-40B4-BE49-F238E27FC236}">
                  <a16:creationId xmlns:a16="http://schemas.microsoft.com/office/drawing/2014/main" id="{6B5B4263-E5F4-4689-ADC8-E3049EDC813F}"/>
                </a:ext>
              </a:extLst>
            </p:cNvPr>
            <p:cNvPicPr>
              <a:picLocks noChangeAspect="1"/>
            </p:cNvPicPr>
            <p:nvPr/>
          </p:nvPicPr>
          <p:blipFill>
            <a:blip r:embed="rId2" cstate="email">
              <a:alphaModFix amt="30000"/>
              <a:extLst>
                <a:ext uri="{28A0092B-C50C-407E-A947-70E740481C1C}">
                  <a14:useLocalDpi xmlns:a14="http://schemas.microsoft.com/office/drawing/2010/main"/>
                </a:ext>
              </a:extLst>
            </a:blip>
            <a:stretch>
              <a:fillRect/>
            </a:stretch>
          </p:blipFill>
          <p:spPr>
            <a:xfrm>
              <a:off x="2693236" y="1544690"/>
              <a:ext cx="246793" cy="663787"/>
            </a:xfrm>
            <a:prstGeom prst="rect">
              <a:avLst/>
            </a:prstGeom>
          </p:spPr>
        </p:pic>
        <p:pic>
          <p:nvPicPr>
            <p:cNvPr id="15" name="Picture 14">
              <a:extLst>
                <a:ext uri="{FF2B5EF4-FFF2-40B4-BE49-F238E27FC236}">
                  <a16:creationId xmlns:a16="http://schemas.microsoft.com/office/drawing/2014/main" id="{F50969BC-4BD5-4B8C-997F-42829CECCCD0}"/>
                </a:ext>
              </a:extLst>
            </p:cNvPr>
            <p:cNvPicPr>
              <a:picLocks noChangeAspect="1"/>
            </p:cNvPicPr>
            <p:nvPr/>
          </p:nvPicPr>
          <p:blipFill>
            <a:blip r:embed="rId2" cstate="email">
              <a:alphaModFix amt="30000"/>
              <a:extLst>
                <a:ext uri="{28A0092B-C50C-407E-A947-70E740481C1C}">
                  <a14:useLocalDpi xmlns:a14="http://schemas.microsoft.com/office/drawing/2010/main"/>
                </a:ext>
              </a:extLst>
            </a:blip>
            <a:stretch>
              <a:fillRect/>
            </a:stretch>
          </p:blipFill>
          <p:spPr>
            <a:xfrm>
              <a:off x="2964169" y="1544690"/>
              <a:ext cx="246793" cy="663787"/>
            </a:xfrm>
            <a:prstGeom prst="rect">
              <a:avLst/>
            </a:prstGeom>
          </p:spPr>
        </p:pic>
        <p:pic>
          <p:nvPicPr>
            <p:cNvPr id="16" name="Picture 15">
              <a:extLst>
                <a:ext uri="{FF2B5EF4-FFF2-40B4-BE49-F238E27FC236}">
                  <a16:creationId xmlns:a16="http://schemas.microsoft.com/office/drawing/2014/main" id="{16AD9C09-6C2A-4F70-871C-0F3FB0F03AB6}"/>
                </a:ext>
              </a:extLst>
            </p:cNvPr>
            <p:cNvPicPr>
              <a:picLocks noChangeAspect="1"/>
            </p:cNvPicPr>
            <p:nvPr/>
          </p:nvPicPr>
          <p:blipFill>
            <a:blip r:embed="rId2" cstate="email">
              <a:alphaModFix amt="30000"/>
              <a:extLst>
                <a:ext uri="{28A0092B-C50C-407E-A947-70E740481C1C}">
                  <a14:useLocalDpi xmlns:a14="http://schemas.microsoft.com/office/drawing/2010/main"/>
                </a:ext>
              </a:extLst>
            </a:blip>
            <a:stretch>
              <a:fillRect/>
            </a:stretch>
          </p:blipFill>
          <p:spPr>
            <a:xfrm>
              <a:off x="3232227" y="1544690"/>
              <a:ext cx="246793" cy="663787"/>
            </a:xfrm>
            <a:prstGeom prst="rect">
              <a:avLst/>
            </a:prstGeom>
          </p:spPr>
        </p:pic>
      </p:grpSp>
      <p:grpSp>
        <p:nvGrpSpPr>
          <p:cNvPr id="17" name="Group 16">
            <a:extLst>
              <a:ext uri="{FF2B5EF4-FFF2-40B4-BE49-F238E27FC236}">
                <a16:creationId xmlns:a16="http://schemas.microsoft.com/office/drawing/2014/main" id="{7A84BF31-FA5C-4C82-A594-A8DF56C0DD0B}"/>
              </a:ext>
            </a:extLst>
          </p:cNvPr>
          <p:cNvGrpSpPr/>
          <p:nvPr/>
        </p:nvGrpSpPr>
        <p:grpSpPr>
          <a:xfrm>
            <a:off x="3426639" y="2057431"/>
            <a:ext cx="1579633" cy="1339488"/>
            <a:chOff x="3639037" y="1544692"/>
            <a:chExt cx="1579633" cy="1339488"/>
          </a:xfrm>
        </p:grpSpPr>
        <p:sp>
          <p:nvSpPr>
            <p:cNvPr id="18" name="Left Brace 17">
              <a:extLst>
                <a:ext uri="{FF2B5EF4-FFF2-40B4-BE49-F238E27FC236}">
                  <a16:creationId xmlns:a16="http://schemas.microsoft.com/office/drawing/2014/main" id="{BC7E1A41-653C-4345-9B47-585AA2C53EF8}"/>
                </a:ext>
              </a:extLst>
            </p:cNvPr>
            <p:cNvSpPr/>
            <p:nvPr/>
          </p:nvSpPr>
          <p:spPr>
            <a:xfrm>
              <a:off x="4757685" y="1544692"/>
              <a:ext cx="460985" cy="1339488"/>
            </a:xfrm>
            <a:prstGeom prst="leftBrace">
              <a:avLst>
                <a:gd name="adj1" fmla="val 55208"/>
                <a:gd name="adj2" fmla="val 50000"/>
              </a:avLst>
            </a:prstGeom>
            <a:ln w="15875" cap="rnd">
              <a:solidFill>
                <a:srgbClr val="7C0622"/>
              </a:solidFill>
              <a:prstDash val="solid"/>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sz="2400">
                <a:solidFill>
                  <a:prstClr val="black"/>
                </a:solidFill>
              </a:endParaRPr>
            </a:p>
          </p:txBody>
        </p:sp>
        <p:cxnSp>
          <p:nvCxnSpPr>
            <p:cNvPr id="19" name="Straight Connector 18">
              <a:extLst>
                <a:ext uri="{FF2B5EF4-FFF2-40B4-BE49-F238E27FC236}">
                  <a16:creationId xmlns:a16="http://schemas.microsoft.com/office/drawing/2014/main" id="{95A32939-3E28-4D2A-BD47-49ABB4BA4D63}"/>
                </a:ext>
              </a:extLst>
            </p:cNvPr>
            <p:cNvCxnSpPr/>
            <p:nvPr/>
          </p:nvCxnSpPr>
          <p:spPr>
            <a:xfrm>
              <a:off x="3639037" y="2214230"/>
              <a:ext cx="1132114" cy="0"/>
            </a:xfrm>
            <a:prstGeom prst="line">
              <a:avLst/>
            </a:prstGeom>
            <a:ln w="15875" cap="rnd">
              <a:solidFill>
                <a:srgbClr val="7C0622"/>
              </a:solidFill>
              <a:prstDash val="solid"/>
            </a:ln>
            <a:effectLst/>
          </p:spPr>
          <p:style>
            <a:lnRef idx="2">
              <a:schemeClr val="accent1"/>
            </a:lnRef>
            <a:fillRef idx="0">
              <a:schemeClr val="accent1"/>
            </a:fillRef>
            <a:effectRef idx="1">
              <a:schemeClr val="accent1"/>
            </a:effectRef>
            <a:fontRef idx="minor">
              <a:schemeClr val="tx1"/>
            </a:fontRef>
          </p:style>
        </p:cxnSp>
      </p:grpSp>
      <p:sp>
        <p:nvSpPr>
          <p:cNvPr id="20" name="Triangle 17">
            <a:extLst>
              <a:ext uri="{FF2B5EF4-FFF2-40B4-BE49-F238E27FC236}">
                <a16:creationId xmlns:a16="http://schemas.microsoft.com/office/drawing/2014/main" id="{DAE320B0-5088-46BD-960B-DC0A1D14C2A5}"/>
              </a:ext>
            </a:extLst>
          </p:cNvPr>
          <p:cNvSpPr/>
          <p:nvPr/>
        </p:nvSpPr>
        <p:spPr>
          <a:xfrm rot="5400000">
            <a:off x="4996878" y="1998105"/>
            <a:ext cx="110852" cy="124943"/>
          </a:xfrm>
          <a:prstGeom prst="triangle">
            <a:avLst/>
          </a:prstGeom>
          <a:solidFill>
            <a:srgbClr val="7C062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solidFill>
                <a:prstClr val="white"/>
              </a:solidFill>
            </a:endParaRPr>
          </a:p>
        </p:txBody>
      </p:sp>
      <p:sp>
        <p:nvSpPr>
          <p:cNvPr id="21" name="Triangle 18">
            <a:extLst>
              <a:ext uri="{FF2B5EF4-FFF2-40B4-BE49-F238E27FC236}">
                <a16:creationId xmlns:a16="http://schemas.microsoft.com/office/drawing/2014/main" id="{51DF7A6E-1E07-4347-95B8-2FC49FFAF88C}"/>
              </a:ext>
            </a:extLst>
          </p:cNvPr>
          <p:cNvSpPr/>
          <p:nvPr/>
        </p:nvSpPr>
        <p:spPr>
          <a:xfrm rot="5400000">
            <a:off x="4996878" y="3328836"/>
            <a:ext cx="110852" cy="124943"/>
          </a:xfrm>
          <a:prstGeom prst="triangle">
            <a:avLst/>
          </a:prstGeom>
          <a:solidFill>
            <a:srgbClr val="7C062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solidFill>
                <a:prstClr val="white"/>
              </a:solidFill>
            </a:endParaRPr>
          </a:p>
        </p:txBody>
      </p:sp>
      <p:sp>
        <p:nvSpPr>
          <p:cNvPr id="22" name="TextBox 21">
            <a:extLst>
              <a:ext uri="{FF2B5EF4-FFF2-40B4-BE49-F238E27FC236}">
                <a16:creationId xmlns:a16="http://schemas.microsoft.com/office/drawing/2014/main" id="{D8CF0559-435B-497A-95FF-C531A8F660ED}"/>
              </a:ext>
            </a:extLst>
          </p:cNvPr>
          <p:cNvSpPr txBox="1"/>
          <p:nvPr/>
        </p:nvSpPr>
        <p:spPr>
          <a:xfrm>
            <a:off x="1644889" y="3918079"/>
            <a:ext cx="1848328" cy="830997"/>
          </a:xfrm>
          <a:prstGeom prst="rect">
            <a:avLst/>
          </a:prstGeom>
        </p:spPr>
        <p:txBody>
          <a:bodyPr vert="horz" wrap="square" rtlCol="0">
            <a:spAutoFit/>
          </a:bodyPr>
          <a:lstStyle/>
          <a:p>
            <a:pPr algn="ctr"/>
            <a:r>
              <a:rPr lang="en-US" sz="1600" b="1" dirty="0">
                <a:solidFill>
                  <a:srgbClr val="191918"/>
                </a:solidFill>
                <a:latin typeface="Arial" charset="0"/>
                <a:ea typeface="Arial" charset="0"/>
                <a:cs typeface="Arial" charset="0"/>
              </a:rPr>
              <a:t>TOTAL ELIGIBLE</a:t>
            </a:r>
            <a:br>
              <a:rPr lang="en-US" sz="1600" b="1" dirty="0">
                <a:solidFill>
                  <a:srgbClr val="191918"/>
                </a:solidFill>
                <a:latin typeface="Arial" charset="0"/>
                <a:ea typeface="Arial" charset="0"/>
                <a:cs typeface="Arial" charset="0"/>
              </a:rPr>
            </a:br>
            <a:r>
              <a:rPr lang="en-US" sz="1600" b="1" dirty="0">
                <a:solidFill>
                  <a:srgbClr val="191918"/>
                </a:solidFill>
                <a:latin typeface="Arial" charset="0"/>
                <a:ea typeface="Arial" charset="0"/>
                <a:cs typeface="Arial" charset="0"/>
              </a:rPr>
              <a:t>POPULATION</a:t>
            </a:r>
            <a:br>
              <a:rPr lang="en-US" sz="1600" b="1" dirty="0">
                <a:solidFill>
                  <a:srgbClr val="191918"/>
                </a:solidFill>
                <a:latin typeface="Arial" charset="0"/>
                <a:ea typeface="Arial" charset="0"/>
                <a:cs typeface="Arial" charset="0"/>
              </a:rPr>
            </a:br>
            <a:r>
              <a:rPr lang="en-US" sz="1600" dirty="0">
                <a:solidFill>
                  <a:srgbClr val="191918"/>
                </a:solidFill>
                <a:latin typeface="Arial" charset="0"/>
                <a:ea typeface="Arial" charset="0"/>
                <a:cs typeface="Arial" charset="0"/>
              </a:rPr>
              <a:t>(OMD Applicants)</a:t>
            </a:r>
          </a:p>
        </p:txBody>
      </p:sp>
      <p:pic>
        <p:nvPicPr>
          <p:cNvPr id="23" name="Picture 22">
            <a:extLst>
              <a:ext uri="{FF2B5EF4-FFF2-40B4-BE49-F238E27FC236}">
                <a16:creationId xmlns:a16="http://schemas.microsoft.com/office/drawing/2014/main" id="{B5803F3A-CCC1-45F4-AF72-895B2B3B0A56}"/>
              </a:ext>
            </a:extLst>
          </p:cNvPr>
          <p:cNvPicPr>
            <a:picLocks noChangeAspect="1"/>
          </p:cNvPicPr>
          <p:nvPr/>
        </p:nvPicPr>
        <p:blipFill>
          <a:blip r:embed="rId2" cstate="email">
            <a:alphaModFix amt="30000"/>
            <a:extLst>
              <a:ext uri="{28A0092B-C50C-407E-A947-70E740481C1C}">
                <a14:useLocalDpi xmlns:a14="http://schemas.microsoft.com/office/drawing/2010/main"/>
              </a:ext>
            </a:extLst>
          </a:blip>
          <a:stretch>
            <a:fillRect/>
          </a:stretch>
        </p:blipFill>
        <p:spPr>
          <a:xfrm>
            <a:off x="5346547" y="1745863"/>
            <a:ext cx="246793" cy="663787"/>
          </a:xfrm>
          <a:prstGeom prst="rect">
            <a:avLst/>
          </a:prstGeom>
        </p:spPr>
      </p:pic>
      <p:pic>
        <p:nvPicPr>
          <p:cNvPr id="24" name="Picture 23">
            <a:extLst>
              <a:ext uri="{FF2B5EF4-FFF2-40B4-BE49-F238E27FC236}">
                <a16:creationId xmlns:a16="http://schemas.microsoft.com/office/drawing/2014/main" id="{2259528B-5D27-4D21-8BB1-A381CAA4A9F6}"/>
              </a:ext>
            </a:extLst>
          </p:cNvPr>
          <p:cNvPicPr>
            <a:picLocks noChangeAspect="1"/>
          </p:cNvPicPr>
          <p:nvPr/>
        </p:nvPicPr>
        <p:blipFill>
          <a:blip r:embed="rId2" cstate="email">
            <a:alphaModFix amt="30000"/>
            <a:extLst>
              <a:ext uri="{28A0092B-C50C-407E-A947-70E740481C1C}">
                <a14:useLocalDpi xmlns:a14="http://schemas.microsoft.com/office/drawing/2010/main"/>
              </a:ext>
            </a:extLst>
          </a:blip>
          <a:stretch>
            <a:fillRect/>
          </a:stretch>
        </p:blipFill>
        <p:spPr>
          <a:xfrm>
            <a:off x="5613608" y="1745863"/>
            <a:ext cx="246793" cy="663787"/>
          </a:xfrm>
          <a:prstGeom prst="rect">
            <a:avLst/>
          </a:prstGeom>
        </p:spPr>
      </p:pic>
      <p:pic>
        <p:nvPicPr>
          <p:cNvPr id="25" name="Picture 24">
            <a:extLst>
              <a:ext uri="{FF2B5EF4-FFF2-40B4-BE49-F238E27FC236}">
                <a16:creationId xmlns:a16="http://schemas.microsoft.com/office/drawing/2014/main" id="{C7E70D5B-2253-42E9-B290-AADAC5505D6D}"/>
              </a:ext>
            </a:extLst>
          </p:cNvPr>
          <p:cNvPicPr>
            <a:picLocks noChangeAspect="1"/>
          </p:cNvPicPr>
          <p:nvPr/>
        </p:nvPicPr>
        <p:blipFill>
          <a:blip r:embed="rId2" cstate="email">
            <a:alphaModFix amt="30000"/>
            <a:extLst>
              <a:ext uri="{28A0092B-C50C-407E-A947-70E740481C1C}">
                <a14:useLocalDpi xmlns:a14="http://schemas.microsoft.com/office/drawing/2010/main"/>
              </a:ext>
            </a:extLst>
          </a:blip>
          <a:stretch>
            <a:fillRect/>
          </a:stretch>
        </p:blipFill>
        <p:spPr>
          <a:xfrm>
            <a:off x="5884543" y="1745863"/>
            <a:ext cx="246793" cy="663787"/>
          </a:xfrm>
          <a:prstGeom prst="rect">
            <a:avLst/>
          </a:prstGeom>
        </p:spPr>
      </p:pic>
      <p:pic>
        <p:nvPicPr>
          <p:cNvPr id="26" name="Picture 25">
            <a:extLst>
              <a:ext uri="{FF2B5EF4-FFF2-40B4-BE49-F238E27FC236}">
                <a16:creationId xmlns:a16="http://schemas.microsoft.com/office/drawing/2014/main" id="{EB817153-9BB3-4FF8-82A8-6D4079C3CBB5}"/>
              </a:ext>
            </a:extLst>
          </p:cNvPr>
          <p:cNvPicPr>
            <a:picLocks noChangeAspect="1"/>
          </p:cNvPicPr>
          <p:nvPr/>
        </p:nvPicPr>
        <p:blipFill>
          <a:blip r:embed="rId2" cstate="email">
            <a:alphaModFix amt="30000"/>
            <a:extLst>
              <a:ext uri="{28A0092B-C50C-407E-A947-70E740481C1C}">
                <a14:useLocalDpi xmlns:a14="http://schemas.microsoft.com/office/drawing/2010/main"/>
              </a:ext>
            </a:extLst>
          </a:blip>
          <a:stretch>
            <a:fillRect/>
          </a:stretch>
        </p:blipFill>
        <p:spPr>
          <a:xfrm>
            <a:off x="6155476" y="1745863"/>
            <a:ext cx="246793" cy="663787"/>
          </a:xfrm>
          <a:prstGeom prst="rect">
            <a:avLst/>
          </a:prstGeom>
        </p:spPr>
      </p:pic>
      <p:pic>
        <p:nvPicPr>
          <p:cNvPr id="27" name="Picture 26">
            <a:extLst>
              <a:ext uri="{FF2B5EF4-FFF2-40B4-BE49-F238E27FC236}">
                <a16:creationId xmlns:a16="http://schemas.microsoft.com/office/drawing/2014/main" id="{84899E1C-FB13-4847-8650-66BE3334A073}"/>
              </a:ext>
            </a:extLst>
          </p:cNvPr>
          <p:cNvPicPr>
            <a:picLocks noChangeAspect="1"/>
          </p:cNvPicPr>
          <p:nvPr/>
        </p:nvPicPr>
        <p:blipFill>
          <a:blip r:embed="rId2" cstate="email">
            <a:alphaModFix amt="30000"/>
            <a:extLst>
              <a:ext uri="{28A0092B-C50C-407E-A947-70E740481C1C}">
                <a14:useLocalDpi xmlns:a14="http://schemas.microsoft.com/office/drawing/2010/main"/>
              </a:ext>
            </a:extLst>
          </a:blip>
          <a:stretch>
            <a:fillRect/>
          </a:stretch>
        </p:blipFill>
        <p:spPr>
          <a:xfrm>
            <a:off x="6423534" y="1745863"/>
            <a:ext cx="246793" cy="663787"/>
          </a:xfrm>
          <a:prstGeom prst="rect">
            <a:avLst/>
          </a:prstGeom>
        </p:spPr>
      </p:pic>
      <p:pic>
        <p:nvPicPr>
          <p:cNvPr id="28" name="Picture 27">
            <a:extLst>
              <a:ext uri="{FF2B5EF4-FFF2-40B4-BE49-F238E27FC236}">
                <a16:creationId xmlns:a16="http://schemas.microsoft.com/office/drawing/2014/main" id="{D9BBE80D-5B1F-4522-8F07-A1ED84F4C003}"/>
              </a:ext>
            </a:extLst>
          </p:cNvPr>
          <p:cNvPicPr>
            <a:picLocks noChangeAspect="1"/>
          </p:cNvPicPr>
          <p:nvPr/>
        </p:nvPicPr>
        <p:blipFill>
          <a:blip r:embed="rId2" cstate="email">
            <a:alphaModFix amt="30000"/>
            <a:extLst>
              <a:ext uri="{28A0092B-C50C-407E-A947-70E740481C1C}">
                <a14:useLocalDpi xmlns:a14="http://schemas.microsoft.com/office/drawing/2010/main"/>
              </a:ext>
            </a:extLst>
          </a:blip>
          <a:stretch>
            <a:fillRect/>
          </a:stretch>
        </p:blipFill>
        <p:spPr>
          <a:xfrm>
            <a:off x="5354746" y="3039432"/>
            <a:ext cx="246793" cy="663787"/>
          </a:xfrm>
          <a:prstGeom prst="rect">
            <a:avLst/>
          </a:prstGeom>
        </p:spPr>
      </p:pic>
      <p:pic>
        <p:nvPicPr>
          <p:cNvPr id="29" name="Picture 28">
            <a:extLst>
              <a:ext uri="{FF2B5EF4-FFF2-40B4-BE49-F238E27FC236}">
                <a16:creationId xmlns:a16="http://schemas.microsoft.com/office/drawing/2014/main" id="{C3657D58-1D2F-4D54-9582-DC05A5103F1F}"/>
              </a:ext>
            </a:extLst>
          </p:cNvPr>
          <p:cNvPicPr>
            <a:picLocks noChangeAspect="1"/>
          </p:cNvPicPr>
          <p:nvPr/>
        </p:nvPicPr>
        <p:blipFill>
          <a:blip r:embed="rId2" cstate="email">
            <a:alphaModFix amt="30000"/>
            <a:extLst>
              <a:ext uri="{28A0092B-C50C-407E-A947-70E740481C1C}">
                <a14:useLocalDpi xmlns:a14="http://schemas.microsoft.com/office/drawing/2010/main"/>
              </a:ext>
            </a:extLst>
          </a:blip>
          <a:stretch>
            <a:fillRect/>
          </a:stretch>
        </p:blipFill>
        <p:spPr>
          <a:xfrm>
            <a:off x="5621807" y="3039432"/>
            <a:ext cx="246793" cy="663787"/>
          </a:xfrm>
          <a:prstGeom prst="rect">
            <a:avLst/>
          </a:prstGeom>
        </p:spPr>
      </p:pic>
      <p:pic>
        <p:nvPicPr>
          <p:cNvPr id="30" name="Picture 29">
            <a:extLst>
              <a:ext uri="{FF2B5EF4-FFF2-40B4-BE49-F238E27FC236}">
                <a16:creationId xmlns:a16="http://schemas.microsoft.com/office/drawing/2014/main" id="{4AD79476-4797-4631-8298-540795CB3221}"/>
              </a:ext>
            </a:extLst>
          </p:cNvPr>
          <p:cNvPicPr>
            <a:picLocks noChangeAspect="1"/>
          </p:cNvPicPr>
          <p:nvPr/>
        </p:nvPicPr>
        <p:blipFill>
          <a:blip r:embed="rId2" cstate="email">
            <a:alphaModFix amt="30000"/>
            <a:extLst>
              <a:ext uri="{28A0092B-C50C-407E-A947-70E740481C1C}">
                <a14:useLocalDpi xmlns:a14="http://schemas.microsoft.com/office/drawing/2010/main"/>
              </a:ext>
            </a:extLst>
          </a:blip>
          <a:stretch>
            <a:fillRect/>
          </a:stretch>
        </p:blipFill>
        <p:spPr>
          <a:xfrm>
            <a:off x="5892742" y="3039432"/>
            <a:ext cx="246793" cy="663787"/>
          </a:xfrm>
          <a:prstGeom prst="rect">
            <a:avLst/>
          </a:prstGeom>
        </p:spPr>
      </p:pic>
      <p:pic>
        <p:nvPicPr>
          <p:cNvPr id="31" name="Picture 30">
            <a:extLst>
              <a:ext uri="{FF2B5EF4-FFF2-40B4-BE49-F238E27FC236}">
                <a16:creationId xmlns:a16="http://schemas.microsoft.com/office/drawing/2014/main" id="{7299D65C-D503-41A7-8458-4CBE8321DB3E}"/>
              </a:ext>
            </a:extLst>
          </p:cNvPr>
          <p:cNvPicPr>
            <a:picLocks noChangeAspect="1"/>
          </p:cNvPicPr>
          <p:nvPr/>
        </p:nvPicPr>
        <p:blipFill>
          <a:blip r:embed="rId2" cstate="email">
            <a:alphaModFix amt="30000"/>
            <a:extLst>
              <a:ext uri="{28A0092B-C50C-407E-A947-70E740481C1C}">
                <a14:useLocalDpi xmlns:a14="http://schemas.microsoft.com/office/drawing/2010/main"/>
              </a:ext>
            </a:extLst>
          </a:blip>
          <a:stretch>
            <a:fillRect/>
          </a:stretch>
        </p:blipFill>
        <p:spPr>
          <a:xfrm>
            <a:off x="6163675" y="3039432"/>
            <a:ext cx="246793" cy="663787"/>
          </a:xfrm>
          <a:prstGeom prst="rect">
            <a:avLst/>
          </a:prstGeom>
        </p:spPr>
      </p:pic>
      <p:pic>
        <p:nvPicPr>
          <p:cNvPr id="32" name="Picture 31">
            <a:extLst>
              <a:ext uri="{FF2B5EF4-FFF2-40B4-BE49-F238E27FC236}">
                <a16:creationId xmlns:a16="http://schemas.microsoft.com/office/drawing/2014/main" id="{5F1A2F32-FB16-40B6-8E89-69B36AA77315}"/>
              </a:ext>
            </a:extLst>
          </p:cNvPr>
          <p:cNvPicPr>
            <a:picLocks noChangeAspect="1"/>
          </p:cNvPicPr>
          <p:nvPr/>
        </p:nvPicPr>
        <p:blipFill>
          <a:blip r:embed="rId2" cstate="email">
            <a:alphaModFix amt="30000"/>
            <a:extLst>
              <a:ext uri="{28A0092B-C50C-407E-A947-70E740481C1C}">
                <a14:useLocalDpi xmlns:a14="http://schemas.microsoft.com/office/drawing/2010/main"/>
              </a:ext>
            </a:extLst>
          </a:blip>
          <a:stretch>
            <a:fillRect/>
          </a:stretch>
        </p:blipFill>
        <p:spPr>
          <a:xfrm>
            <a:off x="6431733" y="3039432"/>
            <a:ext cx="246793" cy="663787"/>
          </a:xfrm>
          <a:prstGeom prst="rect">
            <a:avLst/>
          </a:prstGeom>
        </p:spPr>
      </p:pic>
      <p:sp>
        <p:nvSpPr>
          <p:cNvPr id="33" name="TextBox 32">
            <a:extLst>
              <a:ext uri="{FF2B5EF4-FFF2-40B4-BE49-F238E27FC236}">
                <a16:creationId xmlns:a16="http://schemas.microsoft.com/office/drawing/2014/main" id="{72CF3FF3-05D4-4E70-B0C0-8C8D1ED786DE}"/>
              </a:ext>
            </a:extLst>
          </p:cNvPr>
          <p:cNvSpPr txBox="1"/>
          <p:nvPr/>
        </p:nvSpPr>
        <p:spPr>
          <a:xfrm>
            <a:off x="4517479" y="4026701"/>
            <a:ext cx="2981917" cy="584775"/>
          </a:xfrm>
          <a:prstGeom prst="rect">
            <a:avLst/>
          </a:prstGeom>
        </p:spPr>
        <p:txBody>
          <a:bodyPr vert="horz" wrap="square" rtlCol="0">
            <a:spAutoFit/>
          </a:bodyPr>
          <a:lstStyle/>
          <a:p>
            <a:pPr algn="ctr"/>
            <a:r>
              <a:rPr lang="en-US" sz="1600" b="1" dirty="0">
                <a:latin typeface="Arial" charset="0"/>
                <a:ea typeface="Arial" charset="0"/>
                <a:cs typeface="Arial" charset="0"/>
              </a:rPr>
              <a:t>TREATMENT </a:t>
            </a:r>
            <a:r>
              <a:rPr lang="en-US" sz="1600" dirty="0">
                <a:latin typeface="Arial" charset="0"/>
                <a:ea typeface="Arial" charset="0"/>
                <a:cs typeface="Arial" charset="0"/>
              </a:rPr>
              <a:t>(</a:t>
            </a:r>
            <a:r>
              <a:rPr lang="en-US" sz="1600" dirty="0">
                <a:solidFill>
                  <a:srgbClr val="314996"/>
                </a:solidFill>
                <a:latin typeface="Arial" charset="0"/>
                <a:ea typeface="Arial" charset="0"/>
                <a:cs typeface="Arial" charset="0"/>
              </a:rPr>
              <a:t>OMD Scholars</a:t>
            </a:r>
            <a:r>
              <a:rPr lang="en-US" sz="1600" dirty="0">
                <a:latin typeface="Arial" charset="0"/>
                <a:ea typeface="Arial" charset="0"/>
                <a:cs typeface="Arial" charset="0"/>
              </a:rPr>
              <a:t>) </a:t>
            </a:r>
            <a:r>
              <a:rPr lang="en-US" sz="1600" b="1" dirty="0">
                <a:latin typeface="Arial" charset="0"/>
                <a:ea typeface="Arial" charset="0"/>
                <a:cs typeface="Arial" charset="0"/>
              </a:rPr>
              <a:t>AND CONTROL GROUPS </a:t>
            </a:r>
          </a:p>
        </p:txBody>
      </p:sp>
      <p:sp>
        <p:nvSpPr>
          <p:cNvPr id="34" name="TextBox 33">
            <a:extLst>
              <a:ext uri="{FF2B5EF4-FFF2-40B4-BE49-F238E27FC236}">
                <a16:creationId xmlns:a16="http://schemas.microsoft.com/office/drawing/2014/main" id="{D686D54E-C401-406E-A344-3325ED2991AF}"/>
              </a:ext>
            </a:extLst>
          </p:cNvPr>
          <p:cNvSpPr txBox="1"/>
          <p:nvPr/>
        </p:nvSpPr>
        <p:spPr>
          <a:xfrm>
            <a:off x="8729047" y="4026701"/>
            <a:ext cx="1528845" cy="584775"/>
          </a:xfrm>
          <a:prstGeom prst="rect">
            <a:avLst/>
          </a:prstGeom>
        </p:spPr>
        <p:txBody>
          <a:bodyPr vert="horz" wrap="square" rtlCol="0">
            <a:spAutoFit/>
          </a:bodyPr>
          <a:lstStyle/>
          <a:p>
            <a:pPr algn="ctr"/>
            <a:r>
              <a:rPr lang="en-US" sz="1600" b="1" dirty="0">
                <a:solidFill>
                  <a:srgbClr val="191918"/>
                </a:solidFill>
                <a:latin typeface="Arial" charset="0"/>
                <a:ea typeface="Arial" charset="0"/>
                <a:cs typeface="Arial" charset="0"/>
              </a:rPr>
              <a:t>MEASURING OUTCOMES</a:t>
            </a:r>
          </a:p>
        </p:txBody>
      </p:sp>
      <p:sp>
        <p:nvSpPr>
          <p:cNvPr id="35" name="Rectangle 34">
            <a:extLst>
              <a:ext uri="{FF2B5EF4-FFF2-40B4-BE49-F238E27FC236}">
                <a16:creationId xmlns:a16="http://schemas.microsoft.com/office/drawing/2014/main" id="{176036AC-2A90-4184-90BF-D1BA2C3043B1}"/>
              </a:ext>
            </a:extLst>
          </p:cNvPr>
          <p:cNvSpPr/>
          <p:nvPr/>
        </p:nvSpPr>
        <p:spPr>
          <a:xfrm>
            <a:off x="1085811" y="4923285"/>
            <a:ext cx="2966484" cy="830997"/>
          </a:xfrm>
          <a:prstGeom prst="rect">
            <a:avLst/>
          </a:prstGeom>
        </p:spPr>
        <p:txBody>
          <a:bodyPr wrap="square">
            <a:spAutoFit/>
          </a:bodyPr>
          <a:lstStyle/>
          <a:p>
            <a:pPr algn="ctr"/>
            <a:r>
              <a:rPr lang="en-US" sz="1600" dirty="0">
                <a:solidFill>
                  <a:srgbClr val="191918"/>
                </a:solidFill>
                <a:latin typeface="Arial" charset="0"/>
                <a:cs typeface="Arial" charset="0"/>
              </a:rPr>
              <a:t>There are </a:t>
            </a:r>
            <a:r>
              <a:rPr lang="en-US" sz="1600" b="1" dirty="0">
                <a:solidFill>
                  <a:srgbClr val="191918"/>
                </a:solidFill>
                <a:latin typeface="Arial" charset="0"/>
                <a:cs typeface="Arial" charset="0"/>
              </a:rPr>
              <a:t>more students eligible </a:t>
            </a:r>
            <a:r>
              <a:rPr lang="en-US" sz="1600" dirty="0">
                <a:solidFill>
                  <a:srgbClr val="191918"/>
                </a:solidFill>
                <a:latin typeface="Arial" charset="0"/>
                <a:cs typeface="Arial" charset="0"/>
              </a:rPr>
              <a:t>for OMD than there are program slots.</a:t>
            </a:r>
          </a:p>
        </p:txBody>
      </p:sp>
      <p:sp>
        <p:nvSpPr>
          <p:cNvPr id="36" name="Rectangle 35">
            <a:extLst>
              <a:ext uri="{FF2B5EF4-FFF2-40B4-BE49-F238E27FC236}">
                <a16:creationId xmlns:a16="http://schemas.microsoft.com/office/drawing/2014/main" id="{71AABA56-9397-450D-A551-0CF3A3BD344B}"/>
              </a:ext>
            </a:extLst>
          </p:cNvPr>
          <p:cNvSpPr/>
          <p:nvPr/>
        </p:nvSpPr>
        <p:spPr>
          <a:xfrm>
            <a:off x="4562560" y="4923285"/>
            <a:ext cx="2891755" cy="830997"/>
          </a:xfrm>
          <a:prstGeom prst="rect">
            <a:avLst/>
          </a:prstGeom>
        </p:spPr>
        <p:txBody>
          <a:bodyPr wrap="square">
            <a:spAutoFit/>
          </a:bodyPr>
          <a:lstStyle/>
          <a:p>
            <a:pPr algn="ctr"/>
            <a:r>
              <a:rPr lang="en-US" sz="1600" dirty="0">
                <a:solidFill>
                  <a:srgbClr val="191918"/>
                </a:solidFill>
                <a:latin typeface="Arial" charset="0"/>
                <a:ea typeface="Arial" charset="0"/>
                <a:cs typeface="Arial" charset="0"/>
              </a:rPr>
              <a:t>Eligible applicants are </a:t>
            </a:r>
            <a:r>
              <a:rPr lang="en-US" sz="1600" b="1" dirty="0">
                <a:solidFill>
                  <a:srgbClr val="191918"/>
                </a:solidFill>
                <a:latin typeface="Arial" charset="0"/>
                <a:ea typeface="Arial" charset="0"/>
                <a:cs typeface="Arial" charset="0"/>
              </a:rPr>
              <a:t>randomly assigned</a:t>
            </a:r>
            <a:r>
              <a:rPr lang="en-US" sz="1600" dirty="0">
                <a:solidFill>
                  <a:srgbClr val="191918"/>
                </a:solidFill>
                <a:latin typeface="Arial" charset="0"/>
                <a:ea typeface="Arial" charset="0"/>
                <a:cs typeface="Arial" charset="0"/>
              </a:rPr>
              <a:t> to receive the program or not.</a:t>
            </a:r>
          </a:p>
        </p:txBody>
      </p:sp>
      <p:pic>
        <p:nvPicPr>
          <p:cNvPr id="37" name="Picture 36">
            <a:extLst>
              <a:ext uri="{FF2B5EF4-FFF2-40B4-BE49-F238E27FC236}">
                <a16:creationId xmlns:a16="http://schemas.microsoft.com/office/drawing/2014/main" id="{F95227D4-54CF-40D1-9459-91C85A24F245}"/>
              </a:ext>
            </a:extLst>
          </p:cNvPr>
          <p:cNvPicPr>
            <a:picLocks noChangeAspect="1"/>
          </p:cNvPicPr>
          <p:nvPr/>
        </p:nvPicPr>
        <p:blipFill>
          <a:blip r:embed="rId2" cstate="email">
            <a:alphaModFix amt="30000"/>
            <a:extLst>
              <a:ext uri="{28A0092B-C50C-407E-A947-70E740481C1C}">
                <a14:useLocalDpi xmlns:a14="http://schemas.microsoft.com/office/drawing/2010/main"/>
              </a:ext>
            </a:extLst>
          </a:blip>
          <a:stretch>
            <a:fillRect/>
          </a:stretch>
        </p:blipFill>
        <p:spPr>
          <a:xfrm>
            <a:off x="8831579" y="1724450"/>
            <a:ext cx="246793" cy="663787"/>
          </a:xfrm>
          <a:prstGeom prst="rect">
            <a:avLst/>
          </a:prstGeom>
        </p:spPr>
      </p:pic>
      <p:pic>
        <p:nvPicPr>
          <p:cNvPr id="38" name="Picture 37">
            <a:extLst>
              <a:ext uri="{FF2B5EF4-FFF2-40B4-BE49-F238E27FC236}">
                <a16:creationId xmlns:a16="http://schemas.microsoft.com/office/drawing/2014/main" id="{0065D5B2-564A-4E9C-959D-1F4B522221AB}"/>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9098640" y="1724450"/>
            <a:ext cx="246793" cy="663787"/>
          </a:xfrm>
          <a:prstGeom prst="rect">
            <a:avLst/>
          </a:prstGeom>
        </p:spPr>
      </p:pic>
      <p:pic>
        <p:nvPicPr>
          <p:cNvPr id="39" name="Picture 38">
            <a:extLst>
              <a:ext uri="{FF2B5EF4-FFF2-40B4-BE49-F238E27FC236}">
                <a16:creationId xmlns:a16="http://schemas.microsoft.com/office/drawing/2014/main" id="{E0A38895-4314-46D7-9363-4A53871445AC}"/>
              </a:ext>
            </a:extLst>
          </p:cNvPr>
          <p:cNvPicPr>
            <a:picLocks noChangeAspect="1"/>
          </p:cNvPicPr>
          <p:nvPr/>
        </p:nvPicPr>
        <p:blipFill>
          <a:blip r:embed="rId2" cstate="email">
            <a:alphaModFix amt="30000"/>
            <a:extLst>
              <a:ext uri="{28A0092B-C50C-407E-A947-70E740481C1C}">
                <a14:useLocalDpi xmlns:a14="http://schemas.microsoft.com/office/drawing/2010/main"/>
              </a:ext>
            </a:extLst>
          </a:blip>
          <a:stretch>
            <a:fillRect/>
          </a:stretch>
        </p:blipFill>
        <p:spPr>
          <a:xfrm>
            <a:off x="9369575" y="1724450"/>
            <a:ext cx="246793" cy="663787"/>
          </a:xfrm>
          <a:prstGeom prst="rect">
            <a:avLst/>
          </a:prstGeom>
        </p:spPr>
      </p:pic>
      <p:pic>
        <p:nvPicPr>
          <p:cNvPr id="40" name="Picture 39">
            <a:extLst>
              <a:ext uri="{FF2B5EF4-FFF2-40B4-BE49-F238E27FC236}">
                <a16:creationId xmlns:a16="http://schemas.microsoft.com/office/drawing/2014/main" id="{CF7DC562-C268-4D28-8D2A-BB189ABF8258}"/>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9640508" y="1724450"/>
            <a:ext cx="246793" cy="663787"/>
          </a:xfrm>
          <a:prstGeom prst="rect">
            <a:avLst/>
          </a:prstGeom>
        </p:spPr>
      </p:pic>
      <p:pic>
        <p:nvPicPr>
          <p:cNvPr id="41" name="Picture 40">
            <a:extLst>
              <a:ext uri="{FF2B5EF4-FFF2-40B4-BE49-F238E27FC236}">
                <a16:creationId xmlns:a16="http://schemas.microsoft.com/office/drawing/2014/main" id="{234ADA83-5F07-48B8-A66C-BB523C5645BE}"/>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9908566" y="1724450"/>
            <a:ext cx="246793" cy="663787"/>
          </a:xfrm>
          <a:prstGeom prst="rect">
            <a:avLst/>
          </a:prstGeom>
        </p:spPr>
      </p:pic>
      <p:pic>
        <p:nvPicPr>
          <p:cNvPr id="42" name="Content Placeholder 6">
            <a:extLst>
              <a:ext uri="{FF2B5EF4-FFF2-40B4-BE49-F238E27FC236}">
                <a16:creationId xmlns:a16="http://schemas.microsoft.com/office/drawing/2014/main" id="{09EF8F33-3DD6-4C65-831F-140F12B77EC4}"/>
              </a:ext>
            </a:extLst>
          </p:cNvPr>
          <p:cNvPicPr>
            <a:picLocks noChangeAspect="1"/>
          </p:cNvPicPr>
          <p:nvPr/>
        </p:nvPicPr>
        <p:blipFill>
          <a:blip r:embed="rId3" cstate="email">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9140498" y="1553297"/>
            <a:ext cx="163075" cy="163075"/>
          </a:xfrm>
          <a:prstGeom prst="rect">
            <a:avLst/>
          </a:prstGeom>
        </p:spPr>
      </p:pic>
      <p:pic>
        <p:nvPicPr>
          <p:cNvPr id="43" name="Content Placeholder 6">
            <a:extLst>
              <a:ext uri="{FF2B5EF4-FFF2-40B4-BE49-F238E27FC236}">
                <a16:creationId xmlns:a16="http://schemas.microsoft.com/office/drawing/2014/main" id="{DC5B0D7E-9BC7-499D-9722-E39AFC099B78}"/>
              </a:ext>
            </a:extLst>
          </p:cNvPr>
          <p:cNvPicPr>
            <a:picLocks noChangeAspect="1"/>
          </p:cNvPicPr>
          <p:nvPr/>
        </p:nvPicPr>
        <p:blipFill>
          <a:blip r:embed="rId3" cstate="email">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9682366" y="1553297"/>
            <a:ext cx="163075" cy="163075"/>
          </a:xfrm>
          <a:prstGeom prst="rect">
            <a:avLst/>
          </a:prstGeom>
        </p:spPr>
      </p:pic>
      <p:pic>
        <p:nvPicPr>
          <p:cNvPr id="44" name="Content Placeholder 6">
            <a:extLst>
              <a:ext uri="{FF2B5EF4-FFF2-40B4-BE49-F238E27FC236}">
                <a16:creationId xmlns:a16="http://schemas.microsoft.com/office/drawing/2014/main" id="{B7BA86D0-0A10-4D9B-919C-E6D8FB6C9203}"/>
              </a:ext>
            </a:extLst>
          </p:cNvPr>
          <p:cNvPicPr>
            <a:picLocks noChangeAspect="1"/>
          </p:cNvPicPr>
          <p:nvPr/>
        </p:nvPicPr>
        <p:blipFill>
          <a:blip r:embed="rId3" cstate="email">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9950424" y="1553297"/>
            <a:ext cx="163075" cy="163075"/>
          </a:xfrm>
          <a:prstGeom prst="rect">
            <a:avLst/>
          </a:prstGeom>
        </p:spPr>
      </p:pic>
      <p:grpSp>
        <p:nvGrpSpPr>
          <p:cNvPr id="45" name="Group 44">
            <a:extLst>
              <a:ext uri="{FF2B5EF4-FFF2-40B4-BE49-F238E27FC236}">
                <a16:creationId xmlns:a16="http://schemas.microsoft.com/office/drawing/2014/main" id="{5389564E-70D8-4C16-8301-E74CBEC5289D}"/>
              </a:ext>
            </a:extLst>
          </p:cNvPr>
          <p:cNvGrpSpPr/>
          <p:nvPr/>
        </p:nvGrpSpPr>
        <p:grpSpPr>
          <a:xfrm>
            <a:off x="8831579" y="2857670"/>
            <a:ext cx="1323780" cy="851126"/>
            <a:chOff x="8855080" y="2344931"/>
            <a:chExt cx="1323780" cy="851126"/>
          </a:xfrm>
        </p:grpSpPr>
        <p:grpSp>
          <p:nvGrpSpPr>
            <p:cNvPr id="46" name="Group 45">
              <a:extLst>
                <a:ext uri="{FF2B5EF4-FFF2-40B4-BE49-F238E27FC236}">
                  <a16:creationId xmlns:a16="http://schemas.microsoft.com/office/drawing/2014/main" id="{F7BD943B-65E8-49C5-B027-40BDCC3D7741}"/>
                </a:ext>
              </a:extLst>
            </p:cNvPr>
            <p:cNvGrpSpPr/>
            <p:nvPr/>
          </p:nvGrpSpPr>
          <p:grpSpPr>
            <a:xfrm>
              <a:off x="8855080" y="2532270"/>
              <a:ext cx="1323780" cy="663787"/>
              <a:chOff x="4843580" y="3110669"/>
              <a:chExt cx="992835" cy="497840"/>
            </a:xfrm>
          </p:grpSpPr>
          <p:pic>
            <p:nvPicPr>
              <p:cNvPr id="48" name="Picture 47">
                <a:extLst>
                  <a:ext uri="{FF2B5EF4-FFF2-40B4-BE49-F238E27FC236}">
                    <a16:creationId xmlns:a16="http://schemas.microsoft.com/office/drawing/2014/main" id="{D2AC4021-F87C-4144-9974-DD029DB3CADF}"/>
                  </a:ext>
                </a:extLst>
              </p:cNvPr>
              <p:cNvPicPr>
                <a:picLocks noChangeAspect="1"/>
              </p:cNvPicPr>
              <p:nvPr/>
            </p:nvPicPr>
            <p:blipFill>
              <a:blip r:embed="rId2" cstate="email">
                <a:alphaModFix amt="30000"/>
                <a:extLst>
                  <a:ext uri="{28A0092B-C50C-407E-A947-70E740481C1C}">
                    <a14:useLocalDpi xmlns:a14="http://schemas.microsoft.com/office/drawing/2010/main"/>
                  </a:ext>
                </a:extLst>
              </a:blip>
              <a:stretch>
                <a:fillRect/>
              </a:stretch>
            </p:blipFill>
            <p:spPr>
              <a:xfrm>
                <a:off x="4843580" y="3110669"/>
                <a:ext cx="185095" cy="497840"/>
              </a:xfrm>
              <a:prstGeom prst="rect">
                <a:avLst/>
              </a:prstGeom>
            </p:spPr>
          </p:pic>
          <p:pic>
            <p:nvPicPr>
              <p:cNvPr id="49" name="Picture 48">
                <a:extLst>
                  <a:ext uri="{FF2B5EF4-FFF2-40B4-BE49-F238E27FC236}">
                    <a16:creationId xmlns:a16="http://schemas.microsoft.com/office/drawing/2014/main" id="{C13BCA3C-BEB7-4E38-B696-000148EF82EA}"/>
                  </a:ext>
                </a:extLst>
              </p:cNvPr>
              <p:cNvPicPr>
                <a:picLocks noChangeAspect="1"/>
              </p:cNvPicPr>
              <p:nvPr/>
            </p:nvPicPr>
            <p:blipFill>
              <a:blip r:embed="rId2" cstate="email">
                <a:alphaModFix amt="30000"/>
                <a:extLst>
                  <a:ext uri="{28A0092B-C50C-407E-A947-70E740481C1C}">
                    <a14:useLocalDpi xmlns:a14="http://schemas.microsoft.com/office/drawing/2010/main"/>
                  </a:ext>
                </a:extLst>
              </a:blip>
              <a:stretch>
                <a:fillRect/>
              </a:stretch>
            </p:blipFill>
            <p:spPr>
              <a:xfrm>
                <a:off x="5043876" y="3110669"/>
                <a:ext cx="185095" cy="497840"/>
              </a:xfrm>
              <a:prstGeom prst="rect">
                <a:avLst/>
              </a:prstGeom>
            </p:spPr>
          </p:pic>
          <p:pic>
            <p:nvPicPr>
              <p:cNvPr id="50" name="Picture 49">
                <a:extLst>
                  <a:ext uri="{FF2B5EF4-FFF2-40B4-BE49-F238E27FC236}">
                    <a16:creationId xmlns:a16="http://schemas.microsoft.com/office/drawing/2014/main" id="{8D2960DD-CCF7-435A-BBE6-8ED9DE689DFD}"/>
                  </a:ext>
                </a:extLst>
              </p:cNvPr>
              <p:cNvPicPr>
                <a:picLocks noChangeAspect="1"/>
              </p:cNvPicPr>
              <p:nvPr/>
            </p:nvPicPr>
            <p:blipFill>
              <a:blip r:embed="rId2" cstate="email">
                <a:alphaModFix amt="30000"/>
                <a:extLst>
                  <a:ext uri="{28A0092B-C50C-407E-A947-70E740481C1C}">
                    <a14:useLocalDpi xmlns:a14="http://schemas.microsoft.com/office/drawing/2010/main"/>
                  </a:ext>
                </a:extLst>
              </a:blip>
              <a:stretch>
                <a:fillRect/>
              </a:stretch>
            </p:blipFill>
            <p:spPr>
              <a:xfrm>
                <a:off x="5247077" y="3110669"/>
                <a:ext cx="185095" cy="497840"/>
              </a:xfrm>
              <a:prstGeom prst="rect">
                <a:avLst/>
              </a:prstGeom>
            </p:spPr>
          </p:pic>
          <p:pic>
            <p:nvPicPr>
              <p:cNvPr id="51" name="Picture 50">
                <a:extLst>
                  <a:ext uri="{FF2B5EF4-FFF2-40B4-BE49-F238E27FC236}">
                    <a16:creationId xmlns:a16="http://schemas.microsoft.com/office/drawing/2014/main" id="{E19106E8-3BBA-4FDC-9794-FC716983354B}"/>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5450277" y="3110669"/>
                <a:ext cx="185095" cy="497840"/>
              </a:xfrm>
              <a:prstGeom prst="rect">
                <a:avLst/>
              </a:prstGeom>
            </p:spPr>
          </p:pic>
          <p:pic>
            <p:nvPicPr>
              <p:cNvPr id="52" name="Picture 51">
                <a:extLst>
                  <a:ext uri="{FF2B5EF4-FFF2-40B4-BE49-F238E27FC236}">
                    <a16:creationId xmlns:a16="http://schemas.microsoft.com/office/drawing/2014/main" id="{D8272B02-68F4-424B-9805-47D4137AEA36}"/>
                  </a:ext>
                </a:extLst>
              </p:cNvPr>
              <p:cNvPicPr>
                <a:picLocks noChangeAspect="1"/>
              </p:cNvPicPr>
              <p:nvPr/>
            </p:nvPicPr>
            <p:blipFill>
              <a:blip r:embed="rId2" cstate="email">
                <a:alphaModFix amt="30000"/>
                <a:extLst>
                  <a:ext uri="{28A0092B-C50C-407E-A947-70E740481C1C}">
                    <a14:useLocalDpi xmlns:a14="http://schemas.microsoft.com/office/drawing/2010/main"/>
                  </a:ext>
                </a:extLst>
              </a:blip>
              <a:stretch>
                <a:fillRect/>
              </a:stretch>
            </p:blipFill>
            <p:spPr>
              <a:xfrm>
                <a:off x="5651320" y="3110669"/>
                <a:ext cx="185095" cy="497840"/>
              </a:xfrm>
              <a:prstGeom prst="rect">
                <a:avLst/>
              </a:prstGeom>
            </p:spPr>
          </p:pic>
        </p:grpSp>
        <p:pic>
          <p:nvPicPr>
            <p:cNvPr id="47" name="Content Placeholder 6">
              <a:extLst>
                <a:ext uri="{FF2B5EF4-FFF2-40B4-BE49-F238E27FC236}">
                  <a16:creationId xmlns:a16="http://schemas.microsoft.com/office/drawing/2014/main" id="{D11A8959-5860-492F-8C79-F474474E308B}"/>
                </a:ext>
              </a:extLst>
            </p:cNvPr>
            <p:cNvPicPr>
              <a:picLocks noChangeAspect="1"/>
            </p:cNvPicPr>
            <p:nvPr/>
          </p:nvPicPr>
          <p:blipFill>
            <a:blip r:embed="rId3" cstate="email">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9698062" y="2344931"/>
              <a:ext cx="163075" cy="163075"/>
            </a:xfrm>
            <a:prstGeom prst="rect">
              <a:avLst/>
            </a:prstGeom>
          </p:spPr>
        </p:pic>
      </p:grpSp>
      <p:sp>
        <p:nvSpPr>
          <p:cNvPr id="53" name="Rectangle 52">
            <a:extLst>
              <a:ext uri="{FF2B5EF4-FFF2-40B4-BE49-F238E27FC236}">
                <a16:creationId xmlns:a16="http://schemas.microsoft.com/office/drawing/2014/main" id="{5D9579CA-9B1B-4805-A644-3CD8510B3D04}"/>
              </a:ext>
            </a:extLst>
          </p:cNvPr>
          <p:cNvSpPr/>
          <p:nvPr/>
        </p:nvSpPr>
        <p:spPr>
          <a:xfrm>
            <a:off x="7825418" y="4772614"/>
            <a:ext cx="3570916" cy="1077218"/>
          </a:xfrm>
          <a:prstGeom prst="rect">
            <a:avLst/>
          </a:prstGeom>
        </p:spPr>
        <p:txBody>
          <a:bodyPr wrap="square">
            <a:spAutoFit/>
          </a:bodyPr>
          <a:lstStyle/>
          <a:p>
            <a:pPr algn="ctr"/>
            <a:r>
              <a:rPr lang="en-US" sz="1600" dirty="0">
                <a:solidFill>
                  <a:srgbClr val="191918"/>
                </a:solidFill>
                <a:latin typeface="Arial" charset="0"/>
                <a:ea typeface="Arial" charset="0"/>
                <a:cs typeface="Arial" charset="0"/>
              </a:rPr>
              <a:t>Outcomes, such as enrollment, persistence, and graduation, are tracked among both groups in order to </a:t>
            </a:r>
            <a:r>
              <a:rPr lang="en-US" sz="1600" b="1" dirty="0">
                <a:solidFill>
                  <a:srgbClr val="191918"/>
                </a:solidFill>
                <a:latin typeface="Arial" charset="0"/>
                <a:ea typeface="Arial" charset="0"/>
                <a:cs typeface="Arial" charset="0"/>
              </a:rPr>
              <a:t>understand the impact </a:t>
            </a:r>
            <a:r>
              <a:rPr lang="en-US" sz="1600" dirty="0">
                <a:solidFill>
                  <a:srgbClr val="191918"/>
                </a:solidFill>
                <a:latin typeface="Arial" charset="0"/>
                <a:ea typeface="Arial" charset="0"/>
                <a:cs typeface="Arial" charset="0"/>
              </a:rPr>
              <a:t>of OMD.</a:t>
            </a:r>
          </a:p>
        </p:txBody>
      </p:sp>
      <p:grpSp>
        <p:nvGrpSpPr>
          <p:cNvPr id="54" name="Group 53">
            <a:extLst>
              <a:ext uri="{FF2B5EF4-FFF2-40B4-BE49-F238E27FC236}">
                <a16:creationId xmlns:a16="http://schemas.microsoft.com/office/drawing/2014/main" id="{C5596B5D-B857-4C45-9FE4-AF27B860EC5D}"/>
              </a:ext>
            </a:extLst>
          </p:cNvPr>
          <p:cNvGrpSpPr/>
          <p:nvPr/>
        </p:nvGrpSpPr>
        <p:grpSpPr>
          <a:xfrm>
            <a:off x="7105019" y="2061736"/>
            <a:ext cx="1183395" cy="83139"/>
            <a:chOff x="5246908" y="1793749"/>
            <a:chExt cx="1183395" cy="83139"/>
          </a:xfrm>
        </p:grpSpPr>
        <p:cxnSp>
          <p:nvCxnSpPr>
            <p:cNvPr id="55" name="Straight Connector 54">
              <a:extLst>
                <a:ext uri="{FF2B5EF4-FFF2-40B4-BE49-F238E27FC236}">
                  <a16:creationId xmlns:a16="http://schemas.microsoft.com/office/drawing/2014/main" id="{930FA077-B82D-4C23-879A-5FA72E013882}"/>
                </a:ext>
              </a:extLst>
            </p:cNvPr>
            <p:cNvCxnSpPr>
              <a:endCxn id="56" idx="3"/>
            </p:cNvCxnSpPr>
            <p:nvPr/>
          </p:nvCxnSpPr>
          <p:spPr>
            <a:xfrm>
              <a:off x="5246908" y="1835318"/>
              <a:ext cx="1089688" cy="1"/>
            </a:xfrm>
            <a:prstGeom prst="line">
              <a:avLst/>
            </a:prstGeom>
            <a:ln w="15875" cap="rnd">
              <a:solidFill>
                <a:srgbClr val="7E1725"/>
              </a:solidFill>
              <a:prstDash val="solid"/>
            </a:ln>
            <a:effectLst/>
          </p:spPr>
          <p:style>
            <a:lnRef idx="2">
              <a:schemeClr val="accent1"/>
            </a:lnRef>
            <a:fillRef idx="0">
              <a:schemeClr val="accent1"/>
            </a:fillRef>
            <a:effectRef idx="1">
              <a:schemeClr val="accent1"/>
            </a:effectRef>
            <a:fontRef idx="minor">
              <a:schemeClr val="tx1"/>
            </a:fontRef>
          </p:style>
        </p:cxnSp>
        <p:sp>
          <p:nvSpPr>
            <p:cNvPr id="56" name="Triangle 53">
              <a:extLst>
                <a:ext uri="{FF2B5EF4-FFF2-40B4-BE49-F238E27FC236}">
                  <a16:creationId xmlns:a16="http://schemas.microsoft.com/office/drawing/2014/main" id="{B339D000-1896-4F83-98B1-A242EE029306}"/>
                </a:ext>
              </a:extLst>
            </p:cNvPr>
            <p:cNvSpPr/>
            <p:nvPr/>
          </p:nvSpPr>
          <p:spPr>
            <a:xfrm rot="5400000">
              <a:off x="6341880" y="1788465"/>
              <a:ext cx="83139" cy="93707"/>
            </a:xfrm>
            <a:prstGeom prst="triangle">
              <a:avLst/>
            </a:prstGeom>
            <a:solidFill>
              <a:srgbClr val="7C0622"/>
            </a:solidFill>
            <a:ln>
              <a:solidFill>
                <a:srgbClr val="7E1725"/>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latin typeface="Gotham Book" charset="0"/>
              </a:endParaRPr>
            </a:p>
          </p:txBody>
        </p:sp>
      </p:grpSp>
      <p:grpSp>
        <p:nvGrpSpPr>
          <p:cNvPr id="57" name="Group 56">
            <a:extLst>
              <a:ext uri="{FF2B5EF4-FFF2-40B4-BE49-F238E27FC236}">
                <a16:creationId xmlns:a16="http://schemas.microsoft.com/office/drawing/2014/main" id="{7BF6E01D-0279-4047-8682-46DDAE5CB5F5}"/>
              </a:ext>
            </a:extLst>
          </p:cNvPr>
          <p:cNvGrpSpPr/>
          <p:nvPr/>
        </p:nvGrpSpPr>
        <p:grpSpPr>
          <a:xfrm>
            <a:off x="7108459" y="3344945"/>
            <a:ext cx="1183395" cy="83139"/>
            <a:chOff x="5246908" y="2791797"/>
            <a:chExt cx="1183395" cy="83139"/>
          </a:xfrm>
        </p:grpSpPr>
        <p:cxnSp>
          <p:nvCxnSpPr>
            <p:cNvPr id="58" name="Straight Connector 57">
              <a:extLst>
                <a:ext uri="{FF2B5EF4-FFF2-40B4-BE49-F238E27FC236}">
                  <a16:creationId xmlns:a16="http://schemas.microsoft.com/office/drawing/2014/main" id="{5E006305-3EEF-49B3-A091-7C0F506E60CB}"/>
                </a:ext>
              </a:extLst>
            </p:cNvPr>
            <p:cNvCxnSpPr>
              <a:endCxn id="59" idx="3"/>
            </p:cNvCxnSpPr>
            <p:nvPr/>
          </p:nvCxnSpPr>
          <p:spPr>
            <a:xfrm>
              <a:off x="5246908" y="2833366"/>
              <a:ext cx="1089688" cy="1"/>
            </a:xfrm>
            <a:prstGeom prst="line">
              <a:avLst/>
            </a:prstGeom>
            <a:ln w="15875" cap="rnd">
              <a:solidFill>
                <a:srgbClr val="7E1725"/>
              </a:solidFill>
              <a:prstDash val="solid"/>
            </a:ln>
            <a:effectLst/>
          </p:spPr>
          <p:style>
            <a:lnRef idx="2">
              <a:schemeClr val="accent1"/>
            </a:lnRef>
            <a:fillRef idx="0">
              <a:schemeClr val="accent1"/>
            </a:fillRef>
            <a:effectRef idx="1">
              <a:schemeClr val="accent1"/>
            </a:effectRef>
            <a:fontRef idx="minor">
              <a:schemeClr val="tx1"/>
            </a:fontRef>
          </p:style>
        </p:cxnSp>
        <p:sp>
          <p:nvSpPr>
            <p:cNvPr id="59" name="Triangle 54">
              <a:extLst>
                <a:ext uri="{FF2B5EF4-FFF2-40B4-BE49-F238E27FC236}">
                  <a16:creationId xmlns:a16="http://schemas.microsoft.com/office/drawing/2014/main" id="{B8E3A077-D9BE-47EF-8D37-AD8987FD318B}"/>
                </a:ext>
              </a:extLst>
            </p:cNvPr>
            <p:cNvSpPr/>
            <p:nvPr/>
          </p:nvSpPr>
          <p:spPr>
            <a:xfrm rot="5400000">
              <a:off x="6341880" y="2786513"/>
              <a:ext cx="83139" cy="93707"/>
            </a:xfrm>
            <a:prstGeom prst="triangle">
              <a:avLst/>
            </a:prstGeom>
            <a:solidFill>
              <a:srgbClr val="7C0622"/>
            </a:solidFill>
            <a:ln>
              <a:solidFill>
                <a:srgbClr val="7E1725"/>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latin typeface="Gotham Book" charset="0"/>
              </a:endParaRPr>
            </a:p>
          </p:txBody>
        </p:sp>
      </p:grpSp>
      <p:grpSp>
        <p:nvGrpSpPr>
          <p:cNvPr id="60" name="Group 59">
            <a:extLst>
              <a:ext uri="{FF2B5EF4-FFF2-40B4-BE49-F238E27FC236}">
                <a16:creationId xmlns:a16="http://schemas.microsoft.com/office/drawing/2014/main" id="{B751432A-3B7A-440D-A597-770E47587B0E}"/>
              </a:ext>
            </a:extLst>
          </p:cNvPr>
          <p:cNvGrpSpPr/>
          <p:nvPr/>
        </p:nvGrpSpPr>
        <p:grpSpPr>
          <a:xfrm>
            <a:off x="5403843" y="1869644"/>
            <a:ext cx="132702" cy="208943"/>
            <a:chOff x="5513709" y="1489443"/>
            <a:chExt cx="132702" cy="208943"/>
          </a:xfrm>
        </p:grpSpPr>
        <p:cxnSp>
          <p:nvCxnSpPr>
            <p:cNvPr id="61" name="Straight Connector 60">
              <a:extLst>
                <a:ext uri="{FF2B5EF4-FFF2-40B4-BE49-F238E27FC236}">
                  <a16:creationId xmlns:a16="http://schemas.microsoft.com/office/drawing/2014/main" id="{D9EC05BA-8953-489A-A43A-766B6FAC3247}"/>
                </a:ext>
              </a:extLst>
            </p:cNvPr>
            <p:cNvCxnSpPr>
              <a:cxnSpLocks/>
            </p:cNvCxnSpPr>
            <p:nvPr/>
          </p:nvCxnSpPr>
          <p:spPr>
            <a:xfrm rot="-300000" flipH="1">
              <a:off x="5513709" y="1489443"/>
              <a:ext cx="49430" cy="208062"/>
            </a:xfrm>
            <a:prstGeom prst="line">
              <a:avLst/>
            </a:prstGeom>
            <a:ln>
              <a:solidFill>
                <a:srgbClr val="314996"/>
              </a:solidFill>
            </a:ln>
            <a:effectLst/>
          </p:spPr>
          <p:style>
            <a:lnRef idx="2">
              <a:schemeClr val="accent1"/>
            </a:lnRef>
            <a:fillRef idx="0">
              <a:schemeClr val="accent1"/>
            </a:fillRef>
            <a:effectRef idx="1">
              <a:schemeClr val="accent1"/>
            </a:effectRef>
            <a:fontRef idx="minor">
              <a:schemeClr val="tx1"/>
            </a:fontRef>
          </p:style>
        </p:cxnSp>
        <p:cxnSp>
          <p:nvCxnSpPr>
            <p:cNvPr id="62" name="Straight Connector 61">
              <a:extLst>
                <a:ext uri="{FF2B5EF4-FFF2-40B4-BE49-F238E27FC236}">
                  <a16:creationId xmlns:a16="http://schemas.microsoft.com/office/drawing/2014/main" id="{CC3C10F6-6E7C-4D1E-BB12-EBF5607715F4}"/>
                </a:ext>
              </a:extLst>
            </p:cNvPr>
            <p:cNvCxnSpPr>
              <a:cxnSpLocks/>
            </p:cNvCxnSpPr>
            <p:nvPr/>
          </p:nvCxnSpPr>
          <p:spPr>
            <a:xfrm rot="300000">
              <a:off x="5596981" y="1490324"/>
              <a:ext cx="49430" cy="208062"/>
            </a:xfrm>
            <a:prstGeom prst="line">
              <a:avLst/>
            </a:prstGeom>
            <a:ln>
              <a:solidFill>
                <a:srgbClr val="314996"/>
              </a:solidFill>
            </a:ln>
            <a:effectLst/>
          </p:spPr>
          <p:style>
            <a:lnRef idx="2">
              <a:schemeClr val="accent1"/>
            </a:lnRef>
            <a:fillRef idx="0">
              <a:schemeClr val="accent1"/>
            </a:fillRef>
            <a:effectRef idx="1">
              <a:schemeClr val="accent1"/>
            </a:effectRef>
            <a:fontRef idx="minor">
              <a:schemeClr val="tx1"/>
            </a:fontRef>
          </p:style>
        </p:cxnSp>
      </p:grpSp>
      <p:grpSp>
        <p:nvGrpSpPr>
          <p:cNvPr id="63" name="Group 62">
            <a:extLst>
              <a:ext uri="{FF2B5EF4-FFF2-40B4-BE49-F238E27FC236}">
                <a16:creationId xmlns:a16="http://schemas.microsoft.com/office/drawing/2014/main" id="{E2518454-F87A-4026-9A5C-BC62ACCC34F4}"/>
              </a:ext>
            </a:extLst>
          </p:cNvPr>
          <p:cNvGrpSpPr/>
          <p:nvPr/>
        </p:nvGrpSpPr>
        <p:grpSpPr>
          <a:xfrm>
            <a:off x="5673418" y="1869440"/>
            <a:ext cx="132702" cy="208943"/>
            <a:chOff x="5513709" y="1489443"/>
            <a:chExt cx="132702" cy="208943"/>
          </a:xfrm>
        </p:grpSpPr>
        <p:cxnSp>
          <p:nvCxnSpPr>
            <p:cNvPr id="64" name="Straight Connector 63">
              <a:extLst>
                <a:ext uri="{FF2B5EF4-FFF2-40B4-BE49-F238E27FC236}">
                  <a16:creationId xmlns:a16="http://schemas.microsoft.com/office/drawing/2014/main" id="{63F88E27-05A2-46EB-8465-CC189479B20B}"/>
                </a:ext>
              </a:extLst>
            </p:cNvPr>
            <p:cNvCxnSpPr>
              <a:cxnSpLocks/>
            </p:cNvCxnSpPr>
            <p:nvPr/>
          </p:nvCxnSpPr>
          <p:spPr>
            <a:xfrm rot="-300000" flipH="1">
              <a:off x="5513709" y="1489443"/>
              <a:ext cx="49430" cy="208062"/>
            </a:xfrm>
            <a:prstGeom prst="line">
              <a:avLst/>
            </a:prstGeom>
            <a:ln>
              <a:solidFill>
                <a:srgbClr val="314996"/>
              </a:solidFill>
            </a:ln>
            <a:effectLst/>
          </p:spPr>
          <p:style>
            <a:lnRef idx="2">
              <a:schemeClr val="accent1"/>
            </a:lnRef>
            <a:fillRef idx="0">
              <a:schemeClr val="accent1"/>
            </a:fillRef>
            <a:effectRef idx="1">
              <a:schemeClr val="accent1"/>
            </a:effectRef>
            <a:fontRef idx="minor">
              <a:schemeClr val="tx1"/>
            </a:fontRef>
          </p:style>
        </p:cxnSp>
        <p:cxnSp>
          <p:nvCxnSpPr>
            <p:cNvPr id="65" name="Straight Connector 64">
              <a:extLst>
                <a:ext uri="{FF2B5EF4-FFF2-40B4-BE49-F238E27FC236}">
                  <a16:creationId xmlns:a16="http://schemas.microsoft.com/office/drawing/2014/main" id="{D31CC328-BA8B-4471-8712-8AC0774E7C54}"/>
                </a:ext>
              </a:extLst>
            </p:cNvPr>
            <p:cNvCxnSpPr>
              <a:cxnSpLocks/>
            </p:cNvCxnSpPr>
            <p:nvPr/>
          </p:nvCxnSpPr>
          <p:spPr>
            <a:xfrm rot="300000">
              <a:off x="5596981" y="1490324"/>
              <a:ext cx="49430" cy="208062"/>
            </a:xfrm>
            <a:prstGeom prst="line">
              <a:avLst/>
            </a:prstGeom>
            <a:ln>
              <a:solidFill>
                <a:srgbClr val="314996"/>
              </a:solidFill>
            </a:ln>
            <a:effectLst/>
          </p:spPr>
          <p:style>
            <a:lnRef idx="2">
              <a:schemeClr val="accent1"/>
            </a:lnRef>
            <a:fillRef idx="0">
              <a:schemeClr val="accent1"/>
            </a:fillRef>
            <a:effectRef idx="1">
              <a:schemeClr val="accent1"/>
            </a:effectRef>
            <a:fontRef idx="minor">
              <a:schemeClr val="tx1"/>
            </a:fontRef>
          </p:style>
        </p:cxnSp>
      </p:grpSp>
      <p:grpSp>
        <p:nvGrpSpPr>
          <p:cNvPr id="66" name="Group 65">
            <a:extLst>
              <a:ext uri="{FF2B5EF4-FFF2-40B4-BE49-F238E27FC236}">
                <a16:creationId xmlns:a16="http://schemas.microsoft.com/office/drawing/2014/main" id="{923BD86A-CBD7-465A-883C-9B82E818B3F9}"/>
              </a:ext>
            </a:extLst>
          </p:cNvPr>
          <p:cNvGrpSpPr/>
          <p:nvPr/>
        </p:nvGrpSpPr>
        <p:grpSpPr>
          <a:xfrm>
            <a:off x="5942417" y="1869044"/>
            <a:ext cx="132702" cy="208943"/>
            <a:chOff x="5513709" y="1489443"/>
            <a:chExt cx="132702" cy="208943"/>
          </a:xfrm>
        </p:grpSpPr>
        <p:cxnSp>
          <p:nvCxnSpPr>
            <p:cNvPr id="67" name="Straight Connector 66">
              <a:extLst>
                <a:ext uri="{FF2B5EF4-FFF2-40B4-BE49-F238E27FC236}">
                  <a16:creationId xmlns:a16="http://schemas.microsoft.com/office/drawing/2014/main" id="{9DD29857-18A4-4732-8755-2A99DF47A9D5}"/>
                </a:ext>
              </a:extLst>
            </p:cNvPr>
            <p:cNvCxnSpPr>
              <a:cxnSpLocks/>
            </p:cNvCxnSpPr>
            <p:nvPr/>
          </p:nvCxnSpPr>
          <p:spPr>
            <a:xfrm rot="-300000" flipH="1">
              <a:off x="5513709" y="1489443"/>
              <a:ext cx="49430" cy="208062"/>
            </a:xfrm>
            <a:prstGeom prst="line">
              <a:avLst/>
            </a:prstGeom>
            <a:ln>
              <a:solidFill>
                <a:srgbClr val="314996"/>
              </a:solidFill>
            </a:ln>
            <a:effectLst/>
          </p:spPr>
          <p:style>
            <a:lnRef idx="2">
              <a:schemeClr val="accent1"/>
            </a:lnRef>
            <a:fillRef idx="0">
              <a:schemeClr val="accent1"/>
            </a:fillRef>
            <a:effectRef idx="1">
              <a:schemeClr val="accent1"/>
            </a:effectRef>
            <a:fontRef idx="minor">
              <a:schemeClr val="tx1"/>
            </a:fontRef>
          </p:style>
        </p:cxnSp>
        <p:cxnSp>
          <p:nvCxnSpPr>
            <p:cNvPr id="68" name="Straight Connector 67">
              <a:extLst>
                <a:ext uri="{FF2B5EF4-FFF2-40B4-BE49-F238E27FC236}">
                  <a16:creationId xmlns:a16="http://schemas.microsoft.com/office/drawing/2014/main" id="{03FF7146-92C0-4D57-9116-D8486958E2AC}"/>
                </a:ext>
              </a:extLst>
            </p:cNvPr>
            <p:cNvCxnSpPr>
              <a:cxnSpLocks/>
            </p:cNvCxnSpPr>
            <p:nvPr/>
          </p:nvCxnSpPr>
          <p:spPr>
            <a:xfrm rot="300000">
              <a:off x="5596981" y="1490324"/>
              <a:ext cx="49430" cy="208062"/>
            </a:xfrm>
            <a:prstGeom prst="line">
              <a:avLst/>
            </a:prstGeom>
            <a:ln>
              <a:solidFill>
                <a:srgbClr val="314996"/>
              </a:solidFill>
            </a:ln>
            <a:effectLst/>
          </p:spPr>
          <p:style>
            <a:lnRef idx="2">
              <a:schemeClr val="accent1"/>
            </a:lnRef>
            <a:fillRef idx="0">
              <a:schemeClr val="accent1"/>
            </a:fillRef>
            <a:effectRef idx="1">
              <a:schemeClr val="accent1"/>
            </a:effectRef>
            <a:fontRef idx="minor">
              <a:schemeClr val="tx1"/>
            </a:fontRef>
          </p:style>
        </p:cxnSp>
      </p:grpSp>
      <p:grpSp>
        <p:nvGrpSpPr>
          <p:cNvPr id="69" name="Group 68">
            <a:extLst>
              <a:ext uri="{FF2B5EF4-FFF2-40B4-BE49-F238E27FC236}">
                <a16:creationId xmlns:a16="http://schemas.microsoft.com/office/drawing/2014/main" id="{4107B569-1E54-4598-BE53-45B47643D4D5}"/>
              </a:ext>
            </a:extLst>
          </p:cNvPr>
          <p:cNvGrpSpPr/>
          <p:nvPr/>
        </p:nvGrpSpPr>
        <p:grpSpPr>
          <a:xfrm>
            <a:off x="6215980" y="1867282"/>
            <a:ext cx="132702" cy="208943"/>
            <a:chOff x="5513709" y="1489443"/>
            <a:chExt cx="132702" cy="208943"/>
          </a:xfrm>
        </p:grpSpPr>
        <p:cxnSp>
          <p:nvCxnSpPr>
            <p:cNvPr id="70" name="Straight Connector 69">
              <a:extLst>
                <a:ext uri="{FF2B5EF4-FFF2-40B4-BE49-F238E27FC236}">
                  <a16:creationId xmlns:a16="http://schemas.microsoft.com/office/drawing/2014/main" id="{33E6AAA3-5815-4F53-9AB6-60423955270C}"/>
                </a:ext>
              </a:extLst>
            </p:cNvPr>
            <p:cNvCxnSpPr>
              <a:cxnSpLocks/>
            </p:cNvCxnSpPr>
            <p:nvPr/>
          </p:nvCxnSpPr>
          <p:spPr>
            <a:xfrm rot="-300000" flipH="1">
              <a:off x="5513709" y="1489443"/>
              <a:ext cx="49430" cy="208062"/>
            </a:xfrm>
            <a:prstGeom prst="line">
              <a:avLst/>
            </a:prstGeom>
            <a:ln>
              <a:solidFill>
                <a:srgbClr val="314996"/>
              </a:solidFill>
            </a:ln>
            <a:effectLst/>
          </p:spPr>
          <p:style>
            <a:lnRef idx="2">
              <a:schemeClr val="accent1"/>
            </a:lnRef>
            <a:fillRef idx="0">
              <a:schemeClr val="accent1"/>
            </a:fillRef>
            <a:effectRef idx="1">
              <a:schemeClr val="accent1"/>
            </a:effectRef>
            <a:fontRef idx="minor">
              <a:schemeClr val="tx1"/>
            </a:fontRef>
          </p:style>
        </p:cxnSp>
        <p:cxnSp>
          <p:nvCxnSpPr>
            <p:cNvPr id="71" name="Straight Connector 70">
              <a:extLst>
                <a:ext uri="{FF2B5EF4-FFF2-40B4-BE49-F238E27FC236}">
                  <a16:creationId xmlns:a16="http://schemas.microsoft.com/office/drawing/2014/main" id="{78644283-A103-42A3-BECF-1C512AC8B420}"/>
                </a:ext>
              </a:extLst>
            </p:cNvPr>
            <p:cNvCxnSpPr>
              <a:cxnSpLocks/>
            </p:cNvCxnSpPr>
            <p:nvPr/>
          </p:nvCxnSpPr>
          <p:spPr>
            <a:xfrm rot="300000">
              <a:off x="5596981" y="1490324"/>
              <a:ext cx="49430" cy="208062"/>
            </a:xfrm>
            <a:prstGeom prst="line">
              <a:avLst/>
            </a:prstGeom>
            <a:ln>
              <a:solidFill>
                <a:srgbClr val="314996"/>
              </a:solidFill>
            </a:ln>
            <a:effectLst/>
          </p:spPr>
          <p:style>
            <a:lnRef idx="2">
              <a:schemeClr val="accent1"/>
            </a:lnRef>
            <a:fillRef idx="0">
              <a:schemeClr val="accent1"/>
            </a:fillRef>
            <a:effectRef idx="1">
              <a:schemeClr val="accent1"/>
            </a:effectRef>
            <a:fontRef idx="minor">
              <a:schemeClr val="tx1"/>
            </a:fontRef>
          </p:style>
        </p:cxnSp>
      </p:grpSp>
      <p:grpSp>
        <p:nvGrpSpPr>
          <p:cNvPr id="72" name="Group 71">
            <a:extLst>
              <a:ext uri="{FF2B5EF4-FFF2-40B4-BE49-F238E27FC236}">
                <a16:creationId xmlns:a16="http://schemas.microsoft.com/office/drawing/2014/main" id="{CFB2962E-4724-4B94-8266-FA3367E2C508}"/>
              </a:ext>
            </a:extLst>
          </p:cNvPr>
          <p:cNvGrpSpPr/>
          <p:nvPr/>
        </p:nvGrpSpPr>
        <p:grpSpPr>
          <a:xfrm>
            <a:off x="6479614" y="1867285"/>
            <a:ext cx="132702" cy="208943"/>
            <a:chOff x="5513709" y="1489443"/>
            <a:chExt cx="132702" cy="208943"/>
          </a:xfrm>
        </p:grpSpPr>
        <p:cxnSp>
          <p:nvCxnSpPr>
            <p:cNvPr id="73" name="Straight Connector 72">
              <a:extLst>
                <a:ext uri="{FF2B5EF4-FFF2-40B4-BE49-F238E27FC236}">
                  <a16:creationId xmlns:a16="http://schemas.microsoft.com/office/drawing/2014/main" id="{6B243421-F16D-4A8A-B7AD-C615B3814C8F}"/>
                </a:ext>
              </a:extLst>
            </p:cNvPr>
            <p:cNvCxnSpPr>
              <a:cxnSpLocks/>
            </p:cNvCxnSpPr>
            <p:nvPr/>
          </p:nvCxnSpPr>
          <p:spPr>
            <a:xfrm rot="-300000" flipH="1">
              <a:off x="5513709" y="1489443"/>
              <a:ext cx="49430" cy="208062"/>
            </a:xfrm>
            <a:prstGeom prst="line">
              <a:avLst/>
            </a:prstGeom>
            <a:ln>
              <a:solidFill>
                <a:srgbClr val="314996"/>
              </a:solidFill>
            </a:ln>
            <a:effectLst/>
          </p:spPr>
          <p:style>
            <a:lnRef idx="2">
              <a:schemeClr val="accent1"/>
            </a:lnRef>
            <a:fillRef idx="0">
              <a:schemeClr val="accent1"/>
            </a:fillRef>
            <a:effectRef idx="1">
              <a:schemeClr val="accent1"/>
            </a:effectRef>
            <a:fontRef idx="minor">
              <a:schemeClr val="tx1"/>
            </a:fontRef>
          </p:style>
        </p:cxnSp>
        <p:cxnSp>
          <p:nvCxnSpPr>
            <p:cNvPr id="74" name="Straight Connector 73">
              <a:extLst>
                <a:ext uri="{FF2B5EF4-FFF2-40B4-BE49-F238E27FC236}">
                  <a16:creationId xmlns:a16="http://schemas.microsoft.com/office/drawing/2014/main" id="{EF05818A-44BF-49F3-AFF6-185051FBD2C2}"/>
                </a:ext>
              </a:extLst>
            </p:cNvPr>
            <p:cNvCxnSpPr>
              <a:cxnSpLocks/>
            </p:cNvCxnSpPr>
            <p:nvPr/>
          </p:nvCxnSpPr>
          <p:spPr>
            <a:xfrm rot="300000">
              <a:off x="5596981" y="1490324"/>
              <a:ext cx="49430" cy="208062"/>
            </a:xfrm>
            <a:prstGeom prst="line">
              <a:avLst/>
            </a:prstGeom>
            <a:ln>
              <a:solidFill>
                <a:srgbClr val="314996"/>
              </a:solidFill>
            </a:ln>
            <a:effectLst/>
          </p:spPr>
          <p:style>
            <a:lnRef idx="2">
              <a:schemeClr val="accent1"/>
            </a:lnRef>
            <a:fillRef idx="0">
              <a:schemeClr val="accent1"/>
            </a:fillRef>
            <a:effectRef idx="1">
              <a:schemeClr val="accent1"/>
            </a:effectRef>
            <a:fontRef idx="minor">
              <a:schemeClr val="tx1"/>
            </a:fontRef>
          </p:style>
        </p:cxnSp>
      </p:grpSp>
    </p:spTree>
    <p:extLst>
      <p:ext uri="{BB962C8B-B14F-4D97-AF65-F5344CB8AC3E}">
        <p14:creationId xmlns:p14="http://schemas.microsoft.com/office/powerpoint/2010/main" val="8638149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3E8CA3-CB6C-40B9-A9CC-486B3FE01DD2}"/>
              </a:ext>
            </a:extLst>
          </p:cNvPr>
          <p:cNvSpPr>
            <a:spLocks noGrp="1"/>
          </p:cNvSpPr>
          <p:nvPr>
            <p:ph type="title"/>
          </p:nvPr>
        </p:nvSpPr>
        <p:spPr/>
        <p:txBody>
          <a:bodyPr>
            <a:normAutofit fontScale="90000"/>
          </a:bodyPr>
          <a:lstStyle/>
          <a:p>
            <a:r>
              <a:rPr lang="en-US" dirty="0"/>
              <a:t>We have randomized several cohorts of students with a long-term focus on graduation or transfer</a:t>
            </a:r>
          </a:p>
        </p:txBody>
      </p:sp>
      <p:sp>
        <p:nvSpPr>
          <p:cNvPr id="3" name="Slide Number Placeholder 2">
            <a:extLst>
              <a:ext uri="{FF2B5EF4-FFF2-40B4-BE49-F238E27FC236}">
                <a16:creationId xmlns:a16="http://schemas.microsoft.com/office/drawing/2014/main" id="{B9777EF2-D3F3-4C57-80A1-BBC07242815D}"/>
              </a:ext>
            </a:extLst>
          </p:cNvPr>
          <p:cNvSpPr>
            <a:spLocks noGrp="1"/>
          </p:cNvSpPr>
          <p:nvPr>
            <p:ph type="sldNum" sz="quarter" idx="12"/>
          </p:nvPr>
        </p:nvSpPr>
        <p:spPr/>
        <p:txBody>
          <a:bodyPr/>
          <a:lstStyle/>
          <a:p>
            <a:fld id="{56C55CE0-7EDD-E844-BEF3-1C1D134E2971}" type="slidenum">
              <a:rPr lang="en-US" smtClean="0"/>
              <a:t>7</a:t>
            </a:fld>
            <a:endParaRPr lang="en-US" dirty="0"/>
          </a:p>
        </p:txBody>
      </p:sp>
      <p:sp>
        <p:nvSpPr>
          <p:cNvPr id="4" name="Content Placeholder 3">
            <a:extLst>
              <a:ext uri="{FF2B5EF4-FFF2-40B4-BE49-F238E27FC236}">
                <a16:creationId xmlns:a16="http://schemas.microsoft.com/office/drawing/2014/main" id="{01412ED5-F232-46F8-B85C-9BCDF2D48D63}"/>
              </a:ext>
            </a:extLst>
          </p:cNvPr>
          <p:cNvSpPr>
            <a:spLocks noGrp="1"/>
          </p:cNvSpPr>
          <p:nvPr>
            <p:ph sz="quarter" idx="13"/>
          </p:nvPr>
        </p:nvSpPr>
        <p:spPr/>
        <p:txBody>
          <a:bodyPr/>
          <a:lstStyle/>
          <a:p>
            <a:endParaRPr lang="en-US"/>
          </a:p>
        </p:txBody>
      </p:sp>
      <p:sp>
        <p:nvSpPr>
          <p:cNvPr id="5" name="Freeform: Shape 4">
            <a:extLst>
              <a:ext uri="{FF2B5EF4-FFF2-40B4-BE49-F238E27FC236}">
                <a16:creationId xmlns:a16="http://schemas.microsoft.com/office/drawing/2014/main" id="{484B440C-5877-4A37-B019-7A9CF0156C86}"/>
              </a:ext>
            </a:extLst>
          </p:cNvPr>
          <p:cNvSpPr/>
          <p:nvPr/>
        </p:nvSpPr>
        <p:spPr>
          <a:xfrm>
            <a:off x="767696" y="4062308"/>
            <a:ext cx="2414690" cy="517933"/>
          </a:xfrm>
          <a:custGeom>
            <a:avLst/>
            <a:gdLst>
              <a:gd name="connsiteX0" fmla="*/ 0 w 2539007"/>
              <a:gd name="connsiteY0" fmla="*/ 0 h 1693518"/>
              <a:gd name="connsiteX1" fmla="*/ 2539007 w 2539007"/>
              <a:gd name="connsiteY1" fmla="*/ 0 h 1693518"/>
              <a:gd name="connsiteX2" fmla="*/ 2539007 w 2539007"/>
              <a:gd name="connsiteY2" fmla="*/ 1693518 h 1693518"/>
              <a:gd name="connsiteX3" fmla="*/ 0 w 2539007"/>
              <a:gd name="connsiteY3" fmla="*/ 1693518 h 1693518"/>
              <a:gd name="connsiteX4" fmla="*/ 0 w 2539007"/>
              <a:gd name="connsiteY4" fmla="*/ 0 h 16935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39007" h="1693518">
                <a:moveTo>
                  <a:pt x="0" y="0"/>
                </a:moveTo>
                <a:lnTo>
                  <a:pt x="2539007" y="0"/>
                </a:lnTo>
                <a:lnTo>
                  <a:pt x="2539007" y="1693518"/>
                </a:lnTo>
                <a:lnTo>
                  <a:pt x="0" y="1693518"/>
                </a:lnTo>
                <a:lnTo>
                  <a:pt x="0" y="0"/>
                </a:lnTo>
                <a:close/>
              </a:path>
            </a:pathLst>
          </a:custGeom>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06242" tIns="234696" rIns="234695" bIns="234696" numCol="1" spcCol="1270" anchor="t" anchorCtr="0">
            <a:noAutofit/>
          </a:bodyPr>
          <a:lstStyle/>
          <a:p>
            <a:pPr marL="0" lvl="0" indent="0" algn="l" defTabSz="1466850">
              <a:lnSpc>
                <a:spcPct val="90000"/>
              </a:lnSpc>
              <a:spcBef>
                <a:spcPct val="0"/>
              </a:spcBef>
              <a:spcAft>
                <a:spcPct val="35000"/>
              </a:spcAft>
              <a:buNone/>
            </a:pPr>
            <a:r>
              <a:rPr lang="en-US" kern="1200" dirty="0"/>
              <a:t>Spring 2017</a:t>
            </a:r>
          </a:p>
        </p:txBody>
      </p:sp>
      <p:sp>
        <p:nvSpPr>
          <p:cNvPr id="6" name="Freeform: Shape 5">
            <a:extLst>
              <a:ext uri="{FF2B5EF4-FFF2-40B4-BE49-F238E27FC236}">
                <a16:creationId xmlns:a16="http://schemas.microsoft.com/office/drawing/2014/main" id="{E668DC39-458E-4393-B522-D52EEDBD7E43}"/>
              </a:ext>
            </a:extLst>
          </p:cNvPr>
          <p:cNvSpPr/>
          <p:nvPr/>
        </p:nvSpPr>
        <p:spPr>
          <a:xfrm>
            <a:off x="767696" y="4693423"/>
            <a:ext cx="2414690" cy="517933"/>
          </a:xfrm>
          <a:custGeom>
            <a:avLst/>
            <a:gdLst>
              <a:gd name="connsiteX0" fmla="*/ 0 w 2539007"/>
              <a:gd name="connsiteY0" fmla="*/ 0 h 1693518"/>
              <a:gd name="connsiteX1" fmla="*/ 2539007 w 2539007"/>
              <a:gd name="connsiteY1" fmla="*/ 0 h 1693518"/>
              <a:gd name="connsiteX2" fmla="*/ 2539007 w 2539007"/>
              <a:gd name="connsiteY2" fmla="*/ 1693518 h 1693518"/>
              <a:gd name="connsiteX3" fmla="*/ 0 w 2539007"/>
              <a:gd name="connsiteY3" fmla="*/ 1693518 h 1693518"/>
              <a:gd name="connsiteX4" fmla="*/ 0 w 2539007"/>
              <a:gd name="connsiteY4" fmla="*/ 0 h 16935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39007" h="1693518">
                <a:moveTo>
                  <a:pt x="0" y="0"/>
                </a:moveTo>
                <a:lnTo>
                  <a:pt x="2539007" y="0"/>
                </a:lnTo>
                <a:lnTo>
                  <a:pt x="2539007" y="1693518"/>
                </a:lnTo>
                <a:lnTo>
                  <a:pt x="0" y="1693518"/>
                </a:lnTo>
                <a:lnTo>
                  <a:pt x="0" y="0"/>
                </a:lnTo>
                <a:close/>
              </a:path>
            </a:pathLst>
          </a:custGeom>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06242" tIns="234696" rIns="234695" bIns="234696" numCol="1" spcCol="1270" anchor="t" anchorCtr="0">
            <a:noAutofit/>
          </a:bodyPr>
          <a:lstStyle/>
          <a:p>
            <a:pPr marL="0" lvl="0" indent="0" algn="l" defTabSz="1466850">
              <a:lnSpc>
                <a:spcPct val="90000"/>
              </a:lnSpc>
              <a:spcBef>
                <a:spcPct val="0"/>
              </a:spcBef>
              <a:spcAft>
                <a:spcPct val="35000"/>
              </a:spcAft>
              <a:buNone/>
            </a:pPr>
            <a:r>
              <a:rPr lang="en-US" dirty="0">
                <a:latin typeface="Arial" panose="020B0604020202020204" pitchFamily="34" charset="0"/>
                <a:cs typeface="Arial" panose="020B0604020202020204" pitchFamily="34" charset="0"/>
              </a:rPr>
              <a:t>2,822 </a:t>
            </a:r>
            <a:r>
              <a:rPr lang="en-US" b="0" kern="1200" dirty="0">
                <a:latin typeface="Arial" panose="020B0604020202020204" pitchFamily="34" charset="0"/>
                <a:cs typeface="Arial" panose="020B0604020202020204" pitchFamily="34" charset="0"/>
              </a:rPr>
              <a:t>applicants</a:t>
            </a:r>
            <a:endParaRPr lang="en-US" b="0" kern="1200" dirty="0"/>
          </a:p>
        </p:txBody>
      </p:sp>
      <p:sp>
        <p:nvSpPr>
          <p:cNvPr id="7" name="Freeform: Shape 6">
            <a:extLst>
              <a:ext uri="{FF2B5EF4-FFF2-40B4-BE49-F238E27FC236}">
                <a16:creationId xmlns:a16="http://schemas.microsoft.com/office/drawing/2014/main" id="{1EE4420E-59AE-4BC0-AD3C-5FC854100C5B}"/>
              </a:ext>
            </a:extLst>
          </p:cNvPr>
          <p:cNvSpPr/>
          <p:nvPr/>
        </p:nvSpPr>
        <p:spPr>
          <a:xfrm>
            <a:off x="767696" y="2191604"/>
            <a:ext cx="2414690" cy="517933"/>
          </a:xfrm>
          <a:custGeom>
            <a:avLst/>
            <a:gdLst>
              <a:gd name="connsiteX0" fmla="*/ 0 w 2539007"/>
              <a:gd name="connsiteY0" fmla="*/ 0 h 1693518"/>
              <a:gd name="connsiteX1" fmla="*/ 2539007 w 2539007"/>
              <a:gd name="connsiteY1" fmla="*/ 0 h 1693518"/>
              <a:gd name="connsiteX2" fmla="*/ 2539007 w 2539007"/>
              <a:gd name="connsiteY2" fmla="*/ 1693518 h 1693518"/>
              <a:gd name="connsiteX3" fmla="*/ 0 w 2539007"/>
              <a:gd name="connsiteY3" fmla="*/ 1693518 h 1693518"/>
              <a:gd name="connsiteX4" fmla="*/ 0 w 2539007"/>
              <a:gd name="connsiteY4" fmla="*/ 0 h 16935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39007" h="1693518">
                <a:moveTo>
                  <a:pt x="0" y="0"/>
                </a:moveTo>
                <a:lnTo>
                  <a:pt x="2539007" y="0"/>
                </a:lnTo>
                <a:lnTo>
                  <a:pt x="2539007" y="1693518"/>
                </a:lnTo>
                <a:lnTo>
                  <a:pt x="0" y="1693518"/>
                </a:lnTo>
                <a:lnTo>
                  <a:pt x="0" y="0"/>
                </a:lnTo>
                <a:close/>
              </a:path>
            </a:pathLst>
          </a:custGeom>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06242" tIns="234696" rIns="234695" bIns="234696" numCol="1" spcCol="1270" anchor="t" anchorCtr="0">
            <a:noAutofit/>
          </a:bodyPr>
          <a:lstStyle/>
          <a:p>
            <a:pPr marL="0" lvl="0" indent="0" algn="l" defTabSz="1466850">
              <a:lnSpc>
                <a:spcPct val="90000"/>
              </a:lnSpc>
              <a:spcBef>
                <a:spcPct val="0"/>
              </a:spcBef>
              <a:spcAft>
                <a:spcPct val="35000"/>
              </a:spcAft>
              <a:buNone/>
            </a:pPr>
            <a:r>
              <a:rPr lang="en-US" kern="1200" dirty="0"/>
              <a:t>Spring 2016</a:t>
            </a:r>
          </a:p>
        </p:txBody>
      </p:sp>
      <p:sp>
        <p:nvSpPr>
          <p:cNvPr id="8" name="Freeform: Shape 7">
            <a:extLst>
              <a:ext uri="{FF2B5EF4-FFF2-40B4-BE49-F238E27FC236}">
                <a16:creationId xmlns:a16="http://schemas.microsoft.com/office/drawing/2014/main" id="{3B1656E3-7208-4FAB-B420-994F18F065F1}"/>
              </a:ext>
            </a:extLst>
          </p:cNvPr>
          <p:cNvSpPr/>
          <p:nvPr/>
        </p:nvSpPr>
        <p:spPr>
          <a:xfrm>
            <a:off x="767696" y="2827054"/>
            <a:ext cx="2414690" cy="517933"/>
          </a:xfrm>
          <a:custGeom>
            <a:avLst/>
            <a:gdLst>
              <a:gd name="connsiteX0" fmla="*/ 0 w 2539007"/>
              <a:gd name="connsiteY0" fmla="*/ 0 h 1693518"/>
              <a:gd name="connsiteX1" fmla="*/ 2539007 w 2539007"/>
              <a:gd name="connsiteY1" fmla="*/ 0 h 1693518"/>
              <a:gd name="connsiteX2" fmla="*/ 2539007 w 2539007"/>
              <a:gd name="connsiteY2" fmla="*/ 1693518 h 1693518"/>
              <a:gd name="connsiteX3" fmla="*/ 0 w 2539007"/>
              <a:gd name="connsiteY3" fmla="*/ 1693518 h 1693518"/>
              <a:gd name="connsiteX4" fmla="*/ 0 w 2539007"/>
              <a:gd name="connsiteY4" fmla="*/ 0 h 16935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39007" h="1693518">
                <a:moveTo>
                  <a:pt x="0" y="0"/>
                </a:moveTo>
                <a:lnTo>
                  <a:pt x="2539007" y="0"/>
                </a:lnTo>
                <a:lnTo>
                  <a:pt x="2539007" y="1693518"/>
                </a:lnTo>
                <a:lnTo>
                  <a:pt x="0" y="1693518"/>
                </a:lnTo>
                <a:lnTo>
                  <a:pt x="0" y="0"/>
                </a:lnTo>
                <a:close/>
              </a:path>
            </a:pathLst>
          </a:custGeom>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06242" tIns="234696" rIns="234695" bIns="234696" numCol="1" spcCol="1270" anchor="t" anchorCtr="0">
            <a:noAutofit/>
          </a:bodyPr>
          <a:lstStyle/>
          <a:p>
            <a:pPr marL="0" lvl="0" indent="0" algn="l" defTabSz="1466850">
              <a:lnSpc>
                <a:spcPct val="90000"/>
              </a:lnSpc>
              <a:spcBef>
                <a:spcPct val="0"/>
              </a:spcBef>
              <a:spcAft>
                <a:spcPct val="35000"/>
              </a:spcAft>
              <a:buNone/>
            </a:pPr>
            <a:r>
              <a:rPr lang="en-US" b="0" kern="1200" dirty="0">
                <a:latin typeface="Arial" panose="020B0604020202020204" pitchFamily="34" charset="0"/>
                <a:cs typeface="Arial" panose="020B0604020202020204" pitchFamily="34" charset="0"/>
              </a:rPr>
              <a:t>1,452 applicants</a:t>
            </a:r>
            <a:endParaRPr lang="en-US" b="0" kern="1200" dirty="0"/>
          </a:p>
        </p:txBody>
      </p:sp>
      <p:sp>
        <p:nvSpPr>
          <p:cNvPr id="9" name="Rectangle: Diagonal Corners Rounded 8">
            <a:extLst>
              <a:ext uri="{FF2B5EF4-FFF2-40B4-BE49-F238E27FC236}">
                <a16:creationId xmlns:a16="http://schemas.microsoft.com/office/drawing/2014/main" id="{F1E4BFB3-15B8-4408-AEEE-19A5176ADE82}"/>
              </a:ext>
            </a:extLst>
          </p:cNvPr>
          <p:cNvSpPr/>
          <p:nvPr/>
        </p:nvSpPr>
        <p:spPr>
          <a:xfrm>
            <a:off x="555561" y="1656248"/>
            <a:ext cx="1814025" cy="609239"/>
          </a:xfrm>
          <a:prstGeom prst="round2DiagRect">
            <a:avLst/>
          </a:prstGeom>
          <a:solidFill>
            <a:srgbClr val="7C0622"/>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82629" tIns="82629" rIns="82629" bIns="82629" numCol="1" spcCol="1270" anchor="ctr" anchorCtr="0">
            <a:noAutofit/>
          </a:bodyPr>
          <a:lstStyle/>
          <a:p>
            <a:pPr marL="0" lvl="0" indent="0" algn="ctr" defTabSz="1778000">
              <a:lnSpc>
                <a:spcPct val="90000"/>
              </a:lnSpc>
              <a:spcBef>
                <a:spcPct val="0"/>
              </a:spcBef>
              <a:spcAft>
                <a:spcPct val="35000"/>
              </a:spcAft>
              <a:buNone/>
            </a:pPr>
            <a:r>
              <a:rPr lang="en-US" b="1" kern="1200" dirty="0"/>
              <a:t>Cohort 1</a:t>
            </a:r>
          </a:p>
        </p:txBody>
      </p:sp>
      <p:sp>
        <p:nvSpPr>
          <p:cNvPr id="10" name="Rectangle: Diagonal Corners Rounded 9">
            <a:extLst>
              <a:ext uri="{FF2B5EF4-FFF2-40B4-BE49-F238E27FC236}">
                <a16:creationId xmlns:a16="http://schemas.microsoft.com/office/drawing/2014/main" id="{61DDC59F-4AAF-4B4E-A649-CCC936F75CDA}"/>
              </a:ext>
            </a:extLst>
          </p:cNvPr>
          <p:cNvSpPr/>
          <p:nvPr/>
        </p:nvSpPr>
        <p:spPr>
          <a:xfrm>
            <a:off x="555561" y="3543581"/>
            <a:ext cx="1814025" cy="609239"/>
          </a:xfrm>
          <a:prstGeom prst="round2Diag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82629" tIns="82629" rIns="82629" bIns="82629" numCol="1" spcCol="1270" anchor="ctr" anchorCtr="0">
            <a:noAutofit/>
          </a:bodyPr>
          <a:lstStyle/>
          <a:p>
            <a:pPr marL="0" lvl="0" indent="0" algn="ctr" defTabSz="1778000">
              <a:lnSpc>
                <a:spcPct val="90000"/>
              </a:lnSpc>
              <a:spcBef>
                <a:spcPct val="0"/>
              </a:spcBef>
              <a:spcAft>
                <a:spcPct val="35000"/>
              </a:spcAft>
              <a:buNone/>
            </a:pPr>
            <a:r>
              <a:rPr lang="en-US" b="1" kern="1200" dirty="0"/>
              <a:t>Cohort 2</a:t>
            </a:r>
          </a:p>
        </p:txBody>
      </p:sp>
      <p:sp>
        <p:nvSpPr>
          <p:cNvPr id="11" name="Content Placeholder 2">
            <a:extLst>
              <a:ext uri="{FF2B5EF4-FFF2-40B4-BE49-F238E27FC236}">
                <a16:creationId xmlns:a16="http://schemas.microsoft.com/office/drawing/2014/main" id="{E7A281AA-FE20-426F-9772-163B43136219}"/>
              </a:ext>
            </a:extLst>
          </p:cNvPr>
          <p:cNvSpPr txBox="1">
            <a:spLocks/>
          </p:cNvSpPr>
          <p:nvPr/>
        </p:nvSpPr>
        <p:spPr>
          <a:xfrm>
            <a:off x="3835399" y="1712332"/>
            <a:ext cx="7937501" cy="3778015"/>
          </a:xfrm>
          <a:prstGeom prst="rect">
            <a:avLst/>
          </a:prstGeom>
        </p:spPr>
        <p:txBody>
          <a:bodyPr vert="horz" lIns="91440" tIns="45720" rIns="91440" bIns="45720" rtlCol="0">
            <a:normAutofit fontScale="62500" lnSpcReduction="20000"/>
          </a:bodyPr>
          <a:lstStyle>
            <a:lvl1pPr marL="342900" indent="-342900" algn="l" defTabSz="457200" rtl="0" eaLnBrk="1" latinLnBrk="0" hangingPunct="1">
              <a:spcBef>
                <a:spcPct val="20000"/>
              </a:spcBef>
              <a:buFont typeface="Arial"/>
              <a:buChar char="•"/>
              <a:defRPr sz="3200" kern="1200">
                <a:solidFill>
                  <a:schemeClr val="tx1"/>
                </a:solidFill>
                <a:latin typeface="Arial" charset="0"/>
                <a:ea typeface="Arial" charset="0"/>
                <a:cs typeface="Arial" charset="0"/>
              </a:defRPr>
            </a:lvl1pPr>
            <a:lvl2pPr marL="742950" indent="-285750" algn="l" defTabSz="457200" rtl="0" eaLnBrk="1" latinLnBrk="0" hangingPunct="1">
              <a:spcBef>
                <a:spcPct val="20000"/>
              </a:spcBef>
              <a:buFont typeface="Arial"/>
              <a:buChar char="–"/>
              <a:defRPr sz="2800" kern="1200">
                <a:solidFill>
                  <a:schemeClr val="tx1"/>
                </a:solidFill>
                <a:latin typeface="Arial" charset="0"/>
                <a:ea typeface="Arial" charset="0"/>
                <a:cs typeface="Arial" charset="0"/>
              </a:defRPr>
            </a:lvl2pPr>
            <a:lvl3pPr marL="1143000" indent="-228600" algn="l" defTabSz="457200" rtl="0" eaLnBrk="1" latinLnBrk="0" hangingPunct="1">
              <a:spcBef>
                <a:spcPct val="20000"/>
              </a:spcBef>
              <a:buFont typeface="Arial"/>
              <a:buChar char="•"/>
              <a:defRPr sz="2400" kern="1200">
                <a:solidFill>
                  <a:schemeClr val="tx1"/>
                </a:solidFill>
                <a:latin typeface="Arial" charset="0"/>
                <a:ea typeface="Arial" charset="0"/>
                <a:cs typeface="Arial" charset="0"/>
              </a:defRPr>
            </a:lvl3pPr>
            <a:lvl4pPr marL="1600200" indent="-228600" algn="l" defTabSz="457200" rtl="0" eaLnBrk="1" latinLnBrk="0" hangingPunct="1">
              <a:spcBef>
                <a:spcPct val="20000"/>
              </a:spcBef>
              <a:buFont typeface="Arial"/>
              <a:buChar char="–"/>
              <a:defRPr sz="2000" kern="1200">
                <a:solidFill>
                  <a:schemeClr val="tx1"/>
                </a:solidFill>
                <a:latin typeface="Arial" charset="0"/>
                <a:ea typeface="Arial" charset="0"/>
                <a:cs typeface="Arial" charset="0"/>
              </a:defRPr>
            </a:lvl4pPr>
            <a:lvl5pPr marL="2057400" indent="-228600" algn="l" defTabSz="457200" rtl="0" eaLnBrk="1" latinLnBrk="0" hangingPunct="1">
              <a:spcBef>
                <a:spcPct val="20000"/>
              </a:spcBef>
              <a:buFont typeface="Arial"/>
              <a:buChar char="»"/>
              <a:defRPr sz="2000" kern="1200">
                <a:solidFill>
                  <a:schemeClr val="tx1"/>
                </a:solidFill>
                <a:latin typeface="Arial" charset="0"/>
                <a:ea typeface="Arial" charset="0"/>
                <a:cs typeface="Arial"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nSpc>
                <a:spcPct val="120000"/>
              </a:lnSpc>
              <a:buFont typeface="Arial"/>
              <a:buNone/>
            </a:pPr>
            <a:r>
              <a:rPr lang="en-US" b="1" dirty="0">
                <a:latin typeface="Arial" panose="020B0604020202020204" pitchFamily="34" charset="0"/>
                <a:cs typeface="Arial" panose="020B0604020202020204" pitchFamily="34" charset="0"/>
              </a:rPr>
              <a:t>Primary Outcomes of Interest</a:t>
            </a:r>
          </a:p>
          <a:p>
            <a:pPr marL="1376363" indent="-234950">
              <a:lnSpc>
                <a:spcPct val="120000"/>
              </a:lnSpc>
              <a:buFont typeface="Arial" panose="020B0604020202020204" pitchFamily="34" charset="0"/>
              <a:buChar char="•"/>
            </a:pPr>
            <a:r>
              <a:rPr lang="en-US" dirty="0">
                <a:latin typeface="Arial" panose="020B0604020202020204" pitchFamily="34" charset="0"/>
                <a:cs typeface="Arial" panose="020B0604020202020204" pitchFamily="34" charset="0"/>
              </a:rPr>
              <a:t>Three-year graduation OR enrollment in Bachelor program </a:t>
            </a:r>
          </a:p>
          <a:p>
            <a:pPr marL="0" indent="0">
              <a:lnSpc>
                <a:spcPct val="120000"/>
              </a:lnSpc>
              <a:buFont typeface="Arial"/>
              <a:buNone/>
            </a:pPr>
            <a:endParaRPr lang="en-US" sz="1600" dirty="0">
              <a:latin typeface="Arial" panose="020B0604020202020204" pitchFamily="34" charset="0"/>
              <a:cs typeface="Arial" panose="020B0604020202020204" pitchFamily="34" charset="0"/>
            </a:endParaRPr>
          </a:p>
          <a:p>
            <a:pPr marL="0" indent="0">
              <a:lnSpc>
                <a:spcPct val="120000"/>
              </a:lnSpc>
              <a:buFont typeface="Arial"/>
              <a:buNone/>
            </a:pPr>
            <a:r>
              <a:rPr lang="en-US" b="1" dirty="0">
                <a:latin typeface="Arial" panose="020B0604020202020204" pitchFamily="34" charset="0"/>
                <a:cs typeface="Arial" panose="020B0604020202020204" pitchFamily="34" charset="0"/>
              </a:rPr>
              <a:t>Secondary Outcomes of Interest</a:t>
            </a:r>
          </a:p>
          <a:p>
            <a:pPr marL="1376363" indent="-234950">
              <a:lnSpc>
                <a:spcPct val="120000"/>
              </a:lnSpc>
              <a:buClr>
                <a:schemeClr val="tx1"/>
              </a:buClr>
              <a:buFont typeface="Arial" panose="020B0604020202020204" pitchFamily="34" charset="0"/>
              <a:buChar char="•"/>
            </a:pPr>
            <a:r>
              <a:rPr lang="en-US" sz="3100" dirty="0">
                <a:latin typeface="Arial" panose="020B0604020202020204" pitchFamily="34" charset="0"/>
                <a:cs typeface="Arial" panose="020B0604020202020204" pitchFamily="34" charset="0"/>
              </a:rPr>
              <a:t>Predictors of graduation: </a:t>
            </a:r>
            <a:r>
              <a:rPr lang="en-US" sz="3100" b="1" dirty="0">
                <a:latin typeface="Arial" panose="020B0604020202020204" pitchFamily="34" charset="0"/>
                <a:cs typeface="Arial" panose="020B0604020202020204" pitchFamily="34" charset="0"/>
              </a:rPr>
              <a:t>enrollment, full-time enrollment, rate of persistence</a:t>
            </a:r>
            <a:r>
              <a:rPr lang="en-US" sz="3100" dirty="0">
                <a:latin typeface="Arial" panose="020B0604020202020204" pitchFamily="34" charset="0"/>
                <a:cs typeface="Arial" panose="020B0604020202020204" pitchFamily="34" charset="0"/>
              </a:rPr>
              <a:t>, credits earned, use of college services, and GPA</a:t>
            </a:r>
          </a:p>
          <a:p>
            <a:pPr marL="1376363" indent="-234950">
              <a:lnSpc>
                <a:spcPct val="120000"/>
              </a:lnSpc>
              <a:buClr>
                <a:schemeClr val="tx1"/>
              </a:buClr>
              <a:buFont typeface="Arial" panose="020B0604020202020204" pitchFamily="34" charset="0"/>
              <a:buChar char="•"/>
            </a:pPr>
            <a:r>
              <a:rPr lang="en-US" sz="3100" dirty="0">
                <a:latin typeface="Arial" panose="020B0604020202020204" pitchFamily="34" charset="0"/>
                <a:cs typeface="Arial" panose="020B0604020202020204" pitchFamily="34" charset="0"/>
              </a:rPr>
              <a:t>Graduation from a Bachelor’s Degree program</a:t>
            </a:r>
          </a:p>
          <a:p>
            <a:pPr marL="1376363" indent="-234950">
              <a:lnSpc>
                <a:spcPct val="120000"/>
              </a:lnSpc>
              <a:buClr>
                <a:schemeClr val="tx1"/>
              </a:buClr>
              <a:buFont typeface="Arial" panose="020B0604020202020204" pitchFamily="34" charset="0"/>
              <a:buChar char="•"/>
            </a:pPr>
            <a:r>
              <a:rPr lang="en-US" sz="3100" dirty="0">
                <a:latin typeface="Arial" panose="020B0604020202020204" pitchFamily="34" charset="0"/>
                <a:cs typeface="Arial" panose="020B0604020202020204" pitchFamily="34" charset="0"/>
              </a:rPr>
              <a:t>Labor market outcomes (e.g., employment and wages)</a:t>
            </a:r>
          </a:p>
          <a:p>
            <a:pPr>
              <a:lnSpc>
                <a:spcPct val="120000"/>
              </a:lnSpc>
              <a:buClr>
                <a:schemeClr val="tx1"/>
              </a:buClr>
              <a:buFont typeface="Arial" panose="020B0604020202020204" pitchFamily="34" charset="0"/>
              <a:buChar char="•"/>
            </a:pPr>
            <a:endParaRPr lang="en-US" dirty="0">
              <a:latin typeface="Arial" panose="020B0604020202020204" pitchFamily="34" charset="0"/>
              <a:cs typeface="Arial" panose="020B0604020202020204" pitchFamily="34" charset="0"/>
            </a:endParaRPr>
          </a:p>
          <a:p>
            <a:pPr>
              <a:lnSpc>
                <a:spcPct val="120000"/>
              </a:lnSpc>
            </a:pPr>
            <a:endParaRPr lang="en-US" dirty="0"/>
          </a:p>
        </p:txBody>
      </p:sp>
      <p:pic>
        <p:nvPicPr>
          <p:cNvPr id="12" name="Content Placeholder 6">
            <a:extLst>
              <a:ext uri="{FF2B5EF4-FFF2-40B4-BE49-F238E27FC236}">
                <a16:creationId xmlns:a16="http://schemas.microsoft.com/office/drawing/2014/main" id="{C949319D-3237-48BB-815A-CA37F40D18A7}"/>
              </a:ext>
            </a:extLst>
          </p:cNvPr>
          <p:cNvPicPr>
            <a:picLocks noChangeAspect="1"/>
          </p:cNvPicPr>
          <p:nvPr/>
        </p:nvPicPr>
        <p:blipFill>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4140200" y="2146255"/>
            <a:ext cx="719585" cy="719585"/>
          </a:xfrm>
          <a:prstGeom prst="rect">
            <a:avLst/>
          </a:prstGeom>
        </p:spPr>
      </p:pic>
      <p:pic>
        <p:nvPicPr>
          <p:cNvPr id="13" name="Graphic 12" descr="Court">
            <a:extLst>
              <a:ext uri="{FF2B5EF4-FFF2-40B4-BE49-F238E27FC236}">
                <a16:creationId xmlns:a16="http://schemas.microsoft.com/office/drawing/2014/main" id="{7A48B5FF-B32E-420B-84F6-D31C3469240B}"/>
              </a:ext>
            </a:extLst>
          </p:cNvPr>
          <p:cNvPicPr>
            <a:picLocks noChangeAspect="1"/>
          </p:cNvPicPr>
          <p:nvPr/>
        </p:nvPicPr>
        <p:blipFill>
          <a:blip r:embed="rId4" cstate="email">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4225672" y="3921948"/>
            <a:ext cx="548640" cy="548640"/>
          </a:xfrm>
          <a:prstGeom prst="rect">
            <a:avLst/>
          </a:prstGeom>
        </p:spPr>
      </p:pic>
      <p:pic>
        <p:nvPicPr>
          <p:cNvPr id="14" name="Graphic 13" descr="Suitcase">
            <a:extLst>
              <a:ext uri="{FF2B5EF4-FFF2-40B4-BE49-F238E27FC236}">
                <a16:creationId xmlns:a16="http://schemas.microsoft.com/office/drawing/2014/main" id="{4329341C-00C6-419F-84CA-F3C9A38A2A3B}"/>
              </a:ext>
            </a:extLst>
          </p:cNvPr>
          <p:cNvPicPr>
            <a:picLocks noChangeAspect="1"/>
          </p:cNvPicPr>
          <p:nvPr/>
        </p:nvPicPr>
        <p:blipFill>
          <a:blip r:embed="rId6" cstate="email">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a:off x="4225672" y="4428351"/>
            <a:ext cx="548640" cy="548640"/>
          </a:xfrm>
          <a:prstGeom prst="rect">
            <a:avLst/>
          </a:prstGeom>
        </p:spPr>
      </p:pic>
      <p:pic>
        <p:nvPicPr>
          <p:cNvPr id="15" name="Graphic 14" descr="Checklist">
            <a:extLst>
              <a:ext uri="{FF2B5EF4-FFF2-40B4-BE49-F238E27FC236}">
                <a16:creationId xmlns:a16="http://schemas.microsoft.com/office/drawing/2014/main" id="{726F6FE7-5392-4798-95E7-BAC027AE1003}"/>
              </a:ext>
            </a:extLst>
          </p:cNvPr>
          <p:cNvPicPr>
            <a:picLocks noChangeAspect="1"/>
          </p:cNvPicPr>
          <p:nvPr/>
        </p:nvPicPr>
        <p:blipFill>
          <a:blip r:embed="rId8" cstate="email">
            <a:extLst>
              <a:ext uri="{28A0092B-C50C-407E-A947-70E740481C1C}">
                <a14:useLocalDpi xmlns:a14="http://schemas.microsoft.com/office/drawing/2010/main"/>
              </a:ext>
              <a:ext uri="{96DAC541-7B7A-43D3-8B79-37D633B846F1}">
                <asvg:svgBlip xmlns:asvg="http://schemas.microsoft.com/office/drawing/2016/SVG/main" r:embed="rId9"/>
              </a:ext>
            </a:extLst>
          </a:blip>
          <a:stretch>
            <a:fillRect/>
          </a:stretch>
        </p:blipFill>
        <p:spPr>
          <a:xfrm>
            <a:off x="4225672" y="3373308"/>
            <a:ext cx="548640" cy="548640"/>
          </a:xfrm>
          <a:prstGeom prst="rect">
            <a:avLst/>
          </a:prstGeom>
        </p:spPr>
      </p:pic>
      <p:sp>
        <p:nvSpPr>
          <p:cNvPr id="16" name="Title 3">
            <a:extLst>
              <a:ext uri="{FF2B5EF4-FFF2-40B4-BE49-F238E27FC236}">
                <a16:creationId xmlns:a16="http://schemas.microsoft.com/office/drawing/2014/main" id="{ECE73414-A7F8-4C16-9928-0D9CF5B52129}"/>
              </a:ext>
            </a:extLst>
          </p:cNvPr>
          <p:cNvSpPr txBox="1">
            <a:spLocks/>
          </p:cNvSpPr>
          <p:nvPr/>
        </p:nvSpPr>
        <p:spPr>
          <a:xfrm>
            <a:off x="2438400" y="5378216"/>
            <a:ext cx="7315200" cy="685800"/>
          </a:xfrm>
          <a:prstGeom prst="rect">
            <a:avLst/>
          </a:prstGeom>
          <a:solidFill>
            <a:srgbClr val="7C0622"/>
          </a:solidFill>
        </p:spPr>
        <p:txBody>
          <a:bodyPr anchor="ctr"/>
          <a:lstStyle>
            <a:lvl1pPr algn="ctr" defTabSz="411480" rtl="0" eaLnBrk="1" latinLnBrk="0" hangingPunct="1">
              <a:spcBef>
                <a:spcPct val="0"/>
              </a:spcBef>
              <a:buNone/>
              <a:defRPr sz="3960" kern="1200">
                <a:solidFill>
                  <a:schemeClr val="tx1"/>
                </a:solidFill>
                <a:latin typeface="+mj-lt"/>
                <a:ea typeface="+mj-ea"/>
                <a:cs typeface="+mj-cs"/>
              </a:defRPr>
            </a:lvl1pPr>
          </a:lstStyle>
          <a:p>
            <a:r>
              <a:rPr lang="en-US" sz="2000" b="1" dirty="0">
                <a:solidFill>
                  <a:schemeClr val="bg1"/>
                </a:solidFill>
                <a:latin typeface="Arial" charset="0"/>
                <a:ea typeface="Arial" charset="0"/>
                <a:cs typeface="Arial" charset="0"/>
              </a:rPr>
              <a:t>We prioritize using administrative data to analyze outcomes for both control and treatment group applicants</a:t>
            </a:r>
          </a:p>
        </p:txBody>
      </p:sp>
    </p:spTree>
    <p:extLst>
      <p:ext uri="{BB962C8B-B14F-4D97-AF65-F5344CB8AC3E}">
        <p14:creationId xmlns:p14="http://schemas.microsoft.com/office/powerpoint/2010/main" val="37697079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55A48D-0D0E-42E6-89D6-8D7499060101}"/>
              </a:ext>
            </a:extLst>
          </p:cNvPr>
          <p:cNvSpPr>
            <a:spLocks noGrp="1"/>
          </p:cNvSpPr>
          <p:nvPr>
            <p:ph type="title"/>
          </p:nvPr>
        </p:nvSpPr>
        <p:spPr/>
        <p:txBody>
          <a:bodyPr>
            <a:normAutofit fontScale="90000"/>
          </a:bodyPr>
          <a:lstStyle/>
          <a:p>
            <a:r>
              <a:rPr lang="en-US" dirty="0"/>
              <a:t>OMD applicants are predominantly students of color, many of whom are first-gen &amp; Pell-eligible</a:t>
            </a:r>
          </a:p>
        </p:txBody>
      </p:sp>
      <p:sp>
        <p:nvSpPr>
          <p:cNvPr id="3" name="Slide Number Placeholder 2">
            <a:extLst>
              <a:ext uri="{FF2B5EF4-FFF2-40B4-BE49-F238E27FC236}">
                <a16:creationId xmlns:a16="http://schemas.microsoft.com/office/drawing/2014/main" id="{051B6ECE-CF3F-49DF-818B-CAEBCDF6123C}"/>
              </a:ext>
            </a:extLst>
          </p:cNvPr>
          <p:cNvSpPr>
            <a:spLocks noGrp="1"/>
          </p:cNvSpPr>
          <p:nvPr>
            <p:ph type="sldNum" sz="quarter" idx="12"/>
          </p:nvPr>
        </p:nvSpPr>
        <p:spPr/>
        <p:txBody>
          <a:bodyPr/>
          <a:lstStyle/>
          <a:p>
            <a:fld id="{56C55CE0-7EDD-E844-BEF3-1C1D134E2971}" type="slidenum">
              <a:rPr lang="en-US" smtClean="0"/>
              <a:t>8</a:t>
            </a:fld>
            <a:endParaRPr lang="en-US" dirty="0"/>
          </a:p>
        </p:txBody>
      </p:sp>
      <p:sp>
        <p:nvSpPr>
          <p:cNvPr id="4" name="Content Placeholder 3">
            <a:extLst>
              <a:ext uri="{FF2B5EF4-FFF2-40B4-BE49-F238E27FC236}">
                <a16:creationId xmlns:a16="http://schemas.microsoft.com/office/drawing/2014/main" id="{9BA0D277-C500-4C83-8C50-EBB29410EBDF}"/>
              </a:ext>
            </a:extLst>
          </p:cNvPr>
          <p:cNvSpPr>
            <a:spLocks noGrp="1"/>
          </p:cNvSpPr>
          <p:nvPr>
            <p:ph sz="quarter" idx="13"/>
          </p:nvPr>
        </p:nvSpPr>
        <p:spPr/>
        <p:txBody>
          <a:bodyPr/>
          <a:lstStyle/>
          <a:p>
            <a:endParaRPr lang="en-US"/>
          </a:p>
        </p:txBody>
      </p:sp>
      <p:graphicFrame>
        <p:nvGraphicFramePr>
          <p:cNvPr id="5" name="Content Placeholder 4">
            <a:extLst>
              <a:ext uri="{FF2B5EF4-FFF2-40B4-BE49-F238E27FC236}">
                <a16:creationId xmlns:a16="http://schemas.microsoft.com/office/drawing/2014/main" id="{B1A17E6A-9D05-4347-B085-A2EA1D5A8921}"/>
              </a:ext>
            </a:extLst>
          </p:cNvPr>
          <p:cNvGraphicFramePr>
            <a:graphicFrameLocks/>
          </p:cNvGraphicFramePr>
          <p:nvPr>
            <p:extLst>
              <p:ext uri="{D42A27DB-BD31-4B8C-83A1-F6EECF244321}">
                <p14:modId xmlns:p14="http://schemas.microsoft.com/office/powerpoint/2010/main" val="816976149"/>
              </p:ext>
            </p:extLst>
          </p:nvPr>
        </p:nvGraphicFramePr>
        <p:xfrm>
          <a:off x="609754" y="1635849"/>
          <a:ext cx="10972645" cy="4041871"/>
        </p:xfrm>
        <a:graphic>
          <a:graphicData uri="http://schemas.openxmlformats.org/drawingml/2006/table">
            <a:tbl>
              <a:tblPr firstRow="1" bandRow="1">
                <a:tableStyleId>{5C22544A-7EE6-4342-B048-85BDC9FD1C3A}</a:tableStyleId>
              </a:tblPr>
              <a:tblGrid>
                <a:gridCol w="2517270">
                  <a:extLst>
                    <a:ext uri="{9D8B030D-6E8A-4147-A177-3AD203B41FA5}">
                      <a16:colId xmlns:a16="http://schemas.microsoft.com/office/drawing/2014/main" val="3991406489"/>
                    </a:ext>
                  </a:extLst>
                </a:gridCol>
                <a:gridCol w="1394776">
                  <a:extLst>
                    <a:ext uri="{9D8B030D-6E8A-4147-A177-3AD203B41FA5}">
                      <a16:colId xmlns:a16="http://schemas.microsoft.com/office/drawing/2014/main" val="170291938"/>
                    </a:ext>
                  </a:extLst>
                </a:gridCol>
                <a:gridCol w="1630022">
                  <a:extLst>
                    <a:ext uri="{9D8B030D-6E8A-4147-A177-3AD203B41FA5}">
                      <a16:colId xmlns:a16="http://schemas.microsoft.com/office/drawing/2014/main" val="2007759454"/>
                    </a:ext>
                  </a:extLst>
                </a:gridCol>
                <a:gridCol w="214185">
                  <a:extLst>
                    <a:ext uri="{9D8B030D-6E8A-4147-A177-3AD203B41FA5}">
                      <a16:colId xmlns:a16="http://schemas.microsoft.com/office/drawing/2014/main" val="310828077"/>
                    </a:ext>
                  </a:extLst>
                </a:gridCol>
                <a:gridCol w="2319573">
                  <a:extLst>
                    <a:ext uri="{9D8B030D-6E8A-4147-A177-3AD203B41FA5}">
                      <a16:colId xmlns:a16="http://schemas.microsoft.com/office/drawing/2014/main" val="585710549"/>
                    </a:ext>
                  </a:extLst>
                </a:gridCol>
                <a:gridCol w="1307334">
                  <a:extLst>
                    <a:ext uri="{9D8B030D-6E8A-4147-A177-3AD203B41FA5}">
                      <a16:colId xmlns:a16="http://schemas.microsoft.com/office/drawing/2014/main" val="3573550153"/>
                    </a:ext>
                  </a:extLst>
                </a:gridCol>
                <a:gridCol w="1589485">
                  <a:extLst>
                    <a:ext uri="{9D8B030D-6E8A-4147-A177-3AD203B41FA5}">
                      <a16:colId xmlns:a16="http://schemas.microsoft.com/office/drawing/2014/main" val="284580885"/>
                    </a:ext>
                  </a:extLst>
                </a:gridCol>
              </a:tblGrid>
              <a:tr h="352184">
                <a:tc>
                  <a:txBody>
                    <a:bodyPr/>
                    <a:lstStyle/>
                    <a:p>
                      <a:pPr algn="l" fontAlgn="b"/>
                      <a:r>
                        <a:rPr lang="en-US" sz="1600" u="none" strike="noStrike" dirty="0">
                          <a:effectLst/>
                          <a:latin typeface="Arial" panose="020B0604020202020204" pitchFamily="34" charset="0"/>
                          <a:cs typeface="Arial" panose="020B0604020202020204" pitchFamily="34" charset="0"/>
                        </a:rPr>
                        <a:t>Race/ethnicity</a:t>
                      </a:r>
                      <a:endParaRPr lang="en-US" sz="16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ctr" fontAlgn="b"/>
                      <a:r>
                        <a:rPr lang="en-US" sz="1600" b="1" i="0" u="none" strike="noStrike" dirty="0">
                          <a:solidFill>
                            <a:schemeClr val="lt1"/>
                          </a:solidFill>
                          <a:effectLst/>
                          <a:latin typeface="Arial" panose="020B0604020202020204" pitchFamily="34" charset="0"/>
                          <a:cs typeface="Arial" panose="020B0604020202020204" pitchFamily="34" charset="0"/>
                        </a:rPr>
                        <a:t>OMD Control</a:t>
                      </a:r>
                      <a:endParaRPr lang="en-US" sz="16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ctr" fontAlgn="b"/>
                      <a:r>
                        <a:rPr lang="en-US" sz="1600" u="none" strike="noStrike" dirty="0">
                          <a:effectLst/>
                          <a:latin typeface="Arial" panose="020B0604020202020204" pitchFamily="34" charset="0"/>
                          <a:cs typeface="Arial" panose="020B0604020202020204" pitchFamily="34" charset="0"/>
                        </a:rPr>
                        <a:t>OMD Treatment</a:t>
                      </a:r>
                      <a:endParaRPr lang="en-US" sz="16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l" fontAlgn="b"/>
                      <a:endParaRPr lang="en-US" sz="16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noFill/>
                  </a:tcPr>
                </a:tc>
                <a:tc>
                  <a:txBody>
                    <a:bodyPr/>
                    <a:lstStyle/>
                    <a:p>
                      <a:pPr algn="l" fontAlgn="b"/>
                      <a:r>
                        <a:rPr lang="en-US" sz="1600" u="none" strike="noStrike" dirty="0">
                          <a:effectLst/>
                          <a:latin typeface="Arial" panose="020B0604020202020204" pitchFamily="34" charset="0"/>
                          <a:cs typeface="Arial" panose="020B0604020202020204" pitchFamily="34" charset="0"/>
                        </a:rPr>
                        <a:t>Other Characteristics</a:t>
                      </a:r>
                      <a:endParaRPr lang="en-US" sz="16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ctr" fontAlgn="b"/>
                      <a:r>
                        <a:rPr lang="en-US" sz="1600" b="1" i="0" u="none" strike="noStrike" dirty="0">
                          <a:solidFill>
                            <a:schemeClr val="lt1"/>
                          </a:solidFill>
                          <a:effectLst/>
                          <a:latin typeface="Arial" panose="020B0604020202020204" pitchFamily="34" charset="0"/>
                          <a:cs typeface="Arial" panose="020B0604020202020204" pitchFamily="34" charset="0"/>
                        </a:rPr>
                        <a:t>OMD Control</a:t>
                      </a:r>
                      <a:endParaRPr lang="en-US" sz="16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ctr" fontAlgn="b"/>
                      <a:r>
                        <a:rPr lang="en-US" sz="1600" u="none" strike="noStrike" dirty="0">
                          <a:effectLst/>
                          <a:latin typeface="Arial" panose="020B0604020202020204" pitchFamily="34" charset="0"/>
                          <a:cs typeface="Arial" panose="020B0604020202020204" pitchFamily="34" charset="0"/>
                        </a:rPr>
                        <a:t>OMD Treatment</a:t>
                      </a:r>
                      <a:endParaRPr lang="en-US" sz="16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extLst>
                  <a:ext uri="{0D108BD9-81ED-4DB2-BD59-A6C34878D82A}">
                    <a16:rowId xmlns:a16="http://schemas.microsoft.com/office/drawing/2014/main" val="3227327569"/>
                  </a:ext>
                </a:extLst>
              </a:tr>
              <a:tr h="370720">
                <a:tc>
                  <a:txBody>
                    <a:bodyPr/>
                    <a:lstStyle/>
                    <a:p>
                      <a:pPr algn="l" fontAlgn="b"/>
                      <a:r>
                        <a:rPr lang="en-US" sz="1600" u="none" strike="noStrike" dirty="0">
                          <a:solidFill>
                            <a:schemeClr val="bg1">
                              <a:lumMod val="50000"/>
                            </a:schemeClr>
                          </a:solidFill>
                          <a:effectLst/>
                          <a:latin typeface="Arial" panose="020B0604020202020204" pitchFamily="34" charset="0"/>
                          <a:cs typeface="Arial" panose="020B0604020202020204" pitchFamily="34" charset="0"/>
                        </a:rPr>
                        <a:t>Black</a:t>
                      </a:r>
                      <a:endParaRPr lang="en-US" sz="1600" b="0" i="0" u="none" strike="noStrike" dirty="0">
                        <a:solidFill>
                          <a:schemeClr val="bg1">
                            <a:lumMod val="50000"/>
                          </a:schemeClr>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ctr" fontAlgn="b"/>
                      <a:r>
                        <a:rPr lang="en-US" sz="1600" b="0" i="0" u="none" strike="noStrike" kern="1200" dirty="0">
                          <a:solidFill>
                            <a:schemeClr val="bg1">
                              <a:lumMod val="50000"/>
                            </a:schemeClr>
                          </a:solidFill>
                          <a:effectLst/>
                          <a:latin typeface="Arial" panose="020B0604020202020204" pitchFamily="34" charset="0"/>
                          <a:ea typeface="+mn-ea"/>
                          <a:cs typeface="Arial" panose="020B0604020202020204" pitchFamily="34" charset="0"/>
                        </a:rPr>
                        <a:t>37%</a:t>
                      </a:r>
                    </a:p>
                  </a:txBody>
                  <a:tcPr marL="9525" marR="9525" marT="9525" marB="0" anchor="ctr"/>
                </a:tc>
                <a:tc>
                  <a:txBody>
                    <a:bodyPr/>
                    <a:lstStyle/>
                    <a:p>
                      <a:pPr algn="ctr" fontAlgn="b"/>
                      <a:r>
                        <a:rPr lang="en-US" sz="1600" b="0" i="0" u="none" strike="noStrike" kern="1200" dirty="0">
                          <a:solidFill>
                            <a:schemeClr val="bg1">
                              <a:lumMod val="50000"/>
                            </a:schemeClr>
                          </a:solidFill>
                          <a:effectLst/>
                          <a:latin typeface="Arial" panose="020B0604020202020204" pitchFamily="34" charset="0"/>
                          <a:ea typeface="+mn-ea"/>
                          <a:cs typeface="Arial" panose="020B0604020202020204" pitchFamily="34" charset="0"/>
                        </a:rPr>
                        <a:t>40%</a:t>
                      </a:r>
                    </a:p>
                  </a:txBody>
                  <a:tcPr marL="9525" marR="9525" marT="9525" marB="0" anchor="ctr"/>
                </a:tc>
                <a:tc>
                  <a:txBody>
                    <a:bodyPr/>
                    <a:lstStyle/>
                    <a:p>
                      <a:pPr algn="l" fontAlgn="b"/>
                      <a:endParaRPr lang="en-US" sz="1600" b="0" i="0" u="none" strike="noStrike" dirty="0">
                        <a:solidFill>
                          <a:schemeClr val="bg1">
                            <a:lumMod val="50000"/>
                          </a:schemeClr>
                        </a:solidFill>
                        <a:effectLst/>
                        <a:latin typeface="Arial" panose="020B0604020202020204" pitchFamily="34" charset="0"/>
                        <a:cs typeface="Arial" panose="020B0604020202020204" pitchFamily="34" charset="0"/>
                      </a:endParaRPr>
                    </a:p>
                  </a:txBody>
                  <a:tcPr marL="9525" marR="9525" marT="9525" marB="0" anchor="ctr">
                    <a:noFill/>
                  </a:tcPr>
                </a:tc>
                <a:tc>
                  <a:txBody>
                    <a:bodyPr/>
                    <a:lstStyle/>
                    <a:p>
                      <a:pPr algn="l" fontAlgn="b"/>
                      <a:r>
                        <a:rPr lang="en-US" sz="1600" u="none" strike="noStrike" dirty="0">
                          <a:solidFill>
                            <a:schemeClr val="bg1">
                              <a:lumMod val="50000"/>
                            </a:schemeClr>
                          </a:solidFill>
                          <a:effectLst/>
                          <a:latin typeface="Arial" panose="020B0604020202020204" pitchFamily="34" charset="0"/>
                          <a:cs typeface="Arial" panose="020B0604020202020204" pitchFamily="34" charset="0"/>
                        </a:rPr>
                        <a:t>Female</a:t>
                      </a:r>
                      <a:endParaRPr lang="en-US" sz="1600" b="0" i="0" u="none" strike="noStrike" dirty="0">
                        <a:solidFill>
                          <a:schemeClr val="bg1">
                            <a:lumMod val="50000"/>
                          </a:schemeClr>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ctr" fontAlgn="b"/>
                      <a:r>
                        <a:rPr lang="en-US" sz="1600" b="0" i="0" u="none" strike="noStrike" kern="1200" dirty="0">
                          <a:solidFill>
                            <a:schemeClr val="bg1">
                              <a:lumMod val="50000"/>
                            </a:schemeClr>
                          </a:solidFill>
                          <a:effectLst/>
                          <a:latin typeface="Arial" panose="020B0604020202020204" pitchFamily="34" charset="0"/>
                          <a:ea typeface="+mn-ea"/>
                          <a:cs typeface="Arial" panose="020B0604020202020204" pitchFamily="34" charset="0"/>
                        </a:rPr>
                        <a:t>60%</a:t>
                      </a:r>
                    </a:p>
                  </a:txBody>
                  <a:tcPr marL="9525" marR="9525" marT="9525" marB="0" anchor="ctr"/>
                </a:tc>
                <a:tc>
                  <a:txBody>
                    <a:bodyPr/>
                    <a:lstStyle/>
                    <a:p>
                      <a:pPr algn="ctr" fontAlgn="b"/>
                      <a:r>
                        <a:rPr lang="en-US" sz="1600" b="0" i="0" u="none" strike="noStrike" kern="1200" dirty="0">
                          <a:solidFill>
                            <a:schemeClr val="bg1">
                              <a:lumMod val="50000"/>
                            </a:schemeClr>
                          </a:solidFill>
                          <a:effectLst/>
                          <a:latin typeface="Arial" panose="020B0604020202020204" pitchFamily="34" charset="0"/>
                          <a:ea typeface="+mn-ea"/>
                          <a:cs typeface="Arial" panose="020B0604020202020204" pitchFamily="34" charset="0"/>
                        </a:rPr>
                        <a:t>60%</a:t>
                      </a:r>
                    </a:p>
                  </a:txBody>
                  <a:tcPr marL="9525" marR="9525" marT="9525" marB="0" anchor="ctr"/>
                </a:tc>
                <a:extLst>
                  <a:ext uri="{0D108BD9-81ED-4DB2-BD59-A6C34878D82A}">
                    <a16:rowId xmlns:a16="http://schemas.microsoft.com/office/drawing/2014/main" val="3767386939"/>
                  </a:ext>
                </a:extLst>
              </a:tr>
              <a:tr h="370720">
                <a:tc>
                  <a:txBody>
                    <a:bodyPr/>
                    <a:lstStyle/>
                    <a:p>
                      <a:pPr algn="l" fontAlgn="b"/>
                      <a:r>
                        <a:rPr lang="en-US" sz="1600" u="none" strike="noStrike" dirty="0">
                          <a:solidFill>
                            <a:schemeClr val="bg1">
                              <a:lumMod val="50000"/>
                            </a:schemeClr>
                          </a:solidFill>
                          <a:effectLst/>
                          <a:latin typeface="Arial" panose="020B0604020202020204" pitchFamily="34" charset="0"/>
                          <a:cs typeface="Arial" panose="020B0604020202020204" pitchFamily="34" charset="0"/>
                        </a:rPr>
                        <a:t>Hispanic</a:t>
                      </a:r>
                      <a:endParaRPr lang="en-US" sz="1600" b="0" i="0" u="none" strike="noStrike" dirty="0">
                        <a:solidFill>
                          <a:schemeClr val="bg1">
                            <a:lumMod val="50000"/>
                          </a:schemeClr>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ctr" fontAlgn="b"/>
                      <a:r>
                        <a:rPr lang="en-US" sz="1600" b="0" i="0" u="none" strike="noStrike" kern="1200" dirty="0">
                          <a:solidFill>
                            <a:schemeClr val="bg1">
                              <a:lumMod val="50000"/>
                            </a:schemeClr>
                          </a:solidFill>
                          <a:effectLst/>
                          <a:latin typeface="Arial" panose="020B0604020202020204" pitchFamily="34" charset="0"/>
                          <a:ea typeface="+mn-ea"/>
                          <a:cs typeface="Arial" panose="020B0604020202020204" pitchFamily="34" charset="0"/>
                        </a:rPr>
                        <a:t>48%</a:t>
                      </a:r>
                    </a:p>
                  </a:txBody>
                  <a:tcPr marL="9525" marR="9525" marT="9525" marB="0" anchor="ctr"/>
                </a:tc>
                <a:tc>
                  <a:txBody>
                    <a:bodyPr/>
                    <a:lstStyle/>
                    <a:p>
                      <a:pPr algn="ctr" fontAlgn="b"/>
                      <a:r>
                        <a:rPr lang="en-US" sz="1600" b="0" i="0" u="none" strike="noStrike" kern="1200" dirty="0">
                          <a:solidFill>
                            <a:schemeClr val="bg1">
                              <a:lumMod val="50000"/>
                            </a:schemeClr>
                          </a:solidFill>
                          <a:effectLst/>
                          <a:latin typeface="Arial" panose="020B0604020202020204" pitchFamily="34" charset="0"/>
                          <a:ea typeface="+mn-ea"/>
                          <a:cs typeface="Arial" panose="020B0604020202020204" pitchFamily="34" charset="0"/>
                        </a:rPr>
                        <a:t>45%</a:t>
                      </a:r>
                    </a:p>
                  </a:txBody>
                  <a:tcPr marL="9525" marR="9525" marT="9525" marB="0" anchor="ctr"/>
                </a:tc>
                <a:tc>
                  <a:txBody>
                    <a:bodyPr/>
                    <a:lstStyle/>
                    <a:p>
                      <a:pPr algn="l" fontAlgn="b"/>
                      <a:endParaRPr lang="en-US" sz="1600" b="0" i="0" u="none" strike="noStrike" dirty="0">
                        <a:solidFill>
                          <a:schemeClr val="bg1">
                            <a:lumMod val="50000"/>
                          </a:schemeClr>
                        </a:solidFill>
                        <a:effectLst/>
                        <a:latin typeface="Arial" panose="020B0604020202020204" pitchFamily="34" charset="0"/>
                        <a:cs typeface="Arial" panose="020B0604020202020204" pitchFamily="34" charset="0"/>
                      </a:endParaRPr>
                    </a:p>
                  </a:txBody>
                  <a:tcPr marL="9525" marR="9525" marT="9525" marB="0" anchor="ctr">
                    <a:noFill/>
                  </a:tcPr>
                </a:tc>
                <a:tc>
                  <a:txBody>
                    <a:bodyPr/>
                    <a:lstStyle/>
                    <a:p>
                      <a:pPr algn="l" fontAlgn="b"/>
                      <a:r>
                        <a:rPr lang="en-US" sz="1600" u="none" strike="noStrike" dirty="0">
                          <a:solidFill>
                            <a:schemeClr val="bg1">
                              <a:lumMod val="50000"/>
                            </a:schemeClr>
                          </a:solidFill>
                          <a:effectLst/>
                          <a:latin typeface="Arial" panose="020B0604020202020204" pitchFamily="34" charset="0"/>
                          <a:cs typeface="Arial" panose="020B0604020202020204" pitchFamily="34" charset="0"/>
                        </a:rPr>
                        <a:t>Married</a:t>
                      </a:r>
                      <a:endParaRPr lang="en-US" sz="1600" b="0" i="0" u="none" strike="noStrike" dirty="0">
                        <a:solidFill>
                          <a:schemeClr val="bg1">
                            <a:lumMod val="50000"/>
                          </a:schemeClr>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ctr" fontAlgn="b"/>
                      <a:r>
                        <a:rPr lang="en-US" sz="1600" b="0" i="0" u="none" strike="noStrike" kern="1200" dirty="0">
                          <a:solidFill>
                            <a:schemeClr val="bg1">
                              <a:lumMod val="50000"/>
                            </a:schemeClr>
                          </a:solidFill>
                          <a:effectLst/>
                          <a:latin typeface="Arial" panose="020B0604020202020204" pitchFamily="34" charset="0"/>
                          <a:ea typeface="+mn-ea"/>
                          <a:cs typeface="Arial" panose="020B0604020202020204" pitchFamily="34" charset="0"/>
                        </a:rPr>
                        <a:t>3%</a:t>
                      </a:r>
                    </a:p>
                  </a:txBody>
                  <a:tcPr marL="9525" marR="9525" marT="9525" marB="0" anchor="ctr"/>
                </a:tc>
                <a:tc>
                  <a:txBody>
                    <a:bodyPr/>
                    <a:lstStyle/>
                    <a:p>
                      <a:pPr algn="ctr" fontAlgn="b"/>
                      <a:r>
                        <a:rPr lang="en-US" sz="1600" b="0" i="0" u="none" strike="noStrike" kern="1200" dirty="0">
                          <a:solidFill>
                            <a:schemeClr val="bg1">
                              <a:lumMod val="50000"/>
                            </a:schemeClr>
                          </a:solidFill>
                          <a:effectLst/>
                          <a:latin typeface="Arial" panose="020B0604020202020204" pitchFamily="34" charset="0"/>
                          <a:ea typeface="+mn-ea"/>
                          <a:cs typeface="Arial" panose="020B0604020202020204" pitchFamily="34" charset="0"/>
                        </a:rPr>
                        <a:t>3%</a:t>
                      </a:r>
                    </a:p>
                  </a:txBody>
                  <a:tcPr marL="9525" marR="9525" marT="9525" marB="0" anchor="ctr"/>
                </a:tc>
                <a:extLst>
                  <a:ext uri="{0D108BD9-81ED-4DB2-BD59-A6C34878D82A}">
                    <a16:rowId xmlns:a16="http://schemas.microsoft.com/office/drawing/2014/main" val="2905243606"/>
                  </a:ext>
                </a:extLst>
              </a:tr>
              <a:tr h="370720">
                <a:tc>
                  <a:txBody>
                    <a:bodyPr/>
                    <a:lstStyle/>
                    <a:p>
                      <a:pPr algn="l" fontAlgn="b"/>
                      <a:r>
                        <a:rPr lang="en-US" sz="1600" u="none" strike="noStrike" dirty="0">
                          <a:solidFill>
                            <a:schemeClr val="bg1">
                              <a:lumMod val="50000"/>
                            </a:schemeClr>
                          </a:solidFill>
                          <a:effectLst/>
                          <a:latin typeface="Arial" panose="020B0604020202020204" pitchFamily="34" charset="0"/>
                          <a:cs typeface="Arial" panose="020B0604020202020204" pitchFamily="34" charset="0"/>
                        </a:rPr>
                        <a:t>White</a:t>
                      </a:r>
                      <a:endParaRPr lang="en-US" sz="1600" b="0" i="0" u="none" strike="noStrike" dirty="0">
                        <a:solidFill>
                          <a:schemeClr val="bg1">
                            <a:lumMod val="50000"/>
                          </a:schemeClr>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ctr" fontAlgn="b"/>
                      <a:r>
                        <a:rPr lang="en-US" sz="1600" b="0" i="0" u="none" strike="noStrike" kern="1200" dirty="0">
                          <a:solidFill>
                            <a:schemeClr val="bg1">
                              <a:lumMod val="50000"/>
                            </a:schemeClr>
                          </a:solidFill>
                          <a:effectLst/>
                          <a:latin typeface="Arial" panose="020B0604020202020204" pitchFamily="34" charset="0"/>
                          <a:ea typeface="+mn-ea"/>
                          <a:cs typeface="Arial" panose="020B0604020202020204" pitchFamily="34" charset="0"/>
                        </a:rPr>
                        <a:t>5%</a:t>
                      </a:r>
                    </a:p>
                  </a:txBody>
                  <a:tcPr marL="9525" marR="9525" marT="9525" marB="0" anchor="ctr"/>
                </a:tc>
                <a:tc>
                  <a:txBody>
                    <a:bodyPr/>
                    <a:lstStyle/>
                    <a:p>
                      <a:pPr algn="ctr" fontAlgn="b"/>
                      <a:r>
                        <a:rPr lang="en-US" sz="1600" b="0" i="0" u="none" strike="noStrike" kern="1200" dirty="0">
                          <a:solidFill>
                            <a:schemeClr val="bg1">
                              <a:lumMod val="50000"/>
                            </a:schemeClr>
                          </a:solidFill>
                          <a:effectLst/>
                          <a:latin typeface="Arial" panose="020B0604020202020204" pitchFamily="34" charset="0"/>
                          <a:ea typeface="+mn-ea"/>
                          <a:cs typeface="Arial" panose="020B0604020202020204" pitchFamily="34" charset="0"/>
                        </a:rPr>
                        <a:t>6%</a:t>
                      </a:r>
                    </a:p>
                  </a:txBody>
                  <a:tcPr marL="9525" marR="9525" marT="9525" marB="0" anchor="ctr"/>
                </a:tc>
                <a:tc>
                  <a:txBody>
                    <a:bodyPr/>
                    <a:lstStyle/>
                    <a:p>
                      <a:pPr algn="l" fontAlgn="b"/>
                      <a:endParaRPr lang="en-US" sz="1600" b="0" i="0" u="none" strike="noStrike" dirty="0">
                        <a:solidFill>
                          <a:schemeClr val="bg1">
                            <a:lumMod val="50000"/>
                          </a:schemeClr>
                        </a:solidFill>
                        <a:effectLst/>
                        <a:latin typeface="Arial" panose="020B0604020202020204" pitchFamily="34" charset="0"/>
                        <a:cs typeface="Arial" panose="020B0604020202020204" pitchFamily="34" charset="0"/>
                      </a:endParaRPr>
                    </a:p>
                  </a:txBody>
                  <a:tcPr marL="9525" marR="9525" marT="9525" marB="0" anchor="ctr">
                    <a:noFill/>
                  </a:tcPr>
                </a:tc>
                <a:tc>
                  <a:txBody>
                    <a:bodyPr/>
                    <a:lstStyle/>
                    <a:p>
                      <a:pPr algn="l" fontAlgn="b"/>
                      <a:r>
                        <a:rPr lang="en-US" sz="1600" u="none" strike="noStrike" dirty="0">
                          <a:solidFill>
                            <a:schemeClr val="bg1">
                              <a:lumMod val="50000"/>
                            </a:schemeClr>
                          </a:solidFill>
                          <a:effectLst/>
                          <a:latin typeface="Arial" panose="020B0604020202020204" pitchFamily="34" charset="0"/>
                          <a:cs typeface="Arial" panose="020B0604020202020204" pitchFamily="34" charset="0"/>
                        </a:rPr>
                        <a:t>Single</a:t>
                      </a:r>
                      <a:endParaRPr lang="en-US" sz="1600" b="0" i="0" u="none" strike="noStrike" dirty="0">
                        <a:solidFill>
                          <a:schemeClr val="bg1">
                            <a:lumMod val="50000"/>
                          </a:schemeClr>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ctr" fontAlgn="b"/>
                      <a:r>
                        <a:rPr lang="en-US" sz="1600" b="0" i="0" u="none" strike="noStrike" kern="1200" dirty="0">
                          <a:solidFill>
                            <a:schemeClr val="bg1">
                              <a:lumMod val="50000"/>
                            </a:schemeClr>
                          </a:solidFill>
                          <a:effectLst/>
                          <a:latin typeface="Arial" panose="020B0604020202020204" pitchFamily="34" charset="0"/>
                          <a:ea typeface="+mn-ea"/>
                          <a:cs typeface="Arial" panose="020B0604020202020204" pitchFamily="34" charset="0"/>
                        </a:rPr>
                        <a:t>93%</a:t>
                      </a:r>
                    </a:p>
                  </a:txBody>
                  <a:tcPr marL="9525" marR="9525" marT="9525" marB="0" anchor="ctr"/>
                </a:tc>
                <a:tc>
                  <a:txBody>
                    <a:bodyPr/>
                    <a:lstStyle/>
                    <a:p>
                      <a:pPr algn="ctr" fontAlgn="b"/>
                      <a:r>
                        <a:rPr lang="en-US" sz="1600" b="0" i="0" u="none" strike="noStrike" kern="1200" dirty="0">
                          <a:solidFill>
                            <a:schemeClr val="bg1">
                              <a:lumMod val="50000"/>
                            </a:schemeClr>
                          </a:solidFill>
                          <a:effectLst/>
                          <a:latin typeface="Arial" panose="020B0604020202020204" pitchFamily="34" charset="0"/>
                          <a:ea typeface="+mn-ea"/>
                          <a:cs typeface="Arial" panose="020B0604020202020204" pitchFamily="34" charset="0"/>
                        </a:rPr>
                        <a:t>92%</a:t>
                      </a:r>
                    </a:p>
                  </a:txBody>
                  <a:tcPr marL="9525" marR="9525" marT="9525" marB="0" anchor="ctr"/>
                </a:tc>
                <a:extLst>
                  <a:ext uri="{0D108BD9-81ED-4DB2-BD59-A6C34878D82A}">
                    <a16:rowId xmlns:a16="http://schemas.microsoft.com/office/drawing/2014/main" val="3845390664"/>
                  </a:ext>
                </a:extLst>
              </a:tr>
              <a:tr h="370720">
                <a:tc>
                  <a:txBody>
                    <a:bodyPr/>
                    <a:lstStyle/>
                    <a:p>
                      <a:pPr algn="l" fontAlgn="b"/>
                      <a:r>
                        <a:rPr lang="en-US" sz="1600" u="none" strike="noStrike" dirty="0">
                          <a:solidFill>
                            <a:schemeClr val="bg1">
                              <a:lumMod val="50000"/>
                            </a:schemeClr>
                          </a:solidFill>
                          <a:effectLst/>
                          <a:latin typeface="Arial" panose="020B0604020202020204" pitchFamily="34" charset="0"/>
                          <a:cs typeface="Arial" panose="020B0604020202020204" pitchFamily="34" charset="0"/>
                        </a:rPr>
                        <a:t>Asian</a:t>
                      </a:r>
                      <a:endParaRPr lang="en-US" sz="1600" b="0" i="0" u="none" strike="noStrike" dirty="0">
                        <a:solidFill>
                          <a:schemeClr val="bg1">
                            <a:lumMod val="50000"/>
                          </a:schemeClr>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ctr" fontAlgn="b"/>
                      <a:r>
                        <a:rPr lang="en-US" sz="1600" b="0" i="0" u="none" strike="noStrike" kern="1200" dirty="0">
                          <a:solidFill>
                            <a:schemeClr val="bg1">
                              <a:lumMod val="50000"/>
                            </a:schemeClr>
                          </a:solidFill>
                          <a:effectLst/>
                          <a:latin typeface="Arial" panose="020B0604020202020204" pitchFamily="34" charset="0"/>
                          <a:ea typeface="+mn-ea"/>
                          <a:cs typeface="Arial" panose="020B0604020202020204" pitchFamily="34" charset="0"/>
                        </a:rPr>
                        <a:t>5%</a:t>
                      </a:r>
                    </a:p>
                  </a:txBody>
                  <a:tcPr marL="9525" marR="9525" marT="9525" marB="0" anchor="ctr"/>
                </a:tc>
                <a:tc>
                  <a:txBody>
                    <a:bodyPr/>
                    <a:lstStyle/>
                    <a:p>
                      <a:pPr algn="ctr" fontAlgn="b"/>
                      <a:r>
                        <a:rPr lang="en-US" sz="1600" b="0" i="0" u="none" strike="noStrike" kern="1200" dirty="0">
                          <a:solidFill>
                            <a:schemeClr val="bg1">
                              <a:lumMod val="50000"/>
                            </a:schemeClr>
                          </a:solidFill>
                          <a:effectLst/>
                          <a:latin typeface="Arial" panose="020B0604020202020204" pitchFamily="34" charset="0"/>
                          <a:ea typeface="+mn-ea"/>
                          <a:cs typeface="Arial" panose="020B0604020202020204" pitchFamily="34" charset="0"/>
                        </a:rPr>
                        <a:t>5%</a:t>
                      </a:r>
                    </a:p>
                  </a:txBody>
                  <a:tcPr marL="9525" marR="9525" marT="9525" marB="0" anchor="ctr"/>
                </a:tc>
                <a:tc>
                  <a:txBody>
                    <a:bodyPr/>
                    <a:lstStyle/>
                    <a:p>
                      <a:pPr algn="l" fontAlgn="b"/>
                      <a:endParaRPr lang="en-US" sz="1600" b="0" i="0" u="none" strike="noStrike" dirty="0">
                        <a:solidFill>
                          <a:schemeClr val="bg1">
                            <a:lumMod val="50000"/>
                          </a:schemeClr>
                        </a:solidFill>
                        <a:effectLst/>
                        <a:latin typeface="Arial" panose="020B0604020202020204" pitchFamily="34" charset="0"/>
                        <a:cs typeface="Arial" panose="020B0604020202020204" pitchFamily="34" charset="0"/>
                      </a:endParaRPr>
                    </a:p>
                  </a:txBody>
                  <a:tcPr marL="9525" marR="9525" marT="9525" marB="0" anchor="ctr">
                    <a:noFill/>
                  </a:tcPr>
                </a:tc>
                <a:tc>
                  <a:txBody>
                    <a:bodyPr/>
                    <a:lstStyle/>
                    <a:p>
                      <a:pPr algn="l" fontAlgn="b"/>
                      <a:r>
                        <a:rPr lang="en-US" sz="1600" u="none" strike="noStrike" dirty="0">
                          <a:solidFill>
                            <a:schemeClr val="bg1">
                              <a:lumMod val="50000"/>
                            </a:schemeClr>
                          </a:solidFill>
                          <a:effectLst/>
                          <a:latin typeface="Arial" panose="020B0604020202020204" pitchFamily="34" charset="0"/>
                          <a:cs typeface="Arial" panose="020B0604020202020204" pitchFamily="34" charset="0"/>
                        </a:rPr>
                        <a:t>Divorced</a:t>
                      </a:r>
                      <a:r>
                        <a:rPr lang="en-US" sz="1600" u="none" strike="noStrike" baseline="0" dirty="0">
                          <a:solidFill>
                            <a:schemeClr val="bg1">
                              <a:lumMod val="50000"/>
                            </a:schemeClr>
                          </a:solidFill>
                          <a:effectLst/>
                          <a:latin typeface="Arial" panose="020B0604020202020204" pitchFamily="34" charset="0"/>
                          <a:cs typeface="Arial" panose="020B0604020202020204" pitchFamily="34" charset="0"/>
                        </a:rPr>
                        <a:t> </a:t>
                      </a:r>
                      <a:endParaRPr lang="en-US" sz="1600" b="0" i="0" u="none" strike="noStrike" dirty="0">
                        <a:solidFill>
                          <a:schemeClr val="bg1">
                            <a:lumMod val="50000"/>
                          </a:schemeClr>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ctr" fontAlgn="b"/>
                      <a:r>
                        <a:rPr lang="en-US" sz="1600" b="0" i="0" u="none" strike="noStrike" kern="1200" dirty="0">
                          <a:solidFill>
                            <a:schemeClr val="bg1">
                              <a:lumMod val="50000"/>
                            </a:schemeClr>
                          </a:solidFill>
                          <a:effectLst/>
                          <a:latin typeface="Arial" panose="020B0604020202020204" pitchFamily="34" charset="0"/>
                          <a:ea typeface="+mn-ea"/>
                          <a:cs typeface="Arial" panose="020B0604020202020204" pitchFamily="34" charset="0"/>
                        </a:rPr>
                        <a:t>1%</a:t>
                      </a:r>
                    </a:p>
                  </a:txBody>
                  <a:tcPr marL="9525" marR="9525" marT="9525" marB="0" anchor="ctr"/>
                </a:tc>
                <a:tc>
                  <a:txBody>
                    <a:bodyPr/>
                    <a:lstStyle/>
                    <a:p>
                      <a:pPr algn="ctr" fontAlgn="b"/>
                      <a:r>
                        <a:rPr lang="en-US" sz="1600" b="0" i="0" u="none" strike="noStrike" kern="1200" dirty="0">
                          <a:solidFill>
                            <a:schemeClr val="bg1">
                              <a:lumMod val="50000"/>
                            </a:schemeClr>
                          </a:solidFill>
                          <a:effectLst/>
                          <a:latin typeface="Arial" panose="020B0604020202020204" pitchFamily="34" charset="0"/>
                          <a:ea typeface="+mn-ea"/>
                          <a:cs typeface="Arial" panose="020B0604020202020204" pitchFamily="34" charset="0"/>
                        </a:rPr>
                        <a:t>2%</a:t>
                      </a:r>
                    </a:p>
                  </a:txBody>
                  <a:tcPr marL="9525" marR="9525" marT="9525" marB="0" anchor="ctr"/>
                </a:tc>
                <a:extLst>
                  <a:ext uri="{0D108BD9-81ED-4DB2-BD59-A6C34878D82A}">
                    <a16:rowId xmlns:a16="http://schemas.microsoft.com/office/drawing/2014/main" val="2578223935"/>
                  </a:ext>
                </a:extLst>
              </a:tr>
              <a:tr h="353207">
                <a:tc>
                  <a:txBody>
                    <a:bodyPr/>
                    <a:lstStyle/>
                    <a:p>
                      <a:pPr algn="l" fontAlgn="b"/>
                      <a:r>
                        <a:rPr lang="en-US" sz="1600" u="none" strike="noStrike" dirty="0">
                          <a:solidFill>
                            <a:schemeClr val="bg1">
                              <a:lumMod val="50000"/>
                            </a:schemeClr>
                          </a:solidFill>
                          <a:effectLst/>
                          <a:latin typeface="Arial" panose="020B0604020202020204" pitchFamily="34" charset="0"/>
                          <a:cs typeface="Arial" panose="020B0604020202020204" pitchFamily="34" charset="0"/>
                        </a:rPr>
                        <a:t>Multiracial</a:t>
                      </a:r>
                      <a:endParaRPr lang="en-US" sz="1600" b="0" i="0" u="none" strike="noStrike" dirty="0">
                        <a:solidFill>
                          <a:schemeClr val="bg1">
                            <a:lumMod val="50000"/>
                          </a:schemeClr>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ctr" fontAlgn="b"/>
                      <a:r>
                        <a:rPr lang="en-US" sz="1600" b="0" i="0" u="none" strike="noStrike" kern="1200" dirty="0">
                          <a:solidFill>
                            <a:schemeClr val="bg1">
                              <a:lumMod val="50000"/>
                            </a:schemeClr>
                          </a:solidFill>
                          <a:effectLst/>
                          <a:latin typeface="Arial" panose="020B0604020202020204" pitchFamily="34" charset="0"/>
                          <a:ea typeface="+mn-ea"/>
                          <a:cs typeface="Arial" panose="020B0604020202020204" pitchFamily="34" charset="0"/>
                        </a:rPr>
                        <a:t>3%</a:t>
                      </a:r>
                    </a:p>
                  </a:txBody>
                  <a:tcPr marL="9525" marR="9525" marT="9525" marB="0" anchor="ctr"/>
                </a:tc>
                <a:tc>
                  <a:txBody>
                    <a:bodyPr/>
                    <a:lstStyle/>
                    <a:p>
                      <a:pPr algn="ctr" fontAlgn="b"/>
                      <a:r>
                        <a:rPr lang="en-US" sz="1600" b="0" i="0" u="none" strike="noStrike" kern="1200" dirty="0">
                          <a:solidFill>
                            <a:schemeClr val="bg1">
                              <a:lumMod val="50000"/>
                            </a:schemeClr>
                          </a:solidFill>
                          <a:effectLst/>
                          <a:latin typeface="Arial" panose="020B0604020202020204" pitchFamily="34" charset="0"/>
                          <a:ea typeface="+mn-ea"/>
                          <a:cs typeface="Arial" panose="020B0604020202020204" pitchFamily="34" charset="0"/>
                        </a:rPr>
                        <a:t>2%</a:t>
                      </a:r>
                    </a:p>
                  </a:txBody>
                  <a:tcPr marL="9525" marR="9525" marT="9525" marB="0" anchor="ctr"/>
                </a:tc>
                <a:tc>
                  <a:txBody>
                    <a:bodyPr/>
                    <a:lstStyle/>
                    <a:p>
                      <a:pPr algn="l" fontAlgn="b"/>
                      <a:endParaRPr lang="en-US" sz="1600" b="0" i="0" u="none" strike="noStrike" dirty="0">
                        <a:solidFill>
                          <a:schemeClr val="bg1">
                            <a:lumMod val="50000"/>
                          </a:schemeClr>
                        </a:solidFill>
                        <a:effectLst/>
                        <a:latin typeface="Arial" panose="020B0604020202020204" pitchFamily="34" charset="0"/>
                        <a:cs typeface="Arial" panose="020B0604020202020204" pitchFamily="34" charset="0"/>
                      </a:endParaRPr>
                    </a:p>
                  </a:txBody>
                  <a:tcPr marL="9525" marR="9525" marT="9525" marB="0" anchor="ctr">
                    <a:noFill/>
                  </a:tcPr>
                </a:tc>
                <a:tc>
                  <a:txBody>
                    <a:bodyPr/>
                    <a:lstStyle/>
                    <a:p>
                      <a:pPr algn="l" fontAlgn="b"/>
                      <a:r>
                        <a:rPr lang="en-US" sz="1600" u="none" strike="noStrike" dirty="0">
                          <a:solidFill>
                            <a:schemeClr val="bg1">
                              <a:lumMod val="50000"/>
                            </a:schemeClr>
                          </a:solidFill>
                          <a:effectLst/>
                          <a:latin typeface="Arial" panose="020B0604020202020204" pitchFamily="34" charset="0"/>
                          <a:cs typeface="Arial" panose="020B0604020202020204" pitchFamily="34" charset="0"/>
                        </a:rPr>
                        <a:t>US Citizen</a:t>
                      </a:r>
                      <a:endParaRPr lang="en-US" sz="1600" b="0" i="0" u="none" strike="noStrike" dirty="0">
                        <a:solidFill>
                          <a:schemeClr val="bg1">
                            <a:lumMod val="50000"/>
                          </a:schemeClr>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ctr" fontAlgn="b"/>
                      <a:r>
                        <a:rPr lang="en-US" sz="1600" b="0" i="0" u="none" strike="noStrike" kern="1200" dirty="0">
                          <a:solidFill>
                            <a:schemeClr val="bg1">
                              <a:lumMod val="50000"/>
                            </a:schemeClr>
                          </a:solidFill>
                          <a:effectLst/>
                          <a:latin typeface="Arial" panose="020B0604020202020204" pitchFamily="34" charset="0"/>
                          <a:ea typeface="+mn-ea"/>
                          <a:cs typeface="Arial" panose="020B0604020202020204" pitchFamily="34" charset="0"/>
                        </a:rPr>
                        <a:t>86%</a:t>
                      </a:r>
                    </a:p>
                  </a:txBody>
                  <a:tcPr marL="9525" marR="9525" marT="9525" marB="0" anchor="ctr"/>
                </a:tc>
                <a:tc>
                  <a:txBody>
                    <a:bodyPr/>
                    <a:lstStyle/>
                    <a:p>
                      <a:pPr algn="ctr" fontAlgn="b"/>
                      <a:r>
                        <a:rPr lang="en-US" sz="1600" b="0" i="0" u="none" strike="noStrike" kern="1200" dirty="0">
                          <a:solidFill>
                            <a:schemeClr val="bg1">
                              <a:lumMod val="50000"/>
                            </a:schemeClr>
                          </a:solidFill>
                          <a:effectLst/>
                          <a:latin typeface="Arial" panose="020B0604020202020204" pitchFamily="34" charset="0"/>
                          <a:ea typeface="+mn-ea"/>
                          <a:cs typeface="Arial" panose="020B0604020202020204" pitchFamily="34" charset="0"/>
                        </a:rPr>
                        <a:t>86%</a:t>
                      </a:r>
                    </a:p>
                  </a:txBody>
                  <a:tcPr marL="9525" marR="9525" marT="9525" marB="0" anchor="ctr"/>
                </a:tc>
                <a:extLst>
                  <a:ext uri="{0D108BD9-81ED-4DB2-BD59-A6C34878D82A}">
                    <a16:rowId xmlns:a16="http://schemas.microsoft.com/office/drawing/2014/main" val="4099723300"/>
                  </a:ext>
                </a:extLst>
              </a:tr>
              <a:tr h="370720">
                <a:tc>
                  <a:txBody>
                    <a:bodyPr/>
                    <a:lstStyle/>
                    <a:p>
                      <a:pPr algn="l" fontAlgn="b"/>
                      <a:r>
                        <a:rPr lang="en-US" sz="1600" u="none" strike="noStrike" dirty="0">
                          <a:solidFill>
                            <a:schemeClr val="bg1">
                              <a:lumMod val="50000"/>
                            </a:schemeClr>
                          </a:solidFill>
                          <a:effectLst/>
                          <a:latin typeface="Arial" panose="020B0604020202020204" pitchFamily="34" charset="0"/>
                          <a:cs typeface="Arial" panose="020B0604020202020204" pitchFamily="34" charset="0"/>
                        </a:rPr>
                        <a:t>Native American</a:t>
                      </a:r>
                      <a:endParaRPr lang="en-US" sz="1600" b="0" i="0" u="none" strike="noStrike" dirty="0">
                        <a:solidFill>
                          <a:schemeClr val="bg1">
                            <a:lumMod val="50000"/>
                          </a:schemeClr>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ctr" fontAlgn="b"/>
                      <a:r>
                        <a:rPr lang="en-US" sz="1600" b="0" i="0" u="none" strike="noStrike" kern="1200" dirty="0">
                          <a:solidFill>
                            <a:schemeClr val="bg1">
                              <a:lumMod val="50000"/>
                            </a:schemeClr>
                          </a:solidFill>
                          <a:effectLst/>
                          <a:latin typeface="Arial" panose="020B0604020202020204" pitchFamily="34" charset="0"/>
                          <a:ea typeface="+mn-ea"/>
                          <a:cs typeface="Arial" panose="020B0604020202020204" pitchFamily="34" charset="0"/>
                        </a:rPr>
                        <a:t>0.3%</a:t>
                      </a:r>
                    </a:p>
                  </a:txBody>
                  <a:tcPr marL="9525" marR="9525" marT="9525" marB="0" anchor="ctr"/>
                </a:tc>
                <a:tc>
                  <a:txBody>
                    <a:bodyPr/>
                    <a:lstStyle/>
                    <a:p>
                      <a:pPr algn="ctr" fontAlgn="b"/>
                      <a:r>
                        <a:rPr lang="en-US" sz="1600" b="0" i="0" u="none" strike="noStrike" kern="1200">
                          <a:solidFill>
                            <a:schemeClr val="bg1">
                              <a:lumMod val="50000"/>
                            </a:schemeClr>
                          </a:solidFill>
                          <a:effectLst/>
                          <a:latin typeface="Arial" panose="020B0604020202020204" pitchFamily="34" charset="0"/>
                          <a:ea typeface="+mn-ea"/>
                          <a:cs typeface="Arial" panose="020B0604020202020204" pitchFamily="34" charset="0"/>
                        </a:rPr>
                        <a:t>0.4%</a:t>
                      </a:r>
                    </a:p>
                  </a:txBody>
                  <a:tcPr marL="9525" marR="9525" marT="9525" marB="0" anchor="ctr"/>
                </a:tc>
                <a:tc>
                  <a:txBody>
                    <a:bodyPr/>
                    <a:lstStyle/>
                    <a:p>
                      <a:pPr algn="l" fontAlgn="b"/>
                      <a:endParaRPr lang="en-US" sz="1600" b="0" i="0" u="none" strike="noStrike" dirty="0">
                        <a:solidFill>
                          <a:schemeClr val="bg1">
                            <a:lumMod val="50000"/>
                          </a:schemeClr>
                        </a:solidFill>
                        <a:effectLst/>
                        <a:latin typeface="Arial" panose="020B0604020202020204" pitchFamily="34" charset="0"/>
                        <a:cs typeface="Arial" panose="020B0604020202020204" pitchFamily="34" charset="0"/>
                      </a:endParaRPr>
                    </a:p>
                  </a:txBody>
                  <a:tcPr marL="9525" marR="9525" marT="9525" marB="0" anchor="ctr">
                    <a:noFill/>
                  </a:tcPr>
                </a:tc>
                <a:tc>
                  <a:txBody>
                    <a:bodyPr/>
                    <a:lstStyle/>
                    <a:p>
                      <a:pPr algn="l" fontAlgn="b"/>
                      <a:r>
                        <a:rPr lang="en-US" sz="1600" u="none" strike="noStrike" dirty="0">
                          <a:solidFill>
                            <a:schemeClr val="bg1">
                              <a:lumMod val="50000"/>
                            </a:schemeClr>
                          </a:solidFill>
                          <a:effectLst/>
                          <a:latin typeface="Arial" panose="020B0604020202020204" pitchFamily="34" charset="0"/>
                          <a:cs typeface="Arial" panose="020B0604020202020204" pitchFamily="34" charset="0"/>
                        </a:rPr>
                        <a:t>Veteran</a:t>
                      </a:r>
                      <a:endParaRPr lang="en-US" sz="1600" b="0" i="0" u="none" strike="noStrike" dirty="0">
                        <a:solidFill>
                          <a:schemeClr val="bg1">
                            <a:lumMod val="50000"/>
                          </a:schemeClr>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ctr" fontAlgn="b"/>
                      <a:r>
                        <a:rPr lang="en-US" sz="1600" b="0" i="0" u="none" strike="noStrike" kern="1200" dirty="0">
                          <a:solidFill>
                            <a:schemeClr val="bg1">
                              <a:lumMod val="50000"/>
                            </a:schemeClr>
                          </a:solidFill>
                          <a:effectLst/>
                          <a:latin typeface="Arial" panose="020B0604020202020204" pitchFamily="34" charset="0"/>
                          <a:ea typeface="+mn-ea"/>
                          <a:cs typeface="Arial" panose="020B0604020202020204" pitchFamily="34" charset="0"/>
                        </a:rPr>
                        <a:t>2%</a:t>
                      </a:r>
                    </a:p>
                  </a:txBody>
                  <a:tcPr marL="9525" marR="9525" marT="9525" marB="0" anchor="ctr"/>
                </a:tc>
                <a:tc>
                  <a:txBody>
                    <a:bodyPr/>
                    <a:lstStyle/>
                    <a:p>
                      <a:pPr algn="ctr" fontAlgn="b"/>
                      <a:r>
                        <a:rPr lang="en-US" sz="1600" b="0" i="0" u="none" strike="noStrike" kern="1200" dirty="0">
                          <a:solidFill>
                            <a:schemeClr val="bg1">
                              <a:lumMod val="50000"/>
                            </a:schemeClr>
                          </a:solidFill>
                          <a:effectLst/>
                          <a:latin typeface="Arial" panose="020B0604020202020204" pitchFamily="34" charset="0"/>
                          <a:ea typeface="+mn-ea"/>
                          <a:cs typeface="Arial" panose="020B0604020202020204" pitchFamily="34" charset="0"/>
                        </a:rPr>
                        <a:t>3%</a:t>
                      </a:r>
                    </a:p>
                  </a:txBody>
                  <a:tcPr marL="9525" marR="9525" marT="9525" marB="0" anchor="ctr"/>
                </a:tc>
                <a:extLst>
                  <a:ext uri="{0D108BD9-81ED-4DB2-BD59-A6C34878D82A}">
                    <a16:rowId xmlns:a16="http://schemas.microsoft.com/office/drawing/2014/main" val="4227231525"/>
                  </a:ext>
                </a:extLst>
              </a:tr>
              <a:tr h="370720">
                <a:tc>
                  <a:txBody>
                    <a:bodyPr/>
                    <a:lstStyle/>
                    <a:p>
                      <a:pPr algn="l" fontAlgn="b"/>
                      <a:r>
                        <a:rPr lang="en-US" sz="1600" u="none" strike="noStrike" dirty="0">
                          <a:solidFill>
                            <a:schemeClr val="bg1">
                              <a:lumMod val="50000"/>
                            </a:schemeClr>
                          </a:solidFill>
                          <a:effectLst/>
                          <a:latin typeface="Arial" panose="020B0604020202020204" pitchFamily="34" charset="0"/>
                          <a:cs typeface="Arial" panose="020B0604020202020204" pitchFamily="34" charset="0"/>
                        </a:rPr>
                        <a:t>Other</a:t>
                      </a:r>
                      <a:endParaRPr lang="en-US" sz="1600" b="0" i="0" u="none" strike="noStrike" dirty="0">
                        <a:solidFill>
                          <a:schemeClr val="bg1">
                            <a:lumMod val="50000"/>
                          </a:schemeClr>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ctr" fontAlgn="b"/>
                      <a:r>
                        <a:rPr lang="en-US" sz="1600" b="0" i="0" u="none" strike="noStrike" kern="1200" dirty="0">
                          <a:solidFill>
                            <a:schemeClr val="bg1">
                              <a:lumMod val="50000"/>
                            </a:schemeClr>
                          </a:solidFill>
                          <a:effectLst/>
                          <a:latin typeface="Arial" panose="020B0604020202020204" pitchFamily="34" charset="0"/>
                          <a:ea typeface="+mn-ea"/>
                          <a:cs typeface="Arial" panose="020B0604020202020204" pitchFamily="34" charset="0"/>
                        </a:rPr>
                        <a:t>1%</a:t>
                      </a:r>
                    </a:p>
                  </a:txBody>
                  <a:tcPr marL="9525" marR="9525" marT="9525" marB="0" anchor="ctr"/>
                </a:tc>
                <a:tc>
                  <a:txBody>
                    <a:bodyPr/>
                    <a:lstStyle/>
                    <a:p>
                      <a:pPr algn="ctr" fontAlgn="b"/>
                      <a:r>
                        <a:rPr lang="en-US" sz="1600" b="0" i="0" u="none" strike="noStrike" kern="1200" dirty="0">
                          <a:solidFill>
                            <a:schemeClr val="bg1">
                              <a:lumMod val="50000"/>
                            </a:schemeClr>
                          </a:solidFill>
                          <a:effectLst/>
                          <a:latin typeface="Arial" panose="020B0604020202020204" pitchFamily="34" charset="0"/>
                          <a:ea typeface="+mn-ea"/>
                          <a:cs typeface="Arial" panose="020B0604020202020204" pitchFamily="34" charset="0"/>
                        </a:rPr>
                        <a:t>1%</a:t>
                      </a:r>
                    </a:p>
                  </a:txBody>
                  <a:tcPr marL="9525" marR="9525" marT="9525" marB="0" anchor="ctr"/>
                </a:tc>
                <a:tc>
                  <a:txBody>
                    <a:bodyPr/>
                    <a:lstStyle/>
                    <a:p>
                      <a:pPr algn="l" fontAlgn="b"/>
                      <a:endParaRPr lang="en-US" sz="1600" b="0" i="0" u="none" strike="noStrike" dirty="0">
                        <a:solidFill>
                          <a:schemeClr val="bg1">
                            <a:lumMod val="50000"/>
                          </a:schemeClr>
                        </a:solidFill>
                        <a:effectLst/>
                        <a:latin typeface="Arial" panose="020B0604020202020204" pitchFamily="34" charset="0"/>
                        <a:cs typeface="Arial" panose="020B0604020202020204" pitchFamily="34" charset="0"/>
                      </a:endParaRPr>
                    </a:p>
                  </a:txBody>
                  <a:tcPr marL="9525" marR="9525" marT="9525" marB="0" anchor="ctr">
                    <a:noFill/>
                  </a:tcPr>
                </a:tc>
                <a:tc>
                  <a:txBody>
                    <a:bodyPr/>
                    <a:lstStyle/>
                    <a:p>
                      <a:pPr algn="l" fontAlgn="b"/>
                      <a:r>
                        <a:rPr lang="en-US" sz="1600" u="none" strike="noStrike" dirty="0">
                          <a:solidFill>
                            <a:schemeClr val="bg1">
                              <a:lumMod val="50000"/>
                            </a:schemeClr>
                          </a:solidFill>
                          <a:effectLst/>
                          <a:latin typeface="Arial" panose="020B0604020202020204" pitchFamily="34" charset="0"/>
                          <a:cs typeface="Arial" panose="020B0604020202020204" pitchFamily="34" charset="0"/>
                        </a:rPr>
                        <a:t>First gen college </a:t>
                      </a:r>
                      <a:endParaRPr lang="en-US" sz="1600" b="0" i="0" u="none" strike="noStrike" dirty="0">
                        <a:solidFill>
                          <a:schemeClr val="bg1">
                            <a:lumMod val="50000"/>
                          </a:schemeClr>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ctr" fontAlgn="b"/>
                      <a:r>
                        <a:rPr lang="en-US" sz="1600" b="0" i="0" u="none" strike="noStrike" kern="1200" dirty="0">
                          <a:solidFill>
                            <a:schemeClr val="bg1">
                              <a:lumMod val="50000"/>
                            </a:schemeClr>
                          </a:solidFill>
                          <a:effectLst/>
                          <a:latin typeface="Arial" panose="020B0604020202020204" pitchFamily="34" charset="0"/>
                          <a:ea typeface="+mn-ea"/>
                          <a:cs typeface="Arial" panose="020B0604020202020204" pitchFamily="34" charset="0"/>
                        </a:rPr>
                        <a:t>61%</a:t>
                      </a:r>
                    </a:p>
                  </a:txBody>
                  <a:tcPr marL="9525" marR="9525" marT="9525" marB="0" anchor="ctr"/>
                </a:tc>
                <a:tc>
                  <a:txBody>
                    <a:bodyPr/>
                    <a:lstStyle/>
                    <a:p>
                      <a:pPr algn="ctr" fontAlgn="b"/>
                      <a:r>
                        <a:rPr lang="en-US" sz="1600" b="0" i="0" u="none" strike="noStrike" kern="1200" dirty="0">
                          <a:solidFill>
                            <a:schemeClr val="bg1">
                              <a:lumMod val="50000"/>
                            </a:schemeClr>
                          </a:solidFill>
                          <a:effectLst/>
                          <a:latin typeface="Arial" panose="020B0604020202020204" pitchFamily="34" charset="0"/>
                          <a:ea typeface="+mn-ea"/>
                          <a:cs typeface="Arial" panose="020B0604020202020204" pitchFamily="34" charset="0"/>
                        </a:rPr>
                        <a:t>59%</a:t>
                      </a:r>
                    </a:p>
                  </a:txBody>
                  <a:tcPr marL="9525" marR="9525" marT="9525" marB="0" anchor="ctr"/>
                </a:tc>
                <a:extLst>
                  <a:ext uri="{0D108BD9-81ED-4DB2-BD59-A6C34878D82A}">
                    <a16:rowId xmlns:a16="http://schemas.microsoft.com/office/drawing/2014/main" val="2524809286"/>
                  </a:ext>
                </a:extLst>
              </a:tr>
              <a:tr h="370720">
                <a:tc>
                  <a:txBody>
                    <a:bodyPr/>
                    <a:lstStyle/>
                    <a:p>
                      <a:endParaRPr lang="en-US" sz="1600">
                        <a:solidFill>
                          <a:schemeClr val="bg1">
                            <a:lumMod val="50000"/>
                          </a:schemeClr>
                        </a:solidFill>
                      </a:endParaRPr>
                    </a:p>
                  </a:txBody>
                  <a:tcPr marL="9525" marR="9525" marT="9525" marB="0" anchor="ctr">
                    <a:noFill/>
                  </a:tcPr>
                </a:tc>
                <a:tc>
                  <a:txBody>
                    <a:bodyPr/>
                    <a:lstStyle/>
                    <a:p>
                      <a:endParaRPr lang="en-US" sz="1600">
                        <a:solidFill>
                          <a:schemeClr val="bg1">
                            <a:lumMod val="50000"/>
                          </a:schemeClr>
                        </a:solidFill>
                      </a:endParaRPr>
                    </a:p>
                  </a:txBody>
                  <a:tcPr marL="9525" marR="9525" marT="9525" marB="0" anchor="ctr">
                    <a:noFill/>
                  </a:tcPr>
                </a:tc>
                <a:tc>
                  <a:txBody>
                    <a:bodyPr/>
                    <a:lstStyle/>
                    <a:p>
                      <a:endParaRPr lang="en-US" sz="1600" dirty="0">
                        <a:solidFill>
                          <a:schemeClr val="bg1">
                            <a:lumMod val="50000"/>
                          </a:schemeClr>
                        </a:solidFill>
                      </a:endParaRPr>
                    </a:p>
                  </a:txBody>
                  <a:tcPr marL="9525" marR="9525" marT="9525" marB="0" anchor="ctr">
                    <a:noFill/>
                  </a:tcPr>
                </a:tc>
                <a:tc>
                  <a:txBody>
                    <a:bodyPr/>
                    <a:lstStyle/>
                    <a:p>
                      <a:pPr algn="l" fontAlgn="b"/>
                      <a:endParaRPr lang="en-US" sz="1600" b="0" i="0" u="none" strike="noStrike" dirty="0">
                        <a:solidFill>
                          <a:schemeClr val="bg1">
                            <a:lumMod val="50000"/>
                          </a:schemeClr>
                        </a:solidFill>
                        <a:effectLst/>
                        <a:latin typeface="Arial" panose="020B0604020202020204" pitchFamily="34" charset="0"/>
                        <a:cs typeface="Arial" panose="020B0604020202020204" pitchFamily="34" charset="0"/>
                      </a:endParaRPr>
                    </a:p>
                  </a:txBody>
                  <a:tcPr marL="9525" marR="9525" marT="9525" marB="0" anchor="ctr">
                    <a:noFill/>
                  </a:tcPr>
                </a:tc>
                <a:tc>
                  <a:txBody>
                    <a:bodyPr/>
                    <a:lstStyle/>
                    <a:p>
                      <a:pPr algn="l" fontAlgn="b"/>
                      <a:r>
                        <a:rPr lang="en-US" sz="1600" u="none" strike="noStrike" dirty="0">
                          <a:solidFill>
                            <a:schemeClr val="bg1">
                              <a:lumMod val="50000"/>
                            </a:schemeClr>
                          </a:solidFill>
                          <a:effectLst/>
                          <a:latin typeface="Arial" panose="020B0604020202020204" pitchFamily="34" charset="0"/>
                          <a:cs typeface="Arial" panose="020B0604020202020204" pitchFamily="34" charset="0"/>
                        </a:rPr>
                        <a:t>Pell-eligible</a:t>
                      </a:r>
                      <a:endParaRPr lang="en-US" sz="1600" b="0" i="0" u="none" strike="noStrike" dirty="0">
                        <a:solidFill>
                          <a:schemeClr val="bg1">
                            <a:lumMod val="50000"/>
                          </a:schemeClr>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ctr" fontAlgn="b"/>
                      <a:r>
                        <a:rPr lang="en-US" sz="1600" b="0" i="0" u="none" strike="noStrike" kern="1200" dirty="0">
                          <a:solidFill>
                            <a:schemeClr val="bg1">
                              <a:lumMod val="50000"/>
                            </a:schemeClr>
                          </a:solidFill>
                          <a:effectLst/>
                          <a:latin typeface="Arial" panose="020B0604020202020204" pitchFamily="34" charset="0"/>
                          <a:ea typeface="+mn-ea"/>
                          <a:cs typeface="Arial" panose="020B0604020202020204" pitchFamily="34" charset="0"/>
                        </a:rPr>
                        <a:t>68%</a:t>
                      </a:r>
                    </a:p>
                  </a:txBody>
                  <a:tcPr marL="9525" marR="9525" marT="9525" marB="0" anchor="ctr"/>
                </a:tc>
                <a:tc>
                  <a:txBody>
                    <a:bodyPr/>
                    <a:lstStyle/>
                    <a:p>
                      <a:pPr algn="ctr" fontAlgn="b"/>
                      <a:r>
                        <a:rPr lang="en-US" sz="1600" b="0" i="0" u="none" strike="noStrike" kern="1200" dirty="0">
                          <a:solidFill>
                            <a:schemeClr val="bg1">
                              <a:lumMod val="50000"/>
                            </a:schemeClr>
                          </a:solidFill>
                          <a:effectLst/>
                          <a:latin typeface="Arial" panose="020B0604020202020204" pitchFamily="34" charset="0"/>
                          <a:ea typeface="+mn-ea"/>
                          <a:cs typeface="Arial" panose="020B0604020202020204" pitchFamily="34" charset="0"/>
                        </a:rPr>
                        <a:t>69%</a:t>
                      </a:r>
                    </a:p>
                  </a:txBody>
                  <a:tcPr marL="9525" marR="9525" marT="9525" marB="0" anchor="ctr"/>
                </a:tc>
                <a:extLst>
                  <a:ext uri="{0D108BD9-81ED-4DB2-BD59-A6C34878D82A}">
                    <a16:rowId xmlns:a16="http://schemas.microsoft.com/office/drawing/2014/main" val="2587618732"/>
                  </a:ext>
                </a:extLst>
              </a:tr>
              <a:tr h="370720">
                <a:tc>
                  <a:txBody>
                    <a:bodyPr/>
                    <a:lstStyle/>
                    <a:p>
                      <a:pPr algn="l" fontAlgn="b"/>
                      <a:endParaRPr lang="en-US" sz="1600" b="0" i="0" u="none" strike="noStrike" dirty="0">
                        <a:solidFill>
                          <a:schemeClr val="bg1">
                            <a:lumMod val="50000"/>
                          </a:schemeClr>
                        </a:solidFill>
                        <a:effectLst/>
                        <a:latin typeface="Arial" panose="020B0604020202020204" pitchFamily="34" charset="0"/>
                        <a:cs typeface="Arial" panose="020B0604020202020204" pitchFamily="34" charset="0"/>
                      </a:endParaRPr>
                    </a:p>
                  </a:txBody>
                  <a:tcPr marL="9525" marR="9525" marT="9525" marB="0" anchor="ctr">
                    <a:noFill/>
                  </a:tcPr>
                </a:tc>
                <a:tc>
                  <a:txBody>
                    <a:bodyPr/>
                    <a:lstStyle/>
                    <a:p>
                      <a:pPr algn="l" fontAlgn="b"/>
                      <a:endParaRPr lang="en-US" sz="1600" b="0" i="0" u="none" strike="noStrike" dirty="0">
                        <a:solidFill>
                          <a:schemeClr val="bg1">
                            <a:lumMod val="50000"/>
                          </a:schemeClr>
                        </a:solidFill>
                        <a:effectLst/>
                        <a:latin typeface="Arial" panose="020B0604020202020204" pitchFamily="34" charset="0"/>
                        <a:cs typeface="Arial" panose="020B0604020202020204" pitchFamily="34" charset="0"/>
                      </a:endParaRPr>
                    </a:p>
                  </a:txBody>
                  <a:tcPr marL="9525" marR="9525" marT="9525" marB="0" anchor="ctr">
                    <a:noFill/>
                  </a:tcPr>
                </a:tc>
                <a:tc>
                  <a:txBody>
                    <a:bodyPr/>
                    <a:lstStyle/>
                    <a:p>
                      <a:pPr algn="l" fontAlgn="b"/>
                      <a:endParaRPr lang="en-US" sz="1600" b="0" i="0" u="none" strike="noStrike" dirty="0">
                        <a:solidFill>
                          <a:schemeClr val="bg1">
                            <a:lumMod val="50000"/>
                          </a:schemeClr>
                        </a:solidFill>
                        <a:effectLst/>
                        <a:latin typeface="Arial" panose="020B0604020202020204" pitchFamily="34" charset="0"/>
                        <a:cs typeface="Arial" panose="020B0604020202020204" pitchFamily="34" charset="0"/>
                      </a:endParaRPr>
                    </a:p>
                  </a:txBody>
                  <a:tcPr marL="9525" marR="9525" marT="9525" marB="0" anchor="ctr">
                    <a:noFill/>
                  </a:tcPr>
                </a:tc>
                <a:tc>
                  <a:txBody>
                    <a:bodyPr/>
                    <a:lstStyle/>
                    <a:p>
                      <a:pPr algn="l" fontAlgn="b"/>
                      <a:endParaRPr lang="en-US" sz="1600" b="0" i="0" u="none" strike="noStrike" dirty="0">
                        <a:solidFill>
                          <a:schemeClr val="bg1">
                            <a:lumMod val="50000"/>
                          </a:schemeClr>
                        </a:solidFill>
                        <a:effectLst/>
                        <a:latin typeface="Arial" panose="020B0604020202020204" pitchFamily="34" charset="0"/>
                        <a:cs typeface="Arial" panose="020B0604020202020204" pitchFamily="34" charset="0"/>
                      </a:endParaRPr>
                    </a:p>
                  </a:txBody>
                  <a:tcPr marL="9525" marR="9525" marT="9525" marB="0" anchor="ctr">
                    <a:noFill/>
                  </a:tcPr>
                </a:tc>
                <a:tc>
                  <a:txBody>
                    <a:bodyPr/>
                    <a:lstStyle/>
                    <a:p>
                      <a:pPr algn="l" fontAlgn="b"/>
                      <a:r>
                        <a:rPr lang="en-US" sz="1600" u="none" strike="noStrike" dirty="0">
                          <a:solidFill>
                            <a:schemeClr val="bg1">
                              <a:lumMod val="50000"/>
                            </a:schemeClr>
                          </a:solidFill>
                          <a:effectLst/>
                          <a:latin typeface="Arial" panose="020B0604020202020204" pitchFamily="34" charset="0"/>
                          <a:cs typeface="Arial" panose="020B0604020202020204" pitchFamily="34" charset="0"/>
                        </a:rPr>
                        <a:t>Chicago Star </a:t>
                      </a:r>
                      <a:endParaRPr lang="en-US" sz="1600" b="0" i="0" u="none" strike="noStrike" dirty="0">
                        <a:solidFill>
                          <a:schemeClr val="bg1">
                            <a:lumMod val="50000"/>
                          </a:schemeClr>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ctr" fontAlgn="b"/>
                      <a:r>
                        <a:rPr lang="en-US" sz="1600" b="0" i="0" u="none" strike="noStrike" kern="1200" dirty="0">
                          <a:solidFill>
                            <a:schemeClr val="bg1">
                              <a:lumMod val="50000"/>
                            </a:schemeClr>
                          </a:solidFill>
                          <a:effectLst/>
                          <a:latin typeface="Arial" panose="020B0604020202020204" pitchFamily="34" charset="0"/>
                          <a:ea typeface="+mn-ea"/>
                          <a:cs typeface="Arial" panose="020B0604020202020204" pitchFamily="34" charset="0"/>
                        </a:rPr>
                        <a:t>40%</a:t>
                      </a:r>
                    </a:p>
                  </a:txBody>
                  <a:tcPr marL="9525" marR="9525" marT="9525" marB="0" anchor="ctr"/>
                </a:tc>
                <a:tc>
                  <a:txBody>
                    <a:bodyPr/>
                    <a:lstStyle/>
                    <a:p>
                      <a:pPr algn="ctr" fontAlgn="b"/>
                      <a:r>
                        <a:rPr lang="en-US" sz="1600" b="0" i="0" u="none" strike="noStrike" kern="1200" dirty="0">
                          <a:solidFill>
                            <a:schemeClr val="bg1">
                              <a:lumMod val="50000"/>
                            </a:schemeClr>
                          </a:solidFill>
                          <a:effectLst/>
                          <a:latin typeface="Arial" panose="020B0604020202020204" pitchFamily="34" charset="0"/>
                          <a:ea typeface="+mn-ea"/>
                          <a:cs typeface="Arial" panose="020B0604020202020204" pitchFamily="34" charset="0"/>
                        </a:rPr>
                        <a:t>37%</a:t>
                      </a:r>
                    </a:p>
                  </a:txBody>
                  <a:tcPr marL="9525" marR="9525" marT="9525" marB="0" anchor="ctr"/>
                </a:tc>
                <a:extLst>
                  <a:ext uri="{0D108BD9-81ED-4DB2-BD59-A6C34878D82A}">
                    <a16:rowId xmlns:a16="http://schemas.microsoft.com/office/drawing/2014/main" val="3568397558"/>
                  </a:ext>
                </a:extLst>
              </a:tr>
              <a:tr h="370720">
                <a:tc>
                  <a:txBody>
                    <a:bodyPr/>
                    <a:lstStyle/>
                    <a:p>
                      <a:pPr algn="ctr" fontAlgn="b"/>
                      <a:r>
                        <a:rPr lang="en-US" sz="1600" b="0" i="0" u="none" strike="noStrike" dirty="0">
                          <a:solidFill>
                            <a:schemeClr val="bg1">
                              <a:lumMod val="50000"/>
                            </a:schemeClr>
                          </a:solidFill>
                          <a:effectLst/>
                          <a:latin typeface="Arial" panose="020B0604020202020204" pitchFamily="34" charset="0"/>
                          <a:cs typeface="Arial" panose="020B0604020202020204" pitchFamily="34" charset="0"/>
                        </a:rPr>
                        <a:t>N</a:t>
                      </a:r>
                    </a:p>
                  </a:txBody>
                  <a:tcPr marL="9525" marR="9525" marT="9525" marB="0" anchor="ctr">
                    <a:solidFill>
                      <a:srgbClr val="D0D8E8"/>
                    </a:solidFill>
                  </a:tcPr>
                </a:tc>
                <a:tc>
                  <a:txBody>
                    <a:bodyPr/>
                    <a:lstStyle/>
                    <a:p>
                      <a:pPr algn="ctr" fontAlgn="b"/>
                      <a:r>
                        <a:rPr lang="en-US" sz="1600" b="0" i="0" u="none" strike="noStrike" dirty="0">
                          <a:solidFill>
                            <a:schemeClr val="bg1">
                              <a:lumMod val="50000"/>
                            </a:schemeClr>
                          </a:solidFill>
                          <a:effectLst/>
                          <a:latin typeface="Arial" panose="020B0604020202020204" pitchFamily="34" charset="0"/>
                          <a:cs typeface="Arial" panose="020B0604020202020204" pitchFamily="34" charset="0"/>
                        </a:rPr>
                        <a:t>2,099</a:t>
                      </a:r>
                    </a:p>
                  </a:txBody>
                  <a:tcPr marL="9525" marR="9525" marT="9525" marB="0" anchor="ctr">
                    <a:solidFill>
                      <a:srgbClr val="D0D8E8"/>
                    </a:solidFill>
                  </a:tcPr>
                </a:tc>
                <a:tc>
                  <a:txBody>
                    <a:bodyPr/>
                    <a:lstStyle/>
                    <a:p>
                      <a:pPr algn="ctr" fontAlgn="b"/>
                      <a:r>
                        <a:rPr lang="en-US" sz="1600" b="0" i="0" u="none" strike="noStrike" dirty="0">
                          <a:solidFill>
                            <a:schemeClr val="bg1">
                              <a:lumMod val="50000"/>
                            </a:schemeClr>
                          </a:solidFill>
                          <a:effectLst/>
                          <a:latin typeface="Arial" panose="020B0604020202020204" pitchFamily="34" charset="0"/>
                          <a:cs typeface="Arial" panose="020B0604020202020204" pitchFamily="34" charset="0"/>
                        </a:rPr>
                        <a:t>2,175</a:t>
                      </a:r>
                    </a:p>
                  </a:txBody>
                  <a:tcPr marL="9525" marR="9525" marT="9525" marB="0" anchor="ctr">
                    <a:solidFill>
                      <a:srgbClr val="D0D8E8"/>
                    </a:solidFill>
                  </a:tcPr>
                </a:tc>
                <a:tc>
                  <a:txBody>
                    <a:bodyPr/>
                    <a:lstStyle/>
                    <a:p>
                      <a:pPr algn="l" fontAlgn="b"/>
                      <a:endParaRPr lang="en-US" sz="1600" b="0" i="0" u="none" strike="noStrike" dirty="0">
                        <a:solidFill>
                          <a:schemeClr val="bg1">
                            <a:lumMod val="50000"/>
                          </a:schemeClr>
                        </a:solidFill>
                        <a:effectLst/>
                        <a:latin typeface="Arial" panose="020B0604020202020204" pitchFamily="34" charset="0"/>
                        <a:cs typeface="Arial" panose="020B0604020202020204" pitchFamily="34" charset="0"/>
                      </a:endParaRPr>
                    </a:p>
                  </a:txBody>
                  <a:tcPr marL="9525" marR="9525" marT="9525" marB="0" anchor="ctr">
                    <a:noFill/>
                  </a:tcPr>
                </a:tc>
                <a:tc>
                  <a:txBody>
                    <a:bodyPr/>
                    <a:lstStyle/>
                    <a:p>
                      <a:pPr algn="l" fontAlgn="b"/>
                      <a:r>
                        <a:rPr lang="en-US" sz="1600" u="none" strike="noStrike" dirty="0">
                          <a:solidFill>
                            <a:schemeClr val="bg1">
                              <a:lumMod val="50000"/>
                            </a:schemeClr>
                          </a:solidFill>
                          <a:effectLst/>
                          <a:latin typeface="Arial" panose="020B0604020202020204" pitchFamily="34" charset="0"/>
                          <a:cs typeface="Arial" panose="020B0604020202020204" pitchFamily="34" charset="0"/>
                        </a:rPr>
                        <a:t>Age</a:t>
                      </a:r>
                      <a:endParaRPr lang="en-US" sz="1600" b="0" i="0" u="none" strike="noStrike" dirty="0">
                        <a:solidFill>
                          <a:schemeClr val="bg1">
                            <a:lumMod val="50000"/>
                          </a:schemeClr>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ctr" fontAlgn="b"/>
                      <a:r>
                        <a:rPr lang="en-US" sz="1600" b="0" i="0" u="none" strike="noStrike" kern="1200">
                          <a:solidFill>
                            <a:schemeClr val="bg1">
                              <a:lumMod val="50000"/>
                            </a:schemeClr>
                          </a:solidFill>
                          <a:effectLst/>
                          <a:latin typeface="Arial" panose="020B0604020202020204" pitchFamily="34" charset="0"/>
                          <a:ea typeface="+mn-ea"/>
                          <a:cs typeface="Arial" panose="020B0604020202020204" pitchFamily="34" charset="0"/>
                        </a:rPr>
                        <a:t>20.1</a:t>
                      </a:r>
                    </a:p>
                  </a:txBody>
                  <a:tcPr marL="9525" marR="9525" marT="9525" marB="0" anchor="ctr"/>
                </a:tc>
                <a:tc>
                  <a:txBody>
                    <a:bodyPr/>
                    <a:lstStyle/>
                    <a:p>
                      <a:pPr algn="ctr" fontAlgn="b"/>
                      <a:r>
                        <a:rPr lang="en-US" sz="1600" b="0" i="0" u="none" strike="noStrike" kern="1200" dirty="0">
                          <a:solidFill>
                            <a:schemeClr val="bg1">
                              <a:lumMod val="50000"/>
                            </a:schemeClr>
                          </a:solidFill>
                          <a:effectLst/>
                          <a:latin typeface="Arial" panose="020B0604020202020204" pitchFamily="34" charset="0"/>
                          <a:ea typeface="+mn-ea"/>
                          <a:cs typeface="Arial" panose="020B0604020202020204" pitchFamily="34" charset="0"/>
                        </a:rPr>
                        <a:t>21.1</a:t>
                      </a:r>
                    </a:p>
                  </a:txBody>
                  <a:tcPr marL="9525" marR="9525" marT="9525" marB="0" anchor="ctr"/>
                </a:tc>
                <a:extLst>
                  <a:ext uri="{0D108BD9-81ED-4DB2-BD59-A6C34878D82A}">
                    <a16:rowId xmlns:a16="http://schemas.microsoft.com/office/drawing/2014/main" val="3150938568"/>
                  </a:ext>
                </a:extLst>
              </a:tr>
            </a:tbl>
          </a:graphicData>
        </a:graphic>
      </p:graphicFrame>
    </p:spTree>
    <p:extLst>
      <p:ext uri="{BB962C8B-B14F-4D97-AF65-F5344CB8AC3E}">
        <p14:creationId xmlns:p14="http://schemas.microsoft.com/office/powerpoint/2010/main" val="867673473"/>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OTLMARKERSHAPE" val="OTL"/>
</p:tagLst>
</file>

<file path=ppt/tags/tag10.xml><?xml version="1.0" encoding="utf-8"?>
<p:tagLst xmlns:a="http://schemas.openxmlformats.org/drawingml/2006/main" xmlns:r="http://schemas.openxmlformats.org/officeDocument/2006/relationships" xmlns:p="http://schemas.openxmlformats.org/presentationml/2006/main">
  <p:tag name="OTLMARKERSHAPE" val="OTL"/>
</p:tagLst>
</file>

<file path=ppt/tags/tag11.xml><?xml version="1.0" encoding="utf-8"?>
<p:tagLst xmlns:a="http://schemas.openxmlformats.org/drawingml/2006/main" xmlns:r="http://schemas.openxmlformats.org/officeDocument/2006/relationships" xmlns:p="http://schemas.openxmlformats.org/presentationml/2006/main">
  <p:tag name="OTLMARKERSHAPE" val="OTL"/>
</p:tagLst>
</file>

<file path=ppt/tags/tag12.xml><?xml version="1.0" encoding="utf-8"?>
<p:tagLst xmlns:a="http://schemas.openxmlformats.org/drawingml/2006/main" xmlns:r="http://schemas.openxmlformats.org/officeDocument/2006/relationships" xmlns:p="http://schemas.openxmlformats.org/presentationml/2006/main">
  <p:tag name="OTLMARKERSHAPE" val="OTL"/>
</p:tagLst>
</file>

<file path=ppt/tags/tag13.xml><?xml version="1.0" encoding="utf-8"?>
<p:tagLst xmlns:a="http://schemas.openxmlformats.org/drawingml/2006/main" xmlns:r="http://schemas.openxmlformats.org/officeDocument/2006/relationships" xmlns:p="http://schemas.openxmlformats.org/presentationml/2006/main">
  <p:tag name="OTLMARKERSHAPE" val="OTL"/>
</p:tagLst>
</file>

<file path=ppt/tags/tag14.xml><?xml version="1.0" encoding="utf-8"?>
<p:tagLst xmlns:a="http://schemas.openxmlformats.org/drawingml/2006/main" xmlns:r="http://schemas.openxmlformats.org/officeDocument/2006/relationships" xmlns:p="http://schemas.openxmlformats.org/presentationml/2006/main">
  <p:tag name="OTLMARKERSHAPE" val="OTL"/>
</p:tagLst>
</file>

<file path=ppt/tags/tag15.xml><?xml version="1.0" encoding="utf-8"?>
<p:tagLst xmlns:a="http://schemas.openxmlformats.org/drawingml/2006/main" xmlns:r="http://schemas.openxmlformats.org/officeDocument/2006/relationships" xmlns:p="http://schemas.openxmlformats.org/presentationml/2006/main">
  <p:tag name="OTLMARKERSHAPE" val="OTL"/>
</p:tagLst>
</file>

<file path=ppt/tags/tag16.xml><?xml version="1.0" encoding="utf-8"?>
<p:tagLst xmlns:a="http://schemas.openxmlformats.org/drawingml/2006/main" xmlns:r="http://schemas.openxmlformats.org/officeDocument/2006/relationships" xmlns:p="http://schemas.openxmlformats.org/presentationml/2006/main">
  <p:tag name="OTLMARKERSHAPE" val="OTL"/>
</p:tagLst>
</file>

<file path=ppt/tags/tag17.xml><?xml version="1.0" encoding="utf-8"?>
<p:tagLst xmlns:a="http://schemas.openxmlformats.org/drawingml/2006/main" xmlns:r="http://schemas.openxmlformats.org/officeDocument/2006/relationships" xmlns:p="http://schemas.openxmlformats.org/presentationml/2006/main">
  <p:tag name="OTLMARKERSHAPE" val="OTL"/>
</p:tagLst>
</file>

<file path=ppt/tags/tag18.xml><?xml version="1.0" encoding="utf-8"?>
<p:tagLst xmlns:a="http://schemas.openxmlformats.org/drawingml/2006/main" xmlns:r="http://schemas.openxmlformats.org/officeDocument/2006/relationships" xmlns:p="http://schemas.openxmlformats.org/presentationml/2006/main">
  <p:tag name="OTLMARKERSHAPE" val="OTL"/>
</p:tagLst>
</file>

<file path=ppt/tags/tag19.xml><?xml version="1.0" encoding="utf-8"?>
<p:tagLst xmlns:a="http://schemas.openxmlformats.org/drawingml/2006/main" xmlns:r="http://schemas.openxmlformats.org/officeDocument/2006/relationships" xmlns:p="http://schemas.openxmlformats.org/presentationml/2006/main">
  <p:tag name="OTLMARKERSHAPE" val="OTL"/>
</p:tagLst>
</file>

<file path=ppt/tags/tag2.xml><?xml version="1.0" encoding="utf-8"?>
<p:tagLst xmlns:a="http://schemas.openxmlformats.org/drawingml/2006/main" xmlns:r="http://schemas.openxmlformats.org/officeDocument/2006/relationships" xmlns:p="http://schemas.openxmlformats.org/presentationml/2006/main">
  <p:tag name="OTLMARKERSHAPE" val="OTL"/>
</p:tagLst>
</file>

<file path=ppt/tags/tag20.xml><?xml version="1.0" encoding="utf-8"?>
<p:tagLst xmlns:a="http://schemas.openxmlformats.org/drawingml/2006/main" xmlns:r="http://schemas.openxmlformats.org/officeDocument/2006/relationships" xmlns:p="http://schemas.openxmlformats.org/presentationml/2006/main">
  <p:tag name="OTLMARKERSHAPE" val="OTL"/>
</p:tagLst>
</file>

<file path=ppt/tags/tag21.xml><?xml version="1.0" encoding="utf-8"?>
<p:tagLst xmlns:a="http://schemas.openxmlformats.org/drawingml/2006/main" xmlns:r="http://schemas.openxmlformats.org/officeDocument/2006/relationships" xmlns:p="http://schemas.openxmlformats.org/presentationml/2006/main">
  <p:tag name="OTLMARKERSHAPE" val="OTL"/>
</p:tagLst>
</file>

<file path=ppt/tags/tag22.xml><?xml version="1.0" encoding="utf-8"?>
<p:tagLst xmlns:a="http://schemas.openxmlformats.org/drawingml/2006/main" xmlns:r="http://schemas.openxmlformats.org/officeDocument/2006/relationships" xmlns:p="http://schemas.openxmlformats.org/presentationml/2006/main">
  <p:tag name="OTLMARKERSHAPE" val="OTL"/>
</p:tagLst>
</file>

<file path=ppt/tags/tag23.xml><?xml version="1.0" encoding="utf-8"?>
<p:tagLst xmlns:a="http://schemas.openxmlformats.org/drawingml/2006/main" xmlns:r="http://schemas.openxmlformats.org/officeDocument/2006/relationships" xmlns:p="http://schemas.openxmlformats.org/presentationml/2006/main">
  <p:tag name="OTLMARKERSHAPE" val="OTL"/>
</p:tagLst>
</file>

<file path=ppt/tags/tag24.xml><?xml version="1.0" encoding="utf-8"?>
<p:tagLst xmlns:a="http://schemas.openxmlformats.org/drawingml/2006/main" xmlns:r="http://schemas.openxmlformats.org/officeDocument/2006/relationships" xmlns:p="http://schemas.openxmlformats.org/presentationml/2006/main">
  <p:tag name="OTLMARKERSHAPE" val="OTL"/>
</p:tagLst>
</file>

<file path=ppt/tags/tag25.xml><?xml version="1.0" encoding="utf-8"?>
<p:tagLst xmlns:a="http://schemas.openxmlformats.org/drawingml/2006/main" xmlns:r="http://schemas.openxmlformats.org/officeDocument/2006/relationships" xmlns:p="http://schemas.openxmlformats.org/presentationml/2006/main">
  <p:tag name="OTLMARKERSHAPE" val="OTL"/>
</p:tagLst>
</file>

<file path=ppt/tags/tag26.xml><?xml version="1.0" encoding="utf-8"?>
<p:tagLst xmlns:a="http://schemas.openxmlformats.org/drawingml/2006/main" xmlns:r="http://schemas.openxmlformats.org/officeDocument/2006/relationships" xmlns:p="http://schemas.openxmlformats.org/presentationml/2006/main">
  <p:tag name="OTLMARKERSHAPE" val="OTL"/>
</p:tagLst>
</file>

<file path=ppt/tags/tag27.xml><?xml version="1.0" encoding="utf-8"?>
<p:tagLst xmlns:a="http://schemas.openxmlformats.org/drawingml/2006/main" xmlns:r="http://schemas.openxmlformats.org/officeDocument/2006/relationships" xmlns:p="http://schemas.openxmlformats.org/presentationml/2006/main">
  <p:tag name="OTLMARKERSHAPE" val="OTL"/>
</p:tagLst>
</file>

<file path=ppt/tags/tag28.xml><?xml version="1.0" encoding="utf-8"?>
<p:tagLst xmlns:a="http://schemas.openxmlformats.org/drawingml/2006/main" xmlns:r="http://schemas.openxmlformats.org/officeDocument/2006/relationships" xmlns:p="http://schemas.openxmlformats.org/presentationml/2006/main">
  <p:tag name="OTLMARKERSHAPE" val="OTL"/>
</p:tagLst>
</file>

<file path=ppt/tags/tag29.xml><?xml version="1.0" encoding="utf-8"?>
<p:tagLst xmlns:a="http://schemas.openxmlformats.org/drawingml/2006/main" xmlns:r="http://schemas.openxmlformats.org/officeDocument/2006/relationships" xmlns:p="http://schemas.openxmlformats.org/presentationml/2006/main">
  <p:tag name="OTLMARKERSHAPE" val="OTL"/>
</p:tagLst>
</file>

<file path=ppt/tags/tag3.xml><?xml version="1.0" encoding="utf-8"?>
<p:tagLst xmlns:a="http://schemas.openxmlformats.org/drawingml/2006/main" xmlns:r="http://schemas.openxmlformats.org/officeDocument/2006/relationships" xmlns:p="http://schemas.openxmlformats.org/presentationml/2006/main">
  <p:tag name="OTLMARKERSHAPE" val="OTL"/>
</p:tagLst>
</file>

<file path=ppt/tags/tag30.xml><?xml version="1.0" encoding="utf-8"?>
<p:tagLst xmlns:a="http://schemas.openxmlformats.org/drawingml/2006/main" xmlns:r="http://schemas.openxmlformats.org/officeDocument/2006/relationships" xmlns:p="http://schemas.openxmlformats.org/presentationml/2006/main">
  <p:tag name="OTLMARKERSHAPE" val="OTL"/>
</p:tagLst>
</file>

<file path=ppt/tags/tag31.xml><?xml version="1.0" encoding="utf-8"?>
<p:tagLst xmlns:a="http://schemas.openxmlformats.org/drawingml/2006/main" xmlns:r="http://schemas.openxmlformats.org/officeDocument/2006/relationships" xmlns:p="http://schemas.openxmlformats.org/presentationml/2006/main">
  <p:tag name="OTLMARKERSHAPE" val="OTL"/>
</p:tagLst>
</file>

<file path=ppt/tags/tag32.xml><?xml version="1.0" encoding="utf-8"?>
<p:tagLst xmlns:a="http://schemas.openxmlformats.org/drawingml/2006/main" xmlns:r="http://schemas.openxmlformats.org/officeDocument/2006/relationships" xmlns:p="http://schemas.openxmlformats.org/presentationml/2006/main">
  <p:tag name="OTLMARKERSHAPE" val="OTL"/>
</p:tagLst>
</file>

<file path=ppt/tags/tag33.xml><?xml version="1.0" encoding="utf-8"?>
<p:tagLst xmlns:a="http://schemas.openxmlformats.org/drawingml/2006/main" xmlns:r="http://schemas.openxmlformats.org/officeDocument/2006/relationships" xmlns:p="http://schemas.openxmlformats.org/presentationml/2006/main">
  <p:tag name="OTLMARKERSHAPE" val="OTL"/>
</p:tagLst>
</file>

<file path=ppt/tags/tag34.xml><?xml version="1.0" encoding="utf-8"?>
<p:tagLst xmlns:a="http://schemas.openxmlformats.org/drawingml/2006/main" xmlns:r="http://schemas.openxmlformats.org/officeDocument/2006/relationships" xmlns:p="http://schemas.openxmlformats.org/presentationml/2006/main">
  <p:tag name="OTLMARKERSHAPE" val="OTL"/>
</p:tagLst>
</file>

<file path=ppt/tags/tag35.xml><?xml version="1.0" encoding="utf-8"?>
<p:tagLst xmlns:a="http://schemas.openxmlformats.org/drawingml/2006/main" xmlns:r="http://schemas.openxmlformats.org/officeDocument/2006/relationships" xmlns:p="http://schemas.openxmlformats.org/presentationml/2006/main">
  <p:tag name="OTLMARKERSHAPE" val="OTL"/>
</p:tagLst>
</file>

<file path=ppt/tags/tag36.xml><?xml version="1.0" encoding="utf-8"?>
<p:tagLst xmlns:a="http://schemas.openxmlformats.org/drawingml/2006/main" xmlns:r="http://schemas.openxmlformats.org/officeDocument/2006/relationships" xmlns:p="http://schemas.openxmlformats.org/presentationml/2006/main">
  <p:tag name="OTLMARKERSHAPE" val="OTL"/>
</p:tagLst>
</file>

<file path=ppt/tags/tag37.xml><?xml version="1.0" encoding="utf-8"?>
<p:tagLst xmlns:a="http://schemas.openxmlformats.org/drawingml/2006/main" xmlns:r="http://schemas.openxmlformats.org/officeDocument/2006/relationships" xmlns:p="http://schemas.openxmlformats.org/presentationml/2006/main">
  <p:tag name="OTLMARKERSHAPE" val="OTL"/>
</p:tagLst>
</file>

<file path=ppt/tags/tag38.xml><?xml version="1.0" encoding="utf-8"?>
<p:tagLst xmlns:a="http://schemas.openxmlformats.org/drawingml/2006/main" xmlns:r="http://schemas.openxmlformats.org/officeDocument/2006/relationships" xmlns:p="http://schemas.openxmlformats.org/presentationml/2006/main">
  <p:tag name="OTLMARKERSHAPE" val="OTL"/>
</p:tagLst>
</file>

<file path=ppt/tags/tag39.xml><?xml version="1.0" encoding="utf-8"?>
<p:tagLst xmlns:a="http://schemas.openxmlformats.org/drawingml/2006/main" xmlns:r="http://schemas.openxmlformats.org/officeDocument/2006/relationships" xmlns:p="http://schemas.openxmlformats.org/presentationml/2006/main">
  <p:tag name="OTLMARKERSHAPE" val="OTL"/>
</p:tagLst>
</file>

<file path=ppt/tags/tag4.xml><?xml version="1.0" encoding="utf-8"?>
<p:tagLst xmlns:a="http://schemas.openxmlformats.org/drawingml/2006/main" xmlns:r="http://schemas.openxmlformats.org/officeDocument/2006/relationships" xmlns:p="http://schemas.openxmlformats.org/presentationml/2006/main">
  <p:tag name="OTLMARKERSHAPE" val="OTL"/>
</p:tagLst>
</file>

<file path=ppt/tags/tag40.xml><?xml version="1.0" encoding="utf-8"?>
<p:tagLst xmlns:a="http://schemas.openxmlformats.org/drawingml/2006/main" xmlns:r="http://schemas.openxmlformats.org/officeDocument/2006/relationships" xmlns:p="http://schemas.openxmlformats.org/presentationml/2006/main">
  <p:tag name="OTLMARKERSHAPE" val="OTL"/>
</p:tagLst>
</file>

<file path=ppt/tags/tag41.xml><?xml version="1.0" encoding="utf-8"?>
<p:tagLst xmlns:a="http://schemas.openxmlformats.org/drawingml/2006/main" xmlns:r="http://schemas.openxmlformats.org/officeDocument/2006/relationships" xmlns:p="http://schemas.openxmlformats.org/presentationml/2006/main">
  <p:tag name="OTLMARKERSHAPE" val="OTL"/>
</p:tagLst>
</file>

<file path=ppt/tags/tag42.xml><?xml version="1.0" encoding="utf-8"?>
<p:tagLst xmlns:a="http://schemas.openxmlformats.org/drawingml/2006/main" xmlns:r="http://schemas.openxmlformats.org/officeDocument/2006/relationships" xmlns:p="http://schemas.openxmlformats.org/presentationml/2006/main">
  <p:tag name="OTLMARKERSHAPE" val="OTL"/>
</p:tagLst>
</file>

<file path=ppt/tags/tag43.xml><?xml version="1.0" encoding="utf-8"?>
<p:tagLst xmlns:a="http://schemas.openxmlformats.org/drawingml/2006/main" xmlns:r="http://schemas.openxmlformats.org/officeDocument/2006/relationships" xmlns:p="http://schemas.openxmlformats.org/presentationml/2006/main">
  <p:tag name="OTLMARKERSHAPE" val="OTL"/>
</p:tagLst>
</file>

<file path=ppt/tags/tag44.xml><?xml version="1.0" encoding="utf-8"?>
<p:tagLst xmlns:a="http://schemas.openxmlformats.org/drawingml/2006/main" xmlns:r="http://schemas.openxmlformats.org/officeDocument/2006/relationships" xmlns:p="http://schemas.openxmlformats.org/presentationml/2006/main">
  <p:tag name="OTLMARKERSHAPE" val="OTL"/>
</p:tagLst>
</file>

<file path=ppt/tags/tag45.xml><?xml version="1.0" encoding="utf-8"?>
<p:tagLst xmlns:a="http://schemas.openxmlformats.org/drawingml/2006/main" xmlns:r="http://schemas.openxmlformats.org/officeDocument/2006/relationships" xmlns:p="http://schemas.openxmlformats.org/presentationml/2006/main">
  <p:tag name="OTLMARKERSHAPE" val="OTL"/>
</p:tagLst>
</file>

<file path=ppt/tags/tag46.xml><?xml version="1.0" encoding="utf-8"?>
<p:tagLst xmlns:a="http://schemas.openxmlformats.org/drawingml/2006/main" xmlns:r="http://schemas.openxmlformats.org/officeDocument/2006/relationships" xmlns:p="http://schemas.openxmlformats.org/presentationml/2006/main">
  <p:tag name="OTLMARKERSHAPE" val="OTL"/>
</p:tagLst>
</file>

<file path=ppt/tags/tag47.xml><?xml version="1.0" encoding="utf-8"?>
<p:tagLst xmlns:a="http://schemas.openxmlformats.org/drawingml/2006/main" xmlns:r="http://schemas.openxmlformats.org/officeDocument/2006/relationships" xmlns:p="http://schemas.openxmlformats.org/presentationml/2006/main">
  <p:tag name="OTLMARKERSHAPE" val="OTL"/>
</p:tagLst>
</file>

<file path=ppt/tags/tag48.xml><?xml version="1.0" encoding="utf-8"?>
<p:tagLst xmlns:a="http://schemas.openxmlformats.org/drawingml/2006/main" xmlns:r="http://schemas.openxmlformats.org/officeDocument/2006/relationships" xmlns:p="http://schemas.openxmlformats.org/presentationml/2006/main">
  <p:tag name="OTLMARKERSHAPE" val="OTL"/>
</p:tagLst>
</file>

<file path=ppt/tags/tag49.xml><?xml version="1.0" encoding="utf-8"?>
<p:tagLst xmlns:a="http://schemas.openxmlformats.org/drawingml/2006/main" xmlns:r="http://schemas.openxmlformats.org/officeDocument/2006/relationships" xmlns:p="http://schemas.openxmlformats.org/presentationml/2006/main">
  <p:tag name="OTLMARKERSHAPE" val="OTL"/>
</p:tagLst>
</file>

<file path=ppt/tags/tag5.xml><?xml version="1.0" encoding="utf-8"?>
<p:tagLst xmlns:a="http://schemas.openxmlformats.org/drawingml/2006/main" xmlns:r="http://schemas.openxmlformats.org/officeDocument/2006/relationships" xmlns:p="http://schemas.openxmlformats.org/presentationml/2006/main">
  <p:tag name="OTLMARKERSHAPE" val="OTL"/>
</p:tagLst>
</file>

<file path=ppt/tags/tag50.xml><?xml version="1.0" encoding="utf-8"?>
<p:tagLst xmlns:a="http://schemas.openxmlformats.org/drawingml/2006/main" xmlns:r="http://schemas.openxmlformats.org/officeDocument/2006/relationships" xmlns:p="http://schemas.openxmlformats.org/presentationml/2006/main">
  <p:tag name="OTLMARKERSHAPE" val="OTL"/>
</p:tagLst>
</file>

<file path=ppt/tags/tag51.xml><?xml version="1.0" encoding="utf-8"?>
<p:tagLst xmlns:a="http://schemas.openxmlformats.org/drawingml/2006/main" xmlns:r="http://schemas.openxmlformats.org/officeDocument/2006/relationships" xmlns:p="http://schemas.openxmlformats.org/presentationml/2006/main">
  <p:tag name="OTLMARKERSHAPE" val="OTL"/>
</p:tagLst>
</file>

<file path=ppt/tags/tag52.xml><?xml version="1.0" encoding="utf-8"?>
<p:tagLst xmlns:a="http://schemas.openxmlformats.org/drawingml/2006/main" xmlns:r="http://schemas.openxmlformats.org/officeDocument/2006/relationships" xmlns:p="http://schemas.openxmlformats.org/presentationml/2006/main">
  <p:tag name="OTLMARKERSHAPE" val="OTL"/>
</p:tagLst>
</file>

<file path=ppt/tags/tag53.xml><?xml version="1.0" encoding="utf-8"?>
<p:tagLst xmlns:a="http://schemas.openxmlformats.org/drawingml/2006/main" xmlns:r="http://schemas.openxmlformats.org/officeDocument/2006/relationships" xmlns:p="http://schemas.openxmlformats.org/presentationml/2006/main">
  <p:tag name="OTLMARKERSHAPE" val="OTL"/>
</p:tagLst>
</file>

<file path=ppt/tags/tag54.xml><?xml version="1.0" encoding="utf-8"?>
<p:tagLst xmlns:a="http://schemas.openxmlformats.org/drawingml/2006/main" xmlns:r="http://schemas.openxmlformats.org/officeDocument/2006/relationships" xmlns:p="http://schemas.openxmlformats.org/presentationml/2006/main">
  <p:tag name="OTLMARKERSHAPE" val="OTL"/>
</p:tagLst>
</file>

<file path=ppt/tags/tag55.xml><?xml version="1.0" encoding="utf-8"?>
<p:tagLst xmlns:a="http://schemas.openxmlformats.org/drawingml/2006/main" xmlns:r="http://schemas.openxmlformats.org/officeDocument/2006/relationships" xmlns:p="http://schemas.openxmlformats.org/presentationml/2006/main">
  <p:tag name="OTLMARKERSHAPE" val="OTL"/>
</p:tagLst>
</file>

<file path=ppt/tags/tag6.xml><?xml version="1.0" encoding="utf-8"?>
<p:tagLst xmlns:a="http://schemas.openxmlformats.org/drawingml/2006/main" xmlns:r="http://schemas.openxmlformats.org/officeDocument/2006/relationships" xmlns:p="http://schemas.openxmlformats.org/presentationml/2006/main">
  <p:tag name="OTLMARKERSHAPE" val="OTL"/>
</p:tagLst>
</file>

<file path=ppt/tags/tag7.xml><?xml version="1.0" encoding="utf-8"?>
<p:tagLst xmlns:a="http://schemas.openxmlformats.org/drawingml/2006/main" xmlns:r="http://schemas.openxmlformats.org/officeDocument/2006/relationships" xmlns:p="http://schemas.openxmlformats.org/presentationml/2006/main">
  <p:tag name="OTLMARKERSHAPE" val="OTL"/>
</p:tagLst>
</file>

<file path=ppt/tags/tag8.xml><?xml version="1.0" encoding="utf-8"?>
<p:tagLst xmlns:a="http://schemas.openxmlformats.org/drawingml/2006/main" xmlns:r="http://schemas.openxmlformats.org/officeDocument/2006/relationships" xmlns:p="http://schemas.openxmlformats.org/presentationml/2006/main">
  <p:tag name="OTLMARKERSHAPE" val="OTL"/>
</p:tagLst>
</file>

<file path=ppt/tags/tag9.xml><?xml version="1.0" encoding="utf-8"?>
<p:tagLst xmlns:a="http://schemas.openxmlformats.org/drawingml/2006/main" xmlns:r="http://schemas.openxmlformats.org/officeDocument/2006/relationships" xmlns:p="http://schemas.openxmlformats.org/presentationml/2006/main">
  <p:tag name="OTLMARKERSHAPE" val="OTL"/>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Ion Boardroom</Template>
  <TotalTime>11574</TotalTime>
  <Words>1803</Words>
  <Application>Microsoft Office PowerPoint</Application>
  <PresentationFormat>Widescreen</PresentationFormat>
  <Paragraphs>295</Paragraphs>
  <Slides>23</Slides>
  <Notes>2</Notes>
  <HiddenSlides>1</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23</vt:i4>
      </vt:variant>
    </vt:vector>
  </HeadingPairs>
  <TitlesOfParts>
    <vt:vector size="29" baseType="lpstr">
      <vt:lpstr>Arial</vt:lpstr>
      <vt:lpstr>Calibri</vt:lpstr>
      <vt:lpstr>Gotham Book</vt:lpstr>
      <vt:lpstr>Helvetica</vt:lpstr>
      <vt:lpstr>Office Theme</vt:lpstr>
      <vt:lpstr>1_Office Theme</vt:lpstr>
      <vt:lpstr>PowerPoint Presentation</vt:lpstr>
      <vt:lpstr>Interim findings show OMD is encouraging college enrollment and persistence</vt:lpstr>
      <vt:lpstr>Community colleges can be engines of social mobility, but many students face barriers</vt:lpstr>
      <vt:lpstr>OMD provides comprehensive and targeted support to low-income two-year college students</vt:lpstr>
      <vt:lpstr>PowerPoint Presentation</vt:lpstr>
      <vt:lpstr>OMD has changed my expectations for myself by showing me that I can do a lot more than I thought I could. Every student has the potential to be whatever they want to be, they just don’t see it.  What One Million Degrees does is help them see it by surrounding them with other students who also feel the same way and bringing out the best in them…and showing them that they could do whatever they want to do.”     - Luis, current OMD Scholar at Harold Washington College</vt:lpstr>
      <vt:lpstr>We are able to measure the causal effect of OMD through a randomized controlled trial</vt:lpstr>
      <vt:lpstr>We have randomized several cohorts of students with a long-term focus on graduation or transfer</vt:lpstr>
      <vt:lpstr>OMD applicants are predominantly students of color, many of whom are first-gen &amp; Pell-eligible</vt:lpstr>
      <vt:lpstr>Approximately one-third of students offered a spot in OMD took up the offer to join the program</vt:lpstr>
      <vt:lpstr>OMD has a positive effect on enrolling in college</vt:lpstr>
      <vt:lpstr>OMD also has a strong effect on enrolling with a full-time courseload</vt:lpstr>
      <vt:lpstr>OMD also has a positive effect on both persistence and persisting full-time</vt:lpstr>
      <vt:lpstr>OMD applicants include graduating high school seniors and current community college students</vt:lpstr>
      <vt:lpstr>The offer of a spot in OMD has a similar effect across the two groups</vt:lpstr>
      <vt:lpstr>The effect for participants, however, is significantly larger for high school students</vt:lpstr>
      <vt:lpstr>We find that OMD is incentivizing HS students to attend college who may not have attended at all</vt:lpstr>
      <vt:lpstr>Evidence is building that holistic supports improve outcomes for CC students </vt:lpstr>
      <vt:lpstr>We are engaging with research and educational peers to inform future analyses and replication</vt:lpstr>
      <vt:lpstr>PowerPoint Presentation</vt:lpstr>
      <vt:lpstr>The study will continue through 2023, with long-term analyses on graduation and employment</vt:lpstr>
      <vt:lpstr>The Poverty Lab works to expand economic opportunity for residents of all communities</vt:lpstr>
      <vt:lpstr>OMD boosts enrollment in CCC, especially among HS applicants unlikely to attend college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Ari Shaw User</dc:creator>
  <cp:lastModifiedBy>Paige Ponder</cp:lastModifiedBy>
  <cp:revision>393</cp:revision>
  <cp:lastPrinted>2019-09-04T13:00:49Z</cp:lastPrinted>
  <dcterms:created xsi:type="dcterms:W3CDTF">2017-11-17T20:26:19Z</dcterms:created>
  <dcterms:modified xsi:type="dcterms:W3CDTF">2019-09-08T15:05:35Z</dcterms:modified>
</cp:coreProperties>
</file>