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9"/>
  </p:notesMasterIdLst>
  <p:handoutMasterIdLst>
    <p:handoutMasterId r:id="rId20"/>
  </p:handoutMasterIdLst>
  <p:sldIdLst>
    <p:sldId id="256" r:id="rId6"/>
    <p:sldId id="257" r:id="rId7"/>
    <p:sldId id="258" r:id="rId8"/>
    <p:sldId id="261" r:id="rId9"/>
    <p:sldId id="260" r:id="rId10"/>
    <p:sldId id="269" r:id="rId11"/>
    <p:sldId id="259" r:id="rId12"/>
    <p:sldId id="272" r:id="rId13"/>
    <p:sldId id="271" r:id="rId14"/>
    <p:sldId id="265" r:id="rId15"/>
    <p:sldId id="266" r:id="rId16"/>
    <p:sldId id="267" r:id="rId17"/>
    <p:sldId id="268" r:id="rId1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5" autoAdjust="0"/>
    <p:restoredTop sz="94343" autoAdjust="0"/>
  </p:normalViewPr>
  <p:slideViewPr>
    <p:cSldViewPr snapToGrid="0" snapToObjects="1">
      <p:cViewPr varScale="1">
        <p:scale>
          <a:sx n="90" d="100"/>
          <a:sy n="90" d="100"/>
        </p:scale>
        <p:origin x="16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6" d="100"/>
          <a:sy n="146" d="100"/>
        </p:scale>
        <p:origin x="-559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9593847921964"/>
          <c:y val="0.23593260380103001"/>
          <c:w val="0.59888830576942098"/>
          <c:h val="0.491569285366112"/>
        </c:manualLayout>
      </c:layout>
      <c:pie3D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E886-D549-8366-D281F2E01DE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886-D549-8366-D281F2E01DE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886-D549-8366-D281F2E01DE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E886-D549-8366-D281F2E01DE1}"/>
              </c:ext>
            </c:extLst>
          </c:dPt>
          <c:dLbls>
            <c:dLbl>
              <c:idx val="0"/>
              <c:layout>
                <c:manualLayout>
                  <c:x val="8.3552385009717997E-2"/>
                  <c:y val="-6.91953566463865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886-D549-8366-D281F2E01DE1}"/>
                </c:ext>
              </c:extLst>
            </c:dLbl>
            <c:dLbl>
              <c:idx val="1"/>
              <c:layout>
                <c:manualLayout>
                  <c:x val="0.13788753317797101"/>
                  <c:y val="7.391608229289410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86-D549-8366-D281F2E01DE1}"/>
                </c:ext>
              </c:extLst>
            </c:dLbl>
            <c:dLbl>
              <c:idx val="2"/>
              <c:layout>
                <c:manualLayout>
                  <c:x val="-0.13785285103264219"/>
                  <c:y val="-0.4041785466905072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86-D549-8366-D281F2E01DE1}"/>
                </c:ext>
              </c:extLst>
            </c:dLbl>
            <c:dLbl>
              <c:idx val="3"/>
              <c:layout>
                <c:manualLayout>
                  <c:x val="-9.5976912410156004E-2"/>
                  <c:y val="-4.62674441696305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886-D549-8366-D281F2E01DE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Age Under 18 </c:v>
                </c:pt>
                <c:pt idx="1">
                  <c:v>Age 18-24 </c:v>
                </c:pt>
                <c:pt idx="2">
                  <c:v>Age 25+ </c:v>
                </c:pt>
              </c:strCache>
            </c:strRef>
          </c:cat>
          <c:val>
            <c:numRef>
              <c:f>Sheet1!$B$2:$B$4</c:f>
              <c:numCache>
                <c:formatCode>General</c:formatCode>
                <c:ptCount val="3"/>
                <c:pt idx="0">
                  <c:v>188</c:v>
                </c:pt>
                <c:pt idx="1">
                  <c:v>7641</c:v>
                </c:pt>
                <c:pt idx="2">
                  <c:v>34760</c:v>
                </c:pt>
              </c:numCache>
            </c:numRef>
          </c:val>
          <c:extLst>
            <c:ext xmlns:c16="http://schemas.microsoft.com/office/drawing/2014/chart" uri="{C3380CC4-5D6E-409C-BE32-E72D297353CC}">
              <c16:uniqueId val="{00000000-E886-D549-8366-D281F2E01DE1}"/>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506029137662102"/>
          <c:y val="0.39150911774497599"/>
          <c:w val="0.44826911128862501"/>
          <c:h val="0.43054913265242301"/>
        </c:manualLayout>
      </c:layout>
      <c:pie3DChart>
        <c:varyColors val="1"/>
        <c:ser>
          <c:idx val="0"/>
          <c:order val="0"/>
          <c:tx>
            <c:strRef>
              <c:f>Sheet1!$B$1</c:f>
              <c:strCache>
                <c:ptCount val="1"/>
                <c:pt idx="0">
                  <c:v>212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746-A644-9C20-8ADA130CE54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746-A644-9C20-8ADA130CE54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746-A644-9C20-8ADA130CE54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F746-A644-9C20-8ADA130CE54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F746-A644-9C20-8ADA130CE54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F746-A644-9C20-8ADA130CE54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F746-A644-9C20-8ADA130CE54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F-F746-A644-9C20-8ADA130CE54C}"/>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1-F746-A644-9C20-8ADA130CE54C}"/>
              </c:ext>
            </c:extLst>
          </c:dPt>
          <c:dLbls>
            <c:dLbl>
              <c:idx val="0"/>
              <c:layout>
                <c:manualLayout>
                  <c:x val="2.41545893719807E-2"/>
                  <c:y val="-0.148900145627083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46-A644-9C20-8ADA130CE54C}"/>
                </c:ext>
              </c:extLst>
            </c:dLbl>
            <c:dLbl>
              <c:idx val="1"/>
              <c:layout>
                <c:manualLayout>
                  <c:x val="0.135470729202328"/>
                  <c:y val="-0.141337823417280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46-A644-9C20-8ADA130CE54C}"/>
                </c:ext>
              </c:extLst>
            </c:dLbl>
            <c:dLbl>
              <c:idx val="2"/>
              <c:layout>
                <c:manualLayout>
                  <c:x val="8.3573357678116203E-2"/>
                  <c:y val="-0.153739433929184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746-A644-9C20-8ADA130CE54C}"/>
                </c:ext>
              </c:extLst>
            </c:dLbl>
            <c:dLbl>
              <c:idx val="3"/>
              <c:layout>
                <c:manualLayout>
                  <c:x val="8.7549925824489297E-2"/>
                  <c:y val="3.27382249305053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746-A644-9C20-8ADA130CE54C}"/>
                </c:ext>
              </c:extLst>
            </c:dLbl>
            <c:dLbl>
              <c:idx val="4"/>
              <c:layout>
                <c:manualLayout>
                  <c:x val="-0.100469778234243"/>
                  <c:y val="5.855662988324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746-A644-9C20-8ADA130CE54C}"/>
                </c:ext>
              </c:extLst>
            </c:dLbl>
            <c:dLbl>
              <c:idx val="5"/>
              <c:layout>
                <c:manualLayout>
                  <c:x val="-8.1394753192082905E-2"/>
                  <c:y val="0.1217143966103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746-A644-9C20-8ADA130CE54C}"/>
                </c:ext>
              </c:extLst>
            </c:dLbl>
            <c:dLbl>
              <c:idx val="6"/>
              <c:layout>
                <c:manualLayout>
                  <c:x val="-8.1827126681628601E-2"/>
                  <c:y val="-5.26286853938163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746-A644-9C20-8ADA130CE54C}"/>
                </c:ext>
              </c:extLst>
            </c:dLbl>
            <c:dLbl>
              <c:idx val="7"/>
              <c:layout>
                <c:manualLayout>
                  <c:x val="-9.5725842240734396E-2"/>
                  <c:y val="-0.134475261130540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746-A644-9C20-8ADA130CE54C}"/>
                </c:ext>
              </c:extLst>
            </c:dLbl>
            <c:dLbl>
              <c:idx val="8"/>
              <c:layout>
                <c:manualLayout>
                  <c:x val="-1.42101259081745E-2"/>
                  <c:y val="-0.12371512221223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746-A644-9C20-8ADA130CE5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 Asian</c:v>
                </c:pt>
                <c:pt idx="1">
                  <c:v> Black or African American </c:v>
                </c:pt>
                <c:pt idx="2">
                  <c:v> Hispanic</c:v>
                </c:pt>
                <c:pt idx="3">
                  <c:v> Native Hawaiian or Other Pacific Islander </c:v>
                </c:pt>
                <c:pt idx="4">
                  <c:v> White </c:v>
                </c:pt>
                <c:pt idx="5">
                  <c:v> Two or more races </c:v>
                </c:pt>
                <c:pt idx="6">
                  <c:v> Nonresident alien </c:v>
                </c:pt>
                <c:pt idx="7">
                  <c:v>  Race/ethnicity unknown</c:v>
                </c:pt>
              </c:strCache>
            </c:strRef>
          </c:cat>
          <c:val>
            <c:numRef>
              <c:f>Sheet1!$B$2:$B$9</c:f>
              <c:numCache>
                <c:formatCode>General</c:formatCode>
                <c:ptCount val="8"/>
                <c:pt idx="0">
                  <c:v>1829</c:v>
                </c:pt>
                <c:pt idx="1">
                  <c:v>8875</c:v>
                </c:pt>
                <c:pt idx="2">
                  <c:v>5419</c:v>
                </c:pt>
                <c:pt idx="3">
                  <c:v>134</c:v>
                </c:pt>
                <c:pt idx="4">
                  <c:v>19105</c:v>
                </c:pt>
                <c:pt idx="5">
                  <c:v>701</c:v>
                </c:pt>
                <c:pt idx="6">
                  <c:v>287</c:v>
                </c:pt>
                <c:pt idx="7">
                  <c:v>6028</c:v>
                </c:pt>
              </c:numCache>
            </c:numRef>
          </c:val>
          <c:extLst>
            <c:ext xmlns:c16="http://schemas.microsoft.com/office/drawing/2014/chart" uri="{C3380CC4-5D6E-409C-BE32-E72D297353CC}">
              <c16:uniqueId val="{00000012-F746-A644-9C20-8ADA130CE54C}"/>
            </c:ext>
          </c:extLst>
        </c:ser>
        <c:dLbls>
          <c:dLblPos val="in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9593847921964"/>
          <c:y val="0.23593260380103001"/>
          <c:w val="0.59888830576942098"/>
          <c:h val="0.491569285366112"/>
        </c:manualLayout>
      </c:layout>
      <c:pie3D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E886-D549-8366-D281F2E01DE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886-D549-8366-D281F2E01DE1}"/>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886-D549-8366-D281F2E01DE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E886-D549-8366-D281F2E01DE1}"/>
              </c:ext>
            </c:extLst>
          </c:dPt>
          <c:dLbls>
            <c:dLbl>
              <c:idx val="0"/>
              <c:layout>
                <c:manualLayout>
                  <c:x val="8.3552385009717997E-2"/>
                  <c:y val="-6.91953566463865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886-D549-8366-D281F2E01DE1}"/>
                </c:ext>
              </c:extLst>
            </c:dLbl>
            <c:dLbl>
              <c:idx val="1"/>
              <c:layout>
                <c:manualLayout>
                  <c:x val="0.13788753317797101"/>
                  <c:y val="7.391608229289410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886-D549-8366-D281F2E01DE1}"/>
                </c:ext>
              </c:extLst>
            </c:dLbl>
            <c:dLbl>
              <c:idx val="2"/>
              <c:layout>
                <c:manualLayout>
                  <c:x val="-0.13785285103264222"/>
                  <c:y val="-0.3018895278596626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86-D549-8366-D281F2E01DE1}"/>
                </c:ext>
              </c:extLst>
            </c:dLbl>
            <c:dLbl>
              <c:idx val="3"/>
              <c:layout>
                <c:manualLayout>
                  <c:x val="-9.5976912410156004E-2"/>
                  <c:y val="-4.62674441696305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886-D549-8366-D281F2E01DE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Age Under 18 </c:v>
                </c:pt>
                <c:pt idx="1">
                  <c:v>Age 18-24 </c:v>
                </c:pt>
                <c:pt idx="2">
                  <c:v>Age 25+ </c:v>
                </c:pt>
              </c:strCache>
            </c:strRef>
          </c:cat>
          <c:val>
            <c:numRef>
              <c:f>Sheet1!$B$2:$B$4</c:f>
              <c:numCache>
                <c:formatCode>General</c:formatCode>
                <c:ptCount val="3"/>
                <c:pt idx="0">
                  <c:v>188</c:v>
                </c:pt>
                <c:pt idx="1">
                  <c:v>8121</c:v>
                </c:pt>
                <c:pt idx="2">
                  <c:v>51195</c:v>
                </c:pt>
              </c:numCache>
            </c:numRef>
          </c:val>
          <c:extLst>
            <c:ext xmlns:c16="http://schemas.microsoft.com/office/drawing/2014/chart" uri="{C3380CC4-5D6E-409C-BE32-E72D297353CC}">
              <c16:uniqueId val="{00000000-E886-D549-8366-D281F2E01DE1}"/>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506029137662102"/>
          <c:y val="0.39150911774497599"/>
          <c:w val="0.44826911128862501"/>
          <c:h val="0.43054913265242301"/>
        </c:manualLayout>
      </c:layout>
      <c:pie3D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A-48A4-EB47-B356-28FC9EEE700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48A4-EB47-B356-28FC9EEE700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8A4-EB47-B356-28FC9EEE700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8A4-EB47-B356-28FC9EEE700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48A4-EB47-B356-28FC9EEE700D}"/>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48A4-EB47-B356-28FC9EEE700D}"/>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48A4-EB47-B356-28FC9EEE700D}"/>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48A4-EB47-B356-28FC9EEE700D}"/>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8A4-EB47-B356-28FC9EEE700D}"/>
              </c:ext>
            </c:extLst>
          </c:dPt>
          <c:dLbls>
            <c:dLbl>
              <c:idx val="0"/>
              <c:layout>
                <c:manualLayout>
                  <c:x val="2.41545893719807E-2"/>
                  <c:y val="-0.148900145627083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48A4-EB47-B356-28FC9EEE700D}"/>
                </c:ext>
              </c:extLst>
            </c:dLbl>
            <c:dLbl>
              <c:idx val="1"/>
              <c:layout>
                <c:manualLayout>
                  <c:x val="0.21115510923453401"/>
                  <c:y val="-0.179948761967110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8A4-EB47-B356-28FC9EEE700D}"/>
                </c:ext>
              </c:extLst>
            </c:dLbl>
            <c:dLbl>
              <c:idx val="2"/>
              <c:layout>
                <c:manualLayout>
                  <c:x val="8.0352745761852098E-2"/>
                  <c:y val="-5.39945093421244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A4-EB47-B356-28FC9EEE700D}"/>
                </c:ext>
              </c:extLst>
            </c:dLbl>
            <c:dLbl>
              <c:idx val="3"/>
              <c:layout>
                <c:manualLayout>
                  <c:x val="9.0770537740753401E-2"/>
                  <c:y val="-0.105617638206385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A4-EB47-B356-28FC9EEE700D}"/>
                </c:ext>
              </c:extLst>
            </c:dLbl>
            <c:dLbl>
              <c:idx val="4"/>
              <c:layout>
                <c:manualLayout>
                  <c:x val="9.9208160574130996E-2"/>
                  <c:y val="1.02929566959575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8A4-EB47-B356-28FC9EEE700D}"/>
                </c:ext>
              </c:extLst>
            </c:dLbl>
            <c:dLbl>
              <c:idx val="5"/>
              <c:layout>
                <c:manualLayout>
                  <c:x val="-9.2666894899007202E-2"/>
                  <c:y val="-1.66414665265458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48A4-EB47-B356-28FC9EEE700D}"/>
                </c:ext>
              </c:extLst>
            </c:dLbl>
            <c:dLbl>
              <c:idx val="6"/>
              <c:layout>
                <c:manualLayout>
                  <c:x val="-9.4709574346684894E-2"/>
                  <c:y val="0.101815068805503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48A4-EB47-B356-28FC9EEE700D}"/>
                </c:ext>
              </c:extLst>
            </c:dLbl>
            <c:dLbl>
              <c:idx val="7"/>
              <c:layout>
                <c:manualLayout>
                  <c:x val="-9.5725842240734396E-2"/>
                  <c:y val="-8.29940097307672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8A4-EB47-B356-28FC9EEE700D}"/>
                </c:ext>
              </c:extLst>
            </c:dLbl>
            <c:dLbl>
              <c:idx val="8"/>
              <c:layout>
                <c:manualLayout>
                  <c:x val="-6.3031657439394595E-2"/>
                  <c:y val="-0.1627991798367983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631828959456476"/>
                      <c:h val="0.1818605946692228"/>
                    </c:manualLayout>
                  </c15:layout>
                </c:ext>
                <c:ext xmlns:c16="http://schemas.microsoft.com/office/drawing/2014/chart" uri="{C3380CC4-5D6E-409C-BE32-E72D297353CC}">
                  <c16:uniqueId val="{00000007-48A4-EB47-B356-28FC9EEE700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American Indian or Alaska Native </c:v>
                </c:pt>
                <c:pt idx="1">
                  <c:v> Asian </c:v>
                </c:pt>
                <c:pt idx="2">
                  <c:v> Black or African American </c:v>
                </c:pt>
                <c:pt idx="3">
                  <c:v> Hispanic total</c:v>
                </c:pt>
                <c:pt idx="4">
                  <c:v> Native Hawaiian or Other Pacific Islander</c:v>
                </c:pt>
                <c:pt idx="5">
                  <c:v> White </c:v>
                </c:pt>
                <c:pt idx="6">
                  <c:v> Two or more races</c:v>
                </c:pt>
                <c:pt idx="7">
                  <c:v> Nonresident alien</c:v>
                </c:pt>
                <c:pt idx="8">
                  <c:v>  Race/ethnicity unknown </c:v>
                </c:pt>
              </c:strCache>
            </c:strRef>
          </c:cat>
          <c:val>
            <c:numRef>
              <c:f>Sheet1!$B$2:$B$10</c:f>
              <c:numCache>
                <c:formatCode>0.00</c:formatCode>
                <c:ptCount val="9"/>
                <c:pt idx="0">
                  <c:v>267</c:v>
                </c:pt>
                <c:pt idx="1">
                  <c:v>2882</c:v>
                </c:pt>
                <c:pt idx="2">
                  <c:v>12237</c:v>
                </c:pt>
                <c:pt idx="3">
                  <c:v>6972</c:v>
                </c:pt>
                <c:pt idx="4">
                  <c:v>202</c:v>
                </c:pt>
                <c:pt idx="5">
                  <c:v>27493</c:v>
                </c:pt>
                <c:pt idx="6">
                  <c:v>884</c:v>
                </c:pt>
                <c:pt idx="7">
                  <c:v>518</c:v>
                </c:pt>
                <c:pt idx="8">
                  <c:v>8053</c:v>
                </c:pt>
              </c:numCache>
            </c:numRef>
          </c:val>
          <c:extLst>
            <c:ext xmlns:c16="http://schemas.microsoft.com/office/drawing/2014/chart" uri="{C3380CC4-5D6E-409C-BE32-E72D297353CC}">
              <c16:uniqueId val="{00000000-48A4-EB47-B356-28FC9EEE700D}"/>
            </c:ext>
          </c:extLst>
        </c:ser>
        <c:dLbls>
          <c:dLblPos val="in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9615529942815099"/>
          <c:y val="0.193090797244094"/>
          <c:w val="0.58192450581358501"/>
          <c:h val="0.49186540354330699"/>
        </c:manualLayout>
      </c:layout>
      <c:pie3D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5466-094D-9B21-6EA8B29A618A}"/>
              </c:ext>
            </c:extLst>
          </c:dPt>
          <c:dPt>
            <c:idx val="1"/>
            <c:bubble3D val="0"/>
            <c:spPr>
              <a:gradFill rotWithShape="1">
                <a:gsLst>
                  <a:gs pos="0">
                    <a:schemeClr val="accent2">
                      <a:satMod val="103000"/>
                      <a:lumMod val="102000"/>
                      <a:tint val="94000"/>
                    </a:schemeClr>
                  </a:gs>
                  <a:gs pos="0">
                    <a:schemeClr val="accent1">
                      <a:lumMod val="75000"/>
                    </a:schemeClr>
                  </a:gs>
                  <a:gs pos="100000">
                    <a:schemeClr val="accent1">
                      <a:lumMod val="75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5466-094D-9B21-6EA8B29A618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5466-094D-9B21-6EA8B29A618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5466-094D-9B21-6EA8B29A618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5466-094D-9B21-6EA8B29A618A}"/>
              </c:ext>
            </c:extLst>
          </c:dPt>
          <c:dPt>
            <c:idx val="5"/>
            <c:bubble3D val="0"/>
            <c:spPr>
              <a:gradFill rotWithShape="1">
                <a:gsLst>
                  <a:gs pos="0">
                    <a:srgbClr val="FFC000"/>
                  </a:gs>
                  <a:gs pos="100000">
                    <a:srgbClr val="FFC0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6-5466-094D-9B21-6EA8B29A618A}"/>
              </c:ext>
            </c:extLst>
          </c:dPt>
          <c:dPt>
            <c:idx val="6"/>
            <c:bubble3D val="0"/>
            <c:spPr>
              <a:gradFill rotWithShape="1">
                <a:gsLst>
                  <a:gs pos="0">
                    <a:schemeClr val="accent6">
                      <a:lumMod val="75000"/>
                    </a:schemeClr>
                  </a:gs>
                  <a:gs pos="100000">
                    <a:schemeClr val="accent6">
                      <a:lumMod val="75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5466-094D-9B21-6EA8B29A618A}"/>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5466-094D-9B21-6EA8B29A618A}"/>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5466-094D-9B21-6EA8B29A618A}"/>
              </c:ext>
            </c:extLst>
          </c:dPt>
          <c:dLbls>
            <c:dLbl>
              <c:idx val="0"/>
              <c:layout>
                <c:manualLayout>
                  <c:x val="1.6778627309267501E-2"/>
                  <c:y val="-4.59111712598425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66-094D-9B21-6EA8B29A618A}"/>
                </c:ext>
              </c:extLst>
            </c:dLbl>
            <c:dLbl>
              <c:idx val="1"/>
              <c:layout>
                <c:manualLayout>
                  <c:x val="0.13586785347483701"/>
                  <c:y val="-3.39554625984251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466-094D-9B21-6EA8B29A618A}"/>
                </c:ext>
              </c:extLst>
            </c:dLbl>
            <c:dLbl>
              <c:idx val="2"/>
              <c:layout>
                <c:manualLayout>
                  <c:x val="6.5218786057539904E-2"/>
                  <c:y val="-0.1037143208661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5466-094D-9B21-6EA8B29A618A}"/>
                </c:ext>
              </c:extLst>
            </c:dLbl>
            <c:dLbl>
              <c:idx val="3"/>
              <c:layout>
                <c:manualLayout>
                  <c:x val="7.6495365615529901E-2"/>
                  <c:y val="-1.559055118110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66-094D-9B21-6EA8B29A618A}"/>
                </c:ext>
              </c:extLst>
            </c:dLbl>
            <c:dLbl>
              <c:idx val="4"/>
              <c:layout>
                <c:manualLayout>
                  <c:x val="5.1644604207082799E-2"/>
                  <c:y val="9.2109990157480295E-2"/>
                </c:manualLayout>
              </c:layout>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66-094D-9B21-6EA8B29A618A}"/>
                </c:ext>
              </c:extLst>
            </c:dLbl>
            <c:dLbl>
              <c:idx val="5"/>
              <c:layout>
                <c:manualLayout>
                  <c:x val="-0.109187366071995"/>
                  <c:y val="0.139508366141732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466-094D-9B21-6EA8B29A618A}"/>
                </c:ext>
              </c:extLst>
            </c:dLbl>
            <c:dLbl>
              <c:idx val="6"/>
              <c:layout>
                <c:manualLayout>
                  <c:x val="-0.124750148985"/>
                  <c:y val="-6.50051673228347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466-094D-9B21-6EA8B29A618A}"/>
                </c:ext>
              </c:extLst>
            </c:dLbl>
            <c:dLbl>
              <c:idx val="7"/>
              <c:layout>
                <c:manualLayout>
                  <c:x val="-0.128344301165253"/>
                  <c:y val="6.70718503937007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66-094D-9B21-6EA8B29A618A}"/>
                </c:ext>
              </c:extLst>
            </c:dLbl>
            <c:dLbl>
              <c:idx val="8"/>
              <c:layout>
                <c:manualLayout>
                  <c:x val="-2.5027704870224599E-2"/>
                  <c:y val="-6.932578740157479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66-094D-9B21-6EA8B29A618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American Indian or Alaska Native</c:v>
                </c:pt>
                <c:pt idx="1">
                  <c:v>Black or African American</c:v>
                </c:pt>
                <c:pt idx="2">
                  <c:v>Hispanic or Latino</c:v>
                </c:pt>
                <c:pt idx="3">
                  <c:v>Native Hawaiian or Other Pacific Islander</c:v>
                </c:pt>
                <c:pt idx="4">
                  <c:v>Asian</c:v>
                </c:pt>
                <c:pt idx="5">
                  <c:v>Two or more races</c:v>
                </c:pt>
                <c:pt idx="6">
                  <c:v>White</c:v>
                </c:pt>
                <c:pt idx="7">
                  <c:v>Nonresident alien</c:v>
                </c:pt>
                <c:pt idx="8">
                  <c:v>Race/ethnicity unknown</c:v>
                </c:pt>
              </c:strCache>
            </c:strRef>
          </c:cat>
          <c:val>
            <c:numRef>
              <c:f>Sheet1!$B$2:$B$10</c:f>
              <c:numCache>
                <c:formatCode>General</c:formatCode>
                <c:ptCount val="9"/>
                <c:pt idx="0">
                  <c:v>85</c:v>
                </c:pt>
                <c:pt idx="1">
                  <c:v>4294</c:v>
                </c:pt>
                <c:pt idx="2">
                  <c:v>2441</c:v>
                </c:pt>
                <c:pt idx="3">
                  <c:v>96</c:v>
                </c:pt>
                <c:pt idx="4">
                  <c:v>1040</c:v>
                </c:pt>
                <c:pt idx="5">
                  <c:v>305</c:v>
                </c:pt>
                <c:pt idx="6">
                  <c:v>10098</c:v>
                </c:pt>
                <c:pt idx="7">
                  <c:v>145</c:v>
                </c:pt>
                <c:pt idx="8">
                  <c:v>2669</c:v>
                </c:pt>
              </c:numCache>
            </c:numRef>
          </c:val>
          <c:extLst>
            <c:ext xmlns:c16="http://schemas.microsoft.com/office/drawing/2014/chart" uri="{C3380CC4-5D6E-409C-BE32-E72D297353CC}">
              <c16:uniqueId val="{00000000-5466-094D-9B21-6EA8B29A618A}"/>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488718179090343E-2"/>
          <c:y val="2.0375681128358112E-2"/>
          <c:w val="0.90151128182090967"/>
          <c:h val="0.66462875962517964"/>
        </c:manualLayout>
      </c:layout>
      <c:bar3DChart>
        <c:barDir val="col"/>
        <c:grouping val="clustered"/>
        <c:varyColors val="0"/>
        <c:ser>
          <c:idx val="0"/>
          <c:order val="0"/>
          <c:tx>
            <c:strRef>
              <c:f>Sheet1!$B$1</c:f>
              <c:strCache>
                <c:ptCount val="1"/>
                <c:pt idx="0">
                  <c:v>2015-2016</c:v>
                </c:pt>
              </c:strCache>
            </c:strRef>
          </c:tx>
          <c:spPr>
            <a:solidFill>
              <a:schemeClr val="accent3"/>
            </a:solidFill>
            <a:ln>
              <a:noFill/>
            </a:ln>
            <a:effectLst/>
            <a:sp3d/>
          </c:spPr>
          <c:invertIfNegative val="0"/>
          <c:dLbls>
            <c:delete val="1"/>
          </c:dLbls>
          <c:cat>
            <c:strRef>
              <c:f>Sheet1!$A$2:$A$8</c:f>
              <c:strCache>
                <c:ptCount val="7"/>
                <c:pt idx="0">
                  <c:v>Certificates Below Baccalaureate</c:v>
                </c:pt>
                <c:pt idx="1">
                  <c:v>Associate's degree</c:v>
                </c:pt>
                <c:pt idx="2">
                  <c:v>Bachelor's degree</c:v>
                </c:pt>
                <c:pt idx="3">
                  <c:v>Post Baccalaureate certificate</c:v>
                </c:pt>
                <c:pt idx="4">
                  <c:v>Master's degree</c:v>
                </c:pt>
                <c:pt idx="5">
                  <c:v>Post-master's certificate</c:v>
                </c:pt>
                <c:pt idx="6">
                  <c:v>Doctor's degree - professional practice </c:v>
                </c:pt>
              </c:strCache>
            </c:strRef>
          </c:cat>
          <c:val>
            <c:numRef>
              <c:f>Sheet1!$B$2:$B$8</c:f>
              <c:numCache>
                <c:formatCode>General</c:formatCode>
                <c:ptCount val="7"/>
                <c:pt idx="0">
                  <c:v>1070</c:v>
                </c:pt>
                <c:pt idx="1">
                  <c:v>3042</c:v>
                </c:pt>
                <c:pt idx="2">
                  <c:v>10393</c:v>
                </c:pt>
                <c:pt idx="3">
                  <c:v>254</c:v>
                </c:pt>
                <c:pt idx="4">
                  <c:v>4323</c:v>
                </c:pt>
                <c:pt idx="5">
                  <c:v>18</c:v>
                </c:pt>
                <c:pt idx="6">
                  <c:v>160</c:v>
                </c:pt>
              </c:numCache>
            </c:numRef>
          </c:val>
          <c:extLst>
            <c:ext xmlns:c16="http://schemas.microsoft.com/office/drawing/2014/chart" uri="{C3380CC4-5D6E-409C-BE32-E72D297353CC}">
              <c16:uniqueId val="{00000000-FFEC-064F-A417-5C3293DD3BDC}"/>
            </c:ext>
          </c:extLst>
        </c:ser>
        <c:ser>
          <c:idx val="1"/>
          <c:order val="1"/>
          <c:tx>
            <c:strRef>
              <c:f>Sheet1!$C$1</c:f>
              <c:strCache>
                <c:ptCount val="1"/>
                <c:pt idx="0">
                  <c:v>2016-2017</c:v>
                </c:pt>
              </c:strCache>
            </c:strRef>
          </c:tx>
          <c:spPr>
            <a:solidFill>
              <a:schemeClr val="accent2"/>
            </a:solidFill>
            <a:ln>
              <a:noFill/>
            </a:ln>
            <a:effectLst/>
            <a:sp3d/>
          </c:spPr>
          <c:invertIfNegative val="0"/>
          <c:dLbls>
            <c:delete val="1"/>
          </c:dLbls>
          <c:cat>
            <c:strRef>
              <c:f>Sheet1!$A$2:$A$8</c:f>
              <c:strCache>
                <c:ptCount val="7"/>
                <c:pt idx="0">
                  <c:v>Certificates Below Baccalaureate</c:v>
                </c:pt>
                <c:pt idx="1">
                  <c:v>Associate's degree</c:v>
                </c:pt>
                <c:pt idx="2">
                  <c:v>Bachelor's degree</c:v>
                </c:pt>
                <c:pt idx="3">
                  <c:v>Post Baccalaureate certificate</c:v>
                </c:pt>
                <c:pt idx="4">
                  <c:v>Master's degree</c:v>
                </c:pt>
                <c:pt idx="5">
                  <c:v>Post-master's certificate</c:v>
                </c:pt>
                <c:pt idx="6">
                  <c:v>Doctor's degree - professional practice </c:v>
                </c:pt>
              </c:strCache>
            </c:strRef>
          </c:cat>
          <c:val>
            <c:numRef>
              <c:f>Sheet1!$C$2:$C$8</c:f>
              <c:numCache>
                <c:formatCode>General</c:formatCode>
                <c:ptCount val="7"/>
                <c:pt idx="0">
                  <c:v>2280</c:v>
                </c:pt>
                <c:pt idx="1">
                  <c:v>2576</c:v>
                </c:pt>
                <c:pt idx="2">
                  <c:v>10807</c:v>
                </c:pt>
                <c:pt idx="3">
                  <c:v>212</c:v>
                </c:pt>
                <c:pt idx="4">
                  <c:v>4984</c:v>
                </c:pt>
                <c:pt idx="5">
                  <c:v>15</c:v>
                </c:pt>
                <c:pt idx="6">
                  <c:v>299</c:v>
                </c:pt>
              </c:numCache>
            </c:numRef>
          </c:val>
          <c:extLst>
            <c:ext xmlns:c16="http://schemas.microsoft.com/office/drawing/2014/chart" uri="{C3380CC4-5D6E-409C-BE32-E72D297353CC}">
              <c16:uniqueId val="{00000001-FFEC-064F-A417-5C3293DD3BDC}"/>
            </c:ext>
          </c:extLst>
        </c:ser>
        <c:dLbls>
          <c:showLegendKey val="0"/>
          <c:showVal val="1"/>
          <c:showCatName val="0"/>
          <c:showSerName val="0"/>
          <c:showPercent val="0"/>
          <c:showBubbleSize val="0"/>
        </c:dLbls>
        <c:gapWidth val="150"/>
        <c:shape val="box"/>
        <c:axId val="-2091265976"/>
        <c:axId val="2147043560"/>
        <c:axId val="0"/>
      </c:bar3DChart>
      <c:catAx>
        <c:axId val="-2091265976"/>
        <c:scaling>
          <c:orientation val="minMax"/>
        </c:scaling>
        <c:delete val="1"/>
        <c:axPos val="b"/>
        <c:numFmt formatCode="General" sourceLinked="1"/>
        <c:majorTickMark val="none"/>
        <c:minorTickMark val="none"/>
        <c:tickLblPos val="nextTo"/>
        <c:crossAx val="2147043560"/>
        <c:crosses val="autoZero"/>
        <c:auto val="1"/>
        <c:lblAlgn val="ctr"/>
        <c:lblOffset val="100"/>
        <c:noMultiLvlLbl val="0"/>
      </c:catAx>
      <c:valAx>
        <c:axId val="2147043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126597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j-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418717587837799E-2"/>
          <c:y val="4.3015803094543302E-2"/>
          <c:w val="0.88242167192869003"/>
          <c:h val="0.74205605418203802"/>
        </c:manualLayout>
      </c:layout>
      <c:bar3DChart>
        <c:barDir val="col"/>
        <c:grouping val="percentStacked"/>
        <c:varyColors val="0"/>
        <c:ser>
          <c:idx val="0"/>
          <c:order val="0"/>
          <c:tx>
            <c:strRef>
              <c:f>Sheet1!$B$1</c:f>
              <c:strCache>
                <c:ptCount val="1"/>
                <c:pt idx="0">
                  <c:v>Awards to Age Less than 25</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2015-2016</c:v>
                </c:pt>
                <c:pt idx="1">
                  <c:v>2016-2017</c:v>
                </c:pt>
                <c:pt idx="2">
                  <c:v>2015-2016</c:v>
                </c:pt>
                <c:pt idx="3">
                  <c:v>2016-2017</c:v>
                </c:pt>
                <c:pt idx="4">
                  <c:v>2015-2016</c:v>
                </c:pt>
                <c:pt idx="5">
                  <c:v>2016-2017</c:v>
                </c:pt>
                <c:pt idx="6">
                  <c:v>2015-2016</c:v>
                </c:pt>
                <c:pt idx="7">
                  <c:v>2016-2017</c:v>
                </c:pt>
              </c:strCache>
            </c:strRef>
          </c:cat>
          <c:val>
            <c:numRef>
              <c:f>Sheet1!$B$2:$B$9</c:f>
              <c:numCache>
                <c:formatCode>0%</c:formatCode>
                <c:ptCount val="8"/>
                <c:pt idx="0">
                  <c:v>0.32592592592592595</c:v>
                </c:pt>
                <c:pt idx="1">
                  <c:v>0.19125683060109289</c:v>
                </c:pt>
                <c:pt idx="2">
                  <c:v>0.40800865800865799</c:v>
                </c:pt>
                <c:pt idx="3">
                  <c:v>0.26800190748688602</c:v>
                </c:pt>
                <c:pt idx="4">
                  <c:v>0.23964497041420119</c:v>
                </c:pt>
                <c:pt idx="5">
                  <c:v>0.24970691676436108</c:v>
                </c:pt>
                <c:pt idx="6">
                  <c:v>8.4677799792433242E-2</c:v>
                </c:pt>
                <c:pt idx="7">
                  <c:v>8.8056972379944184E-2</c:v>
                </c:pt>
              </c:numCache>
            </c:numRef>
          </c:val>
          <c:extLst>
            <c:ext xmlns:c16="http://schemas.microsoft.com/office/drawing/2014/chart" uri="{C3380CC4-5D6E-409C-BE32-E72D297353CC}">
              <c16:uniqueId val="{00000000-C256-4E4A-A2E9-ED403F116650}"/>
            </c:ext>
          </c:extLst>
        </c:ser>
        <c:ser>
          <c:idx val="1"/>
          <c:order val="1"/>
          <c:tx>
            <c:strRef>
              <c:f>Sheet1!$C$1</c:f>
              <c:strCache>
                <c:ptCount val="1"/>
                <c:pt idx="0">
                  <c:v> Awards to Age 25+</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2015-2016</c:v>
                </c:pt>
                <c:pt idx="1">
                  <c:v>2016-2017</c:v>
                </c:pt>
                <c:pt idx="2">
                  <c:v>2015-2016</c:v>
                </c:pt>
                <c:pt idx="3">
                  <c:v>2016-2017</c:v>
                </c:pt>
                <c:pt idx="4">
                  <c:v>2015-2016</c:v>
                </c:pt>
                <c:pt idx="5">
                  <c:v>2016-2017</c:v>
                </c:pt>
                <c:pt idx="6">
                  <c:v>2015-2016</c:v>
                </c:pt>
                <c:pt idx="7">
                  <c:v>2016-2017</c:v>
                </c:pt>
              </c:strCache>
            </c:strRef>
          </c:cat>
          <c:val>
            <c:numRef>
              <c:f>Sheet1!$C$2:$C$9</c:f>
              <c:numCache>
                <c:formatCode>0%</c:formatCode>
                <c:ptCount val="8"/>
                <c:pt idx="0">
                  <c:v>0.67407407407407405</c:v>
                </c:pt>
                <c:pt idx="1">
                  <c:v>0.73770491803278693</c:v>
                </c:pt>
                <c:pt idx="2">
                  <c:v>0.59199134199134196</c:v>
                </c:pt>
                <c:pt idx="3">
                  <c:v>0.73199809251311398</c:v>
                </c:pt>
                <c:pt idx="4">
                  <c:v>0.76035502958579881</c:v>
                </c:pt>
                <c:pt idx="5">
                  <c:v>0.75029308323563892</c:v>
                </c:pt>
                <c:pt idx="6">
                  <c:v>0.91532220020756672</c:v>
                </c:pt>
                <c:pt idx="7">
                  <c:v>0.91194302762005586</c:v>
                </c:pt>
              </c:numCache>
            </c:numRef>
          </c:val>
          <c:extLst>
            <c:ext xmlns:c16="http://schemas.microsoft.com/office/drawing/2014/chart" uri="{C3380CC4-5D6E-409C-BE32-E72D297353CC}">
              <c16:uniqueId val="{00000001-C256-4E4A-A2E9-ED403F116650}"/>
            </c:ext>
          </c:extLst>
        </c:ser>
        <c:ser>
          <c:idx val="2"/>
          <c:order val="2"/>
          <c:tx>
            <c:strRef>
              <c:f>Sheet1!$D$1</c:f>
              <c:strCache>
                <c:ptCount val="1"/>
                <c:pt idx="0">
                  <c:v>Awards to Age Unknown </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2015-2016</c:v>
                </c:pt>
                <c:pt idx="1">
                  <c:v>2016-2017</c:v>
                </c:pt>
                <c:pt idx="2">
                  <c:v>2015-2016</c:v>
                </c:pt>
                <c:pt idx="3">
                  <c:v>2016-2017</c:v>
                </c:pt>
                <c:pt idx="4">
                  <c:v>2015-2016</c:v>
                </c:pt>
                <c:pt idx="5">
                  <c:v>2016-2017</c:v>
                </c:pt>
                <c:pt idx="6">
                  <c:v>2015-2016</c:v>
                </c:pt>
                <c:pt idx="7">
                  <c:v>2016-2017</c:v>
                </c:pt>
              </c:strCache>
            </c:strRef>
          </c:cat>
          <c:val>
            <c:numRef>
              <c:f>Sheet1!$D$2:$D$9</c:f>
              <c:numCache>
                <c:formatCode>0%</c:formatCode>
                <c:ptCount val="8"/>
                <c:pt idx="1">
                  <c:v>7.1038251366120214E-2</c:v>
                </c:pt>
              </c:numCache>
            </c:numRef>
          </c:val>
          <c:extLst>
            <c:ext xmlns:c16="http://schemas.microsoft.com/office/drawing/2014/chart" uri="{C3380CC4-5D6E-409C-BE32-E72D297353CC}">
              <c16:uniqueId val="{00000002-C256-4E4A-A2E9-ED403F116650}"/>
            </c:ext>
          </c:extLst>
        </c:ser>
        <c:dLbls>
          <c:showLegendKey val="0"/>
          <c:showVal val="1"/>
          <c:showCatName val="0"/>
          <c:showSerName val="0"/>
          <c:showPercent val="0"/>
          <c:showBubbleSize val="0"/>
        </c:dLbls>
        <c:gapWidth val="75"/>
        <c:shape val="box"/>
        <c:axId val="2020572504"/>
        <c:axId val="-2094754376"/>
        <c:axId val="0"/>
      </c:bar3DChart>
      <c:catAx>
        <c:axId val="2020572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94754376"/>
        <c:crosses val="autoZero"/>
        <c:auto val="1"/>
        <c:lblAlgn val="ctr"/>
        <c:lblOffset val="100"/>
        <c:noMultiLvlLbl val="0"/>
      </c:catAx>
      <c:valAx>
        <c:axId val="-20947543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0572504"/>
        <c:crosses val="autoZero"/>
        <c:crossBetween val="between"/>
      </c:valAx>
      <c:spPr>
        <a:noFill/>
        <a:ln>
          <a:noFill/>
        </a:ln>
        <a:effectLst/>
      </c:spPr>
    </c:plotArea>
    <c:legend>
      <c:legendPos val="b"/>
      <c:layout>
        <c:manualLayout>
          <c:xMode val="edge"/>
          <c:yMode val="edge"/>
          <c:x val="0.12325597971800099"/>
          <c:y val="0.95190988683491395"/>
          <c:w val="0.75348802414190996"/>
          <c:h val="4.78607251530933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204027032852802"/>
          <c:y val="0.13351574803149599"/>
          <c:w val="0.51523032447031103"/>
          <c:h val="0.74276028218374601"/>
        </c:manualLayout>
      </c:layout>
      <c:bar3DChart>
        <c:barDir val="bar"/>
        <c:grouping val="percentStacked"/>
        <c:varyColors val="0"/>
        <c:ser>
          <c:idx val="0"/>
          <c:order val="0"/>
          <c:tx>
            <c:strRef>
              <c:f>Sheet1!$B$1</c:f>
              <c:strCache>
                <c:ptCount val="1"/>
                <c:pt idx="0">
                  <c:v>% Age Under 18</c:v>
                </c:pt>
              </c:strCache>
            </c:strRef>
          </c:tx>
          <c:spPr>
            <a:solidFill>
              <a:schemeClr val="accent1"/>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Sheet1!$B$2:$B$17</c:f>
              <c:numCache>
                <c:formatCode>0%</c:formatCode>
                <c:ptCount val="16"/>
                <c:pt idx="0">
                  <c:v>0</c:v>
                </c:pt>
                <c:pt idx="1">
                  <c:v>0</c:v>
                </c:pt>
                <c:pt idx="2">
                  <c:v>0</c:v>
                </c:pt>
                <c:pt idx="3">
                  <c:v>0</c:v>
                </c:pt>
                <c:pt idx="4">
                  <c:v>0</c:v>
                </c:pt>
                <c:pt idx="5">
                  <c:v>0</c:v>
                </c:pt>
                <c:pt idx="6">
                  <c:v>0</c:v>
                </c:pt>
                <c:pt idx="7">
                  <c:v>4.3010752688172E-3</c:v>
                </c:pt>
                <c:pt idx="8">
                  <c:v>2.7816411682892901E-3</c:v>
                </c:pt>
                <c:pt idx="9">
                  <c:v>0</c:v>
                </c:pt>
                <c:pt idx="10">
                  <c:v>1.41430283659608E-2</c:v>
                </c:pt>
                <c:pt idx="11">
                  <c:v>4.739336492891E-3</c:v>
                </c:pt>
                <c:pt idx="12">
                  <c:v>2.54825762884628E-4</c:v>
                </c:pt>
                <c:pt idx="13">
                  <c:v>1.14968958381237E-4</c:v>
                </c:pt>
                <c:pt idx="14">
                  <c:v>0</c:v>
                </c:pt>
              </c:numCache>
            </c:numRef>
          </c:val>
          <c:extLst>
            <c:ext xmlns:c16="http://schemas.microsoft.com/office/drawing/2014/chart" uri="{C3380CC4-5D6E-409C-BE32-E72D297353CC}">
              <c16:uniqueId val="{00000000-ADC0-CA47-B93D-7ACF680ECF78}"/>
            </c:ext>
          </c:extLst>
        </c:ser>
        <c:ser>
          <c:idx val="1"/>
          <c:order val="1"/>
          <c:tx>
            <c:strRef>
              <c:f>Sheet1!$C$1</c:f>
              <c:strCache>
                <c:ptCount val="1"/>
                <c:pt idx="0">
                  <c:v>% Age 18-24</c:v>
                </c:pt>
              </c:strCache>
            </c:strRef>
          </c:tx>
          <c:spPr>
            <a:solidFill>
              <a:schemeClr val="accent2"/>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Sheet1!$C$2:$C$17</c:f>
              <c:numCache>
                <c:formatCode>0%</c:formatCode>
                <c:ptCount val="16"/>
                <c:pt idx="0">
                  <c:v>0.50574712643678199</c:v>
                </c:pt>
                <c:pt idx="1">
                  <c:v>5.2238805970149203E-2</c:v>
                </c:pt>
                <c:pt idx="2">
                  <c:v>0.32283464566929099</c:v>
                </c:pt>
                <c:pt idx="3">
                  <c:v>0.27419354838709697</c:v>
                </c:pt>
                <c:pt idx="4">
                  <c:v>0.31799163179916301</c:v>
                </c:pt>
                <c:pt idx="5">
                  <c:v>0.34458259325044399</c:v>
                </c:pt>
                <c:pt idx="6">
                  <c:v>0.13636363636363599</c:v>
                </c:pt>
                <c:pt idx="7">
                  <c:v>0.52903225806451604</c:v>
                </c:pt>
                <c:pt idx="8">
                  <c:v>0.70097357440890096</c:v>
                </c:pt>
                <c:pt idx="9">
                  <c:v>0.55427251732101601</c:v>
                </c:pt>
                <c:pt idx="10">
                  <c:v>0.19065121853775499</c:v>
                </c:pt>
                <c:pt idx="11">
                  <c:v>0.45971563981042601</c:v>
                </c:pt>
                <c:pt idx="12">
                  <c:v>0.11244186787284199</c:v>
                </c:pt>
                <c:pt idx="13">
                  <c:v>0.14899977006208301</c:v>
                </c:pt>
                <c:pt idx="14">
                  <c:v>0.107255520504732</c:v>
                </c:pt>
              </c:numCache>
            </c:numRef>
          </c:val>
          <c:extLst>
            <c:ext xmlns:c16="http://schemas.microsoft.com/office/drawing/2014/chart" uri="{C3380CC4-5D6E-409C-BE32-E72D297353CC}">
              <c16:uniqueId val="{00000001-ADC0-CA47-B93D-7ACF680ECF78}"/>
            </c:ext>
          </c:extLst>
        </c:ser>
        <c:ser>
          <c:idx val="2"/>
          <c:order val="2"/>
          <c:tx>
            <c:strRef>
              <c:f>Sheet1!$D$1</c:f>
              <c:strCache>
                <c:ptCount val="1"/>
                <c:pt idx="0">
                  <c:v>% Age 25+</c:v>
                </c:pt>
              </c:strCache>
            </c:strRef>
          </c:tx>
          <c:spPr>
            <a:solidFill>
              <a:schemeClr val="accent3"/>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Sheet1!$D$2:$D$17</c:f>
              <c:numCache>
                <c:formatCode>0%</c:formatCode>
                <c:ptCount val="16"/>
                <c:pt idx="0">
                  <c:v>0.49425287356321801</c:v>
                </c:pt>
                <c:pt idx="1">
                  <c:v>0.94776119402985104</c:v>
                </c:pt>
                <c:pt idx="2">
                  <c:v>0.67716535433070901</c:v>
                </c:pt>
                <c:pt idx="3">
                  <c:v>0.72580645161290303</c:v>
                </c:pt>
                <c:pt idx="4">
                  <c:v>0.68200836820083699</c:v>
                </c:pt>
                <c:pt idx="5">
                  <c:v>0.65541740674955595</c:v>
                </c:pt>
                <c:pt idx="6">
                  <c:v>0.86363636363636298</c:v>
                </c:pt>
                <c:pt idx="7">
                  <c:v>0.46666666666666701</c:v>
                </c:pt>
                <c:pt idx="8">
                  <c:v>0.29624478442280899</c:v>
                </c:pt>
                <c:pt idx="9">
                  <c:v>0.44572748267898399</c:v>
                </c:pt>
                <c:pt idx="10">
                  <c:v>0.79520575309628505</c:v>
                </c:pt>
                <c:pt idx="11">
                  <c:v>0.535545023696683</c:v>
                </c:pt>
                <c:pt idx="12">
                  <c:v>0.88730330636427401</c:v>
                </c:pt>
                <c:pt idx="13">
                  <c:v>0.85088526097953598</c:v>
                </c:pt>
                <c:pt idx="14">
                  <c:v>0.88958990536277605</c:v>
                </c:pt>
              </c:numCache>
            </c:numRef>
          </c:val>
          <c:extLst>
            <c:ext xmlns:c16="http://schemas.microsoft.com/office/drawing/2014/chart" uri="{C3380CC4-5D6E-409C-BE32-E72D297353CC}">
              <c16:uniqueId val="{00000002-ADC0-CA47-B93D-7ACF680ECF78}"/>
            </c:ext>
          </c:extLst>
        </c:ser>
        <c:ser>
          <c:idx val="3"/>
          <c:order val="3"/>
          <c:tx>
            <c:strRef>
              <c:f>Sheet1!$E$1</c:f>
              <c:strCache>
                <c:ptCount val="1"/>
                <c:pt idx="0">
                  <c:v>% Age Unknown</c:v>
                </c:pt>
              </c:strCache>
            </c:strRef>
          </c:tx>
          <c:spPr>
            <a:solidFill>
              <a:schemeClr val="accent4"/>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Sheet1!$E$2:$E$17</c:f>
              <c:numCache>
                <c:formatCode>0%</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3.15457413249211E-3</c:v>
                </c:pt>
              </c:numCache>
            </c:numRef>
          </c:val>
          <c:extLst>
            <c:ext xmlns:c16="http://schemas.microsoft.com/office/drawing/2014/chart" uri="{C3380CC4-5D6E-409C-BE32-E72D297353CC}">
              <c16:uniqueId val="{00000003-ADC0-CA47-B93D-7ACF680ECF78}"/>
            </c:ext>
          </c:extLst>
        </c:ser>
        <c:dLbls>
          <c:showLegendKey val="0"/>
          <c:showVal val="0"/>
          <c:showCatName val="0"/>
          <c:showSerName val="0"/>
          <c:showPercent val="0"/>
          <c:showBubbleSize val="0"/>
        </c:dLbls>
        <c:gapWidth val="150"/>
        <c:shape val="box"/>
        <c:axId val="2143064744"/>
        <c:axId val="-2131643272"/>
        <c:axId val="0"/>
      </c:bar3DChart>
      <c:catAx>
        <c:axId val="21430647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1643272"/>
        <c:crosses val="autoZero"/>
        <c:auto val="1"/>
        <c:lblAlgn val="ctr"/>
        <c:lblOffset val="100"/>
        <c:noMultiLvlLbl val="0"/>
      </c:catAx>
      <c:valAx>
        <c:axId val="-2131643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064744"/>
        <c:crosses val="autoZero"/>
        <c:crossBetween val="between"/>
      </c:valAx>
      <c:spPr>
        <a:noFill/>
        <a:ln>
          <a:noFill/>
        </a:ln>
        <a:effectLst/>
      </c:spPr>
    </c:plotArea>
    <c:legend>
      <c:legendPos val="t"/>
      <c:layout>
        <c:manualLayout>
          <c:xMode val="edge"/>
          <c:yMode val="edge"/>
          <c:x val="0.16818591801930891"/>
          <c:y val="0.93765081890522228"/>
          <c:w val="0.63482595830192301"/>
          <c:h val="6.00853406642807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7096288688551599"/>
          <c:y val="7.3712959904821199E-3"/>
          <c:w val="0.56238457166286104"/>
          <c:h val="0.76557718591075896"/>
        </c:manualLayout>
      </c:layout>
      <c:bar3DChart>
        <c:barDir val="bar"/>
        <c:grouping val="percentStacked"/>
        <c:varyColors val="0"/>
        <c:ser>
          <c:idx val="0"/>
          <c:order val="0"/>
          <c:tx>
            <c:strRef>
              <c:f>Sheet1!$B$1</c:f>
              <c:strCache>
                <c:ptCount val="1"/>
                <c:pt idx="0">
                  <c:v> % American Indian or Alaska Native</c:v>
                </c:pt>
              </c:strCache>
            </c:strRef>
          </c:tx>
          <c:spPr>
            <a:solidFill>
              <a:schemeClr val="accent1"/>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Sheet1!$B$2:$B$17</c:f>
              <c:numCache>
                <c:formatCode>0%</c:formatCode>
                <c:ptCount val="16"/>
                <c:pt idx="0">
                  <c:v>0</c:v>
                </c:pt>
                <c:pt idx="1">
                  <c:v>1.05263157894737E-2</c:v>
                </c:pt>
                <c:pt idx="2">
                  <c:v>0</c:v>
                </c:pt>
                <c:pt idx="3">
                  <c:v>1.85185185185185E-2</c:v>
                </c:pt>
                <c:pt idx="4">
                  <c:v>3.3444816053511701E-3</c:v>
                </c:pt>
                <c:pt idx="5">
                  <c:v>0</c:v>
                </c:pt>
                <c:pt idx="6">
                  <c:v>0</c:v>
                </c:pt>
                <c:pt idx="7">
                  <c:v>0</c:v>
                </c:pt>
                <c:pt idx="8">
                  <c:v>0</c:v>
                </c:pt>
                <c:pt idx="9">
                  <c:v>0</c:v>
                </c:pt>
                <c:pt idx="10">
                  <c:v>4.5676484485745799E-3</c:v>
                </c:pt>
                <c:pt idx="11">
                  <c:v>3.4246575342465699E-3</c:v>
                </c:pt>
                <c:pt idx="12">
                  <c:v>1.93719412724307E-3</c:v>
                </c:pt>
                <c:pt idx="13">
                  <c:v>8.9942763695829899E-3</c:v>
                </c:pt>
                <c:pt idx="14">
                  <c:v>0</c:v>
                </c:pt>
              </c:numCache>
            </c:numRef>
          </c:val>
          <c:extLst>
            <c:ext xmlns:c16="http://schemas.microsoft.com/office/drawing/2014/chart" uri="{C3380CC4-5D6E-409C-BE32-E72D297353CC}">
              <c16:uniqueId val="{00000000-A16E-A441-8B2C-48B1EEE0672F}"/>
            </c:ext>
          </c:extLst>
        </c:ser>
        <c:ser>
          <c:idx val="1"/>
          <c:order val="1"/>
          <c:tx>
            <c:strRef>
              <c:f>Sheet1!$C$1</c:f>
              <c:strCache>
                <c:ptCount val="1"/>
                <c:pt idx="0">
                  <c:v> % Black or African American</c:v>
                </c:pt>
              </c:strCache>
            </c:strRef>
          </c:tx>
          <c:spPr>
            <a:solidFill>
              <a:schemeClr val="accent2"/>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Sheet1!$C$2:$C$17</c:f>
              <c:numCache>
                <c:formatCode>0%</c:formatCode>
                <c:ptCount val="16"/>
                <c:pt idx="0">
                  <c:v>0.19767441860465099</c:v>
                </c:pt>
                <c:pt idx="1">
                  <c:v>0.37894736842105298</c:v>
                </c:pt>
                <c:pt idx="2">
                  <c:v>0.5</c:v>
                </c:pt>
                <c:pt idx="3">
                  <c:v>0.19907407407407399</c:v>
                </c:pt>
                <c:pt idx="4">
                  <c:v>0.34782608695652201</c:v>
                </c:pt>
                <c:pt idx="5">
                  <c:v>0.36363636363636398</c:v>
                </c:pt>
                <c:pt idx="6">
                  <c:v>0.19047619047619099</c:v>
                </c:pt>
                <c:pt idx="7">
                  <c:v>0.27619047619047599</c:v>
                </c:pt>
                <c:pt idx="8">
                  <c:v>0.18305084745762701</c:v>
                </c:pt>
                <c:pt idx="9">
                  <c:v>6.8627450980392093E-2</c:v>
                </c:pt>
                <c:pt idx="10">
                  <c:v>0.21530949755867099</c:v>
                </c:pt>
                <c:pt idx="11">
                  <c:v>0.39041095890410998</c:v>
                </c:pt>
                <c:pt idx="12">
                  <c:v>0.13111745513866199</c:v>
                </c:pt>
                <c:pt idx="13">
                  <c:v>0.41046606704824201</c:v>
                </c:pt>
                <c:pt idx="14">
                  <c:v>0.105263157894737</c:v>
                </c:pt>
              </c:numCache>
            </c:numRef>
          </c:val>
          <c:extLst>
            <c:ext xmlns:c16="http://schemas.microsoft.com/office/drawing/2014/chart" uri="{C3380CC4-5D6E-409C-BE32-E72D297353CC}">
              <c16:uniqueId val="{00000001-A16E-A441-8B2C-48B1EEE0672F}"/>
            </c:ext>
          </c:extLst>
        </c:ser>
        <c:ser>
          <c:idx val="2"/>
          <c:order val="2"/>
          <c:tx>
            <c:strRef>
              <c:f>Sheet1!$D$1</c:f>
              <c:strCache>
                <c:ptCount val="1"/>
                <c:pt idx="0">
                  <c:v> % Hispanic or Latino</c:v>
                </c:pt>
              </c:strCache>
            </c:strRef>
          </c:tx>
          <c:spPr>
            <a:solidFill>
              <a:schemeClr val="accent3"/>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Sheet1!$D$2:$D$17</c:f>
              <c:numCache>
                <c:formatCode>0%</c:formatCode>
                <c:ptCount val="16"/>
                <c:pt idx="0">
                  <c:v>6.9767441860465101E-2</c:v>
                </c:pt>
                <c:pt idx="1">
                  <c:v>0.12631578947368399</c:v>
                </c:pt>
                <c:pt idx="2">
                  <c:v>0.15</c:v>
                </c:pt>
                <c:pt idx="3">
                  <c:v>3.3950617283950602E-2</c:v>
                </c:pt>
                <c:pt idx="4">
                  <c:v>0.36454849498327802</c:v>
                </c:pt>
                <c:pt idx="5">
                  <c:v>0.195804195804196</c:v>
                </c:pt>
                <c:pt idx="6">
                  <c:v>9.5238095238095205E-2</c:v>
                </c:pt>
                <c:pt idx="7">
                  <c:v>0.114285714285714</c:v>
                </c:pt>
                <c:pt idx="8">
                  <c:v>0.620338983050847</c:v>
                </c:pt>
                <c:pt idx="9">
                  <c:v>0.33823529411764702</c:v>
                </c:pt>
                <c:pt idx="10">
                  <c:v>0.11182863443061899</c:v>
                </c:pt>
                <c:pt idx="11">
                  <c:v>0.431506849315069</c:v>
                </c:pt>
                <c:pt idx="12">
                  <c:v>9.4106851549755302E-2</c:v>
                </c:pt>
                <c:pt idx="13">
                  <c:v>7.4407195421095695E-2</c:v>
                </c:pt>
                <c:pt idx="14">
                  <c:v>0.197368421052632</c:v>
                </c:pt>
              </c:numCache>
            </c:numRef>
          </c:val>
          <c:extLst>
            <c:ext xmlns:c16="http://schemas.microsoft.com/office/drawing/2014/chart" uri="{C3380CC4-5D6E-409C-BE32-E72D297353CC}">
              <c16:uniqueId val="{00000002-A16E-A441-8B2C-48B1EEE0672F}"/>
            </c:ext>
          </c:extLst>
        </c:ser>
        <c:ser>
          <c:idx val="3"/>
          <c:order val="3"/>
          <c:tx>
            <c:strRef>
              <c:f>Sheet1!$E$1</c:f>
              <c:strCache>
                <c:ptCount val="1"/>
                <c:pt idx="0">
                  <c:v> % Native Hawaiian or Pacific Islander</c:v>
                </c:pt>
              </c:strCache>
            </c:strRef>
          </c:tx>
          <c:spPr>
            <a:solidFill>
              <a:schemeClr val="accent4"/>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Sheet1!$E$2:$E$17</c:f>
              <c:numCache>
                <c:formatCode>0%</c:formatCode>
                <c:ptCount val="16"/>
                <c:pt idx="0">
                  <c:v>0</c:v>
                </c:pt>
                <c:pt idx="1">
                  <c:v>0</c:v>
                </c:pt>
                <c:pt idx="2">
                  <c:v>0</c:v>
                </c:pt>
                <c:pt idx="3">
                  <c:v>3.08641975308642E-3</c:v>
                </c:pt>
                <c:pt idx="4">
                  <c:v>3.3444816053511701E-3</c:v>
                </c:pt>
                <c:pt idx="5">
                  <c:v>0</c:v>
                </c:pt>
                <c:pt idx="6">
                  <c:v>0</c:v>
                </c:pt>
                <c:pt idx="7">
                  <c:v>0</c:v>
                </c:pt>
                <c:pt idx="8">
                  <c:v>6.7796610169491497E-3</c:v>
                </c:pt>
                <c:pt idx="9">
                  <c:v>1.4705882352941201E-2</c:v>
                </c:pt>
                <c:pt idx="10">
                  <c:v>5.04016380532367E-3</c:v>
                </c:pt>
                <c:pt idx="11">
                  <c:v>0</c:v>
                </c:pt>
                <c:pt idx="12">
                  <c:v>3.9763458401305104E-3</c:v>
                </c:pt>
                <c:pt idx="13">
                  <c:v>5.3147996729354004E-3</c:v>
                </c:pt>
                <c:pt idx="14">
                  <c:v>2.6315789473684199E-2</c:v>
                </c:pt>
              </c:numCache>
            </c:numRef>
          </c:val>
          <c:extLst>
            <c:ext xmlns:c16="http://schemas.microsoft.com/office/drawing/2014/chart" uri="{C3380CC4-5D6E-409C-BE32-E72D297353CC}">
              <c16:uniqueId val="{00000003-A16E-A441-8B2C-48B1EEE0672F}"/>
            </c:ext>
          </c:extLst>
        </c:ser>
        <c:ser>
          <c:idx val="4"/>
          <c:order val="4"/>
          <c:tx>
            <c:strRef>
              <c:f>Sheet1!$F$1</c:f>
              <c:strCache>
                <c:ptCount val="1"/>
                <c:pt idx="0">
                  <c:v> % Asian</c:v>
                </c:pt>
              </c:strCache>
            </c:strRef>
          </c:tx>
          <c:spPr>
            <a:solidFill>
              <a:schemeClr val="accent5"/>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Sheet1!$F$2:$F$17</c:f>
              <c:numCache>
                <c:formatCode>0%</c:formatCode>
                <c:ptCount val="16"/>
                <c:pt idx="0">
                  <c:v>1.16279069767442E-2</c:v>
                </c:pt>
                <c:pt idx="1">
                  <c:v>0</c:v>
                </c:pt>
                <c:pt idx="2">
                  <c:v>0</c:v>
                </c:pt>
                <c:pt idx="3">
                  <c:v>3.3950617283950602E-2</c:v>
                </c:pt>
                <c:pt idx="4">
                  <c:v>2.3411371237458199E-2</c:v>
                </c:pt>
                <c:pt idx="5">
                  <c:v>6.9930069930069894E-2</c:v>
                </c:pt>
                <c:pt idx="6">
                  <c:v>4.7619047619047603E-2</c:v>
                </c:pt>
                <c:pt idx="7">
                  <c:v>2.2222222222222199E-2</c:v>
                </c:pt>
                <c:pt idx="8">
                  <c:v>3.7288135593220299E-2</c:v>
                </c:pt>
                <c:pt idx="9">
                  <c:v>3.9215686274509803E-2</c:v>
                </c:pt>
                <c:pt idx="10">
                  <c:v>5.7016853047724102E-2</c:v>
                </c:pt>
                <c:pt idx="11">
                  <c:v>3.4246575342465703E-2</c:v>
                </c:pt>
                <c:pt idx="12">
                  <c:v>5.3629690048939603E-2</c:v>
                </c:pt>
                <c:pt idx="13">
                  <c:v>1.2264922322158599E-2</c:v>
                </c:pt>
                <c:pt idx="14">
                  <c:v>0.29605263157894701</c:v>
                </c:pt>
              </c:numCache>
            </c:numRef>
          </c:val>
          <c:extLst>
            <c:ext xmlns:c16="http://schemas.microsoft.com/office/drawing/2014/chart" uri="{C3380CC4-5D6E-409C-BE32-E72D297353CC}">
              <c16:uniqueId val="{00000004-A16E-A441-8B2C-48B1EEE0672F}"/>
            </c:ext>
          </c:extLst>
        </c:ser>
        <c:ser>
          <c:idx val="5"/>
          <c:order val="5"/>
          <c:tx>
            <c:strRef>
              <c:f>Sheet1!$G$1</c:f>
              <c:strCache>
                <c:ptCount val="1"/>
                <c:pt idx="0">
                  <c:v> % Two or More Races</c:v>
                </c:pt>
              </c:strCache>
            </c:strRef>
          </c:tx>
          <c:spPr>
            <a:solidFill>
              <a:schemeClr val="accent6"/>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Sheet1!$G$2:$G$17</c:f>
              <c:numCache>
                <c:formatCode>0%</c:formatCode>
                <c:ptCount val="16"/>
                <c:pt idx="0">
                  <c:v>0</c:v>
                </c:pt>
                <c:pt idx="1">
                  <c:v>1.05263157894737E-2</c:v>
                </c:pt>
                <c:pt idx="2">
                  <c:v>0</c:v>
                </c:pt>
                <c:pt idx="3">
                  <c:v>9.2592592592592605E-3</c:v>
                </c:pt>
                <c:pt idx="4">
                  <c:v>2.0066889632107E-2</c:v>
                </c:pt>
                <c:pt idx="5">
                  <c:v>6.9930069930069904E-3</c:v>
                </c:pt>
                <c:pt idx="6">
                  <c:v>4.7619047619047603E-2</c:v>
                </c:pt>
                <c:pt idx="7">
                  <c:v>1.26984126984127E-2</c:v>
                </c:pt>
                <c:pt idx="8">
                  <c:v>2.3728813559322E-2</c:v>
                </c:pt>
                <c:pt idx="9">
                  <c:v>4.9019607843137298E-3</c:v>
                </c:pt>
                <c:pt idx="10">
                  <c:v>9.7653173728146202E-3</c:v>
                </c:pt>
                <c:pt idx="11">
                  <c:v>5.13698630136986E-2</c:v>
                </c:pt>
                <c:pt idx="12">
                  <c:v>8.8703099510603605E-3</c:v>
                </c:pt>
                <c:pt idx="13">
                  <c:v>4.4562551103843002E-2</c:v>
                </c:pt>
                <c:pt idx="14">
                  <c:v>3.2894736842105303E-2</c:v>
                </c:pt>
              </c:numCache>
            </c:numRef>
          </c:val>
          <c:extLst>
            <c:ext xmlns:c16="http://schemas.microsoft.com/office/drawing/2014/chart" uri="{C3380CC4-5D6E-409C-BE32-E72D297353CC}">
              <c16:uniqueId val="{00000005-A16E-A441-8B2C-48B1EEE0672F}"/>
            </c:ext>
          </c:extLst>
        </c:ser>
        <c:ser>
          <c:idx val="6"/>
          <c:order val="6"/>
          <c:tx>
            <c:strRef>
              <c:f>Sheet1!$H$1</c:f>
              <c:strCache>
                <c:ptCount val="1"/>
                <c:pt idx="0">
                  <c:v> % White</c:v>
                </c:pt>
              </c:strCache>
            </c:strRef>
          </c:tx>
          <c:spPr>
            <a:solidFill>
              <a:schemeClr val="accent1">
                <a:lumMod val="60000"/>
              </a:schemeClr>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Sheet1!$H$2:$H$17</c:f>
              <c:numCache>
                <c:formatCode>0%</c:formatCode>
                <c:ptCount val="16"/>
                <c:pt idx="0">
                  <c:v>0.72093023255814004</c:v>
                </c:pt>
                <c:pt idx="1">
                  <c:v>0.21052631578947401</c:v>
                </c:pt>
                <c:pt idx="2">
                  <c:v>0</c:v>
                </c:pt>
                <c:pt idx="3">
                  <c:v>0.57098765432098797</c:v>
                </c:pt>
                <c:pt idx="4">
                  <c:v>0.220735785953177</c:v>
                </c:pt>
                <c:pt idx="5">
                  <c:v>0.18181818181818199</c:v>
                </c:pt>
                <c:pt idx="6">
                  <c:v>0.61904761904761896</c:v>
                </c:pt>
                <c:pt idx="7">
                  <c:v>0.56825396825396801</c:v>
                </c:pt>
                <c:pt idx="8">
                  <c:v>0.12542372881355901</c:v>
                </c:pt>
                <c:pt idx="9">
                  <c:v>0.53431372549019596</c:v>
                </c:pt>
                <c:pt idx="10">
                  <c:v>0.47298787210584398</c:v>
                </c:pt>
                <c:pt idx="11">
                  <c:v>8.5616438356164407E-2</c:v>
                </c:pt>
                <c:pt idx="12">
                  <c:v>0.53109706362153397</c:v>
                </c:pt>
                <c:pt idx="13">
                  <c:v>0.37898609975470199</c:v>
                </c:pt>
                <c:pt idx="14">
                  <c:v>0.34210526315789502</c:v>
                </c:pt>
              </c:numCache>
            </c:numRef>
          </c:val>
          <c:extLst>
            <c:ext xmlns:c16="http://schemas.microsoft.com/office/drawing/2014/chart" uri="{C3380CC4-5D6E-409C-BE32-E72D297353CC}">
              <c16:uniqueId val="{00000006-A16E-A441-8B2C-48B1EEE0672F}"/>
            </c:ext>
          </c:extLst>
        </c:ser>
        <c:ser>
          <c:idx val="7"/>
          <c:order val="7"/>
          <c:tx>
            <c:strRef>
              <c:f>Sheet1!$I$1</c:f>
              <c:strCache>
                <c:ptCount val="1"/>
                <c:pt idx="0">
                  <c:v> % Nonresident Alien</c:v>
                </c:pt>
              </c:strCache>
            </c:strRef>
          </c:tx>
          <c:spPr>
            <a:solidFill>
              <a:schemeClr val="accent2">
                <a:lumMod val="60000"/>
              </a:schemeClr>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Sheet1!$I$2:$I$17</c:f>
              <c:numCache>
                <c:formatCode>0%</c:formatCode>
                <c:ptCount val="16"/>
                <c:pt idx="0">
                  <c:v>0</c:v>
                </c:pt>
                <c:pt idx="1">
                  <c:v>1.05263157894737E-2</c:v>
                </c:pt>
                <c:pt idx="2">
                  <c:v>0.35</c:v>
                </c:pt>
                <c:pt idx="3">
                  <c:v>0</c:v>
                </c:pt>
                <c:pt idx="4">
                  <c:v>0</c:v>
                </c:pt>
                <c:pt idx="5">
                  <c:v>2.0979020979021001E-2</c:v>
                </c:pt>
                <c:pt idx="6">
                  <c:v>0</c:v>
                </c:pt>
                <c:pt idx="7">
                  <c:v>0</c:v>
                </c:pt>
                <c:pt idx="8">
                  <c:v>0</c:v>
                </c:pt>
                <c:pt idx="9">
                  <c:v>0</c:v>
                </c:pt>
                <c:pt idx="10">
                  <c:v>1.7010552842967399E-2</c:v>
                </c:pt>
                <c:pt idx="11">
                  <c:v>0</c:v>
                </c:pt>
                <c:pt idx="12">
                  <c:v>2.5489396411092998E-3</c:v>
                </c:pt>
                <c:pt idx="13">
                  <c:v>4.0883074407195401E-4</c:v>
                </c:pt>
                <c:pt idx="14">
                  <c:v>0</c:v>
                </c:pt>
              </c:numCache>
            </c:numRef>
          </c:val>
          <c:extLst>
            <c:ext xmlns:c16="http://schemas.microsoft.com/office/drawing/2014/chart" uri="{C3380CC4-5D6E-409C-BE32-E72D297353CC}">
              <c16:uniqueId val="{00000007-A16E-A441-8B2C-48B1EEE0672F}"/>
            </c:ext>
          </c:extLst>
        </c:ser>
        <c:ser>
          <c:idx val="8"/>
          <c:order val="8"/>
          <c:tx>
            <c:strRef>
              <c:f>Sheet1!$J$1</c:f>
              <c:strCache>
                <c:ptCount val="1"/>
                <c:pt idx="0">
                  <c:v> % Race/Ethnicity Unknown</c:v>
                </c:pt>
              </c:strCache>
            </c:strRef>
          </c:tx>
          <c:spPr>
            <a:solidFill>
              <a:schemeClr val="accent3">
                <a:lumMod val="60000"/>
              </a:schemeClr>
            </a:solidFill>
            <a:ln>
              <a:noFill/>
            </a:ln>
            <a:effectLst/>
            <a:sp3d/>
          </c:spPr>
          <c:invertIfNegative val="0"/>
          <c:cat>
            <c:strRef>
              <c:f>Sheet1!$A$2:$A$17</c:f>
              <c:strCache>
                <c:ptCount val="15"/>
                <c:pt idx="0">
                  <c:v>Worsham College of Mortuary Science</c:v>
                </c:pt>
                <c:pt idx="1">
                  <c:v>University of Phoenix-Illinois</c:v>
                </c:pt>
                <c:pt idx="2">
                  <c:v>Taylor Business Institute</c:v>
                </c:pt>
                <c:pt idx="3">
                  <c:v>Rasmussen College-Illinois</c:v>
                </c:pt>
                <c:pt idx="4">
                  <c:v>Northwestern College</c:v>
                </c:pt>
                <c:pt idx="5">
                  <c:v>Midwestern Career College</c:v>
                </c:pt>
                <c:pt idx="6">
                  <c:v>Midwest College of Oriental Medicine-Evanston</c:v>
                </c:pt>
                <c:pt idx="7">
                  <c:v>Madison Media Institute-Rockford Career College</c:v>
                </c:pt>
                <c:pt idx="8">
                  <c:v>Lincoln College of Technology-Melrose Park</c:v>
                </c:pt>
                <c:pt idx="9">
                  <c:v>Fox College</c:v>
                </c:pt>
                <c:pt idx="10">
                  <c:v>DeVry University-Illinois</c:v>
                </c:pt>
                <c:pt idx="11">
                  <c:v>Coyne College</c:v>
                </c:pt>
                <c:pt idx="12">
                  <c:v>Chamberlain University-Illinois</c:v>
                </c:pt>
                <c:pt idx="13">
                  <c:v>American InterContinental University</c:v>
                </c:pt>
                <c:pt idx="14">
                  <c:v>Ambria College of Nursing</c:v>
                </c:pt>
              </c:strCache>
            </c:strRef>
          </c:cat>
          <c:val>
            <c:numRef>
              <c:f>Sheet1!$J$2:$J$17</c:f>
              <c:numCache>
                <c:formatCode>0%</c:formatCode>
                <c:ptCount val="16"/>
                <c:pt idx="0">
                  <c:v>0</c:v>
                </c:pt>
                <c:pt idx="1">
                  <c:v>0.25263157894736799</c:v>
                </c:pt>
                <c:pt idx="2">
                  <c:v>0</c:v>
                </c:pt>
                <c:pt idx="3">
                  <c:v>0.13117283950617301</c:v>
                </c:pt>
                <c:pt idx="4">
                  <c:v>1.6722408026755901E-2</c:v>
                </c:pt>
                <c:pt idx="5">
                  <c:v>0.160839160839161</c:v>
                </c:pt>
                <c:pt idx="6">
                  <c:v>0</c:v>
                </c:pt>
                <c:pt idx="7">
                  <c:v>6.3492063492063501E-3</c:v>
                </c:pt>
                <c:pt idx="8">
                  <c:v>3.3898305084745801E-3</c:v>
                </c:pt>
                <c:pt idx="9">
                  <c:v>0</c:v>
                </c:pt>
                <c:pt idx="10">
                  <c:v>0.106473460387463</c:v>
                </c:pt>
                <c:pt idx="11">
                  <c:v>3.4246575342465699E-3</c:v>
                </c:pt>
                <c:pt idx="12">
                  <c:v>0.17271615008156599</c:v>
                </c:pt>
                <c:pt idx="13">
                  <c:v>6.4595257563368799E-2</c:v>
                </c:pt>
                <c:pt idx="14">
                  <c:v>0</c:v>
                </c:pt>
              </c:numCache>
            </c:numRef>
          </c:val>
          <c:extLst>
            <c:ext xmlns:c16="http://schemas.microsoft.com/office/drawing/2014/chart" uri="{C3380CC4-5D6E-409C-BE32-E72D297353CC}">
              <c16:uniqueId val="{00000008-A16E-A441-8B2C-48B1EEE0672F}"/>
            </c:ext>
          </c:extLst>
        </c:ser>
        <c:dLbls>
          <c:showLegendKey val="0"/>
          <c:showVal val="0"/>
          <c:showCatName val="0"/>
          <c:showSerName val="0"/>
          <c:showPercent val="0"/>
          <c:showBubbleSize val="0"/>
        </c:dLbls>
        <c:gapWidth val="150"/>
        <c:shape val="box"/>
        <c:axId val="2040086296"/>
        <c:axId val="2040056648"/>
        <c:axId val="0"/>
      </c:bar3DChart>
      <c:catAx>
        <c:axId val="204008629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0056648"/>
        <c:crosses val="autoZero"/>
        <c:auto val="1"/>
        <c:lblAlgn val="ctr"/>
        <c:lblOffset val="100"/>
        <c:noMultiLvlLbl val="0"/>
      </c:catAx>
      <c:valAx>
        <c:axId val="2040056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0086296"/>
        <c:crosses val="autoZero"/>
        <c:crossBetween val="between"/>
      </c:valAx>
      <c:spPr>
        <a:noFill/>
        <a:ln>
          <a:noFill/>
        </a:ln>
        <a:effectLst/>
      </c:spPr>
    </c:plotArea>
    <c:legend>
      <c:legendPos val="b"/>
      <c:layout>
        <c:manualLayout>
          <c:xMode val="edge"/>
          <c:yMode val="edge"/>
          <c:x val="7.0757237300430903E-4"/>
          <c:y val="0.85363247483896798"/>
          <c:w val="0.99858495948876003"/>
          <c:h val="0.1193109996455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DAC34F49-D3EA-41F0-9AB8-3B89108F426F}" type="datetimeFigureOut">
              <a:rPr lang="en-US" smtClean="0"/>
              <a:t>9/11/2019</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010F57C8-D560-4E86-97AD-792E5C2E440A}" type="slidenum">
              <a:rPr lang="en-US" smtClean="0"/>
              <a:t>‹#›</a:t>
            </a:fld>
            <a:endParaRPr lang="en-US"/>
          </a:p>
        </p:txBody>
      </p:sp>
    </p:spTree>
    <p:extLst>
      <p:ext uri="{BB962C8B-B14F-4D97-AF65-F5344CB8AC3E}">
        <p14:creationId xmlns:p14="http://schemas.microsoft.com/office/powerpoint/2010/main" val="1113186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4" tIns="46222" rIns="92444" bIns="46222" rtlCol="0"/>
          <a:lstStyle>
            <a:lvl1pPr algn="r">
              <a:defRPr sz="1200"/>
            </a:lvl1pPr>
          </a:lstStyle>
          <a:p>
            <a:fld id="{AA0E2B2E-0BFE-0A44-B981-E7745C94A2D1}" type="datetimeFigureOut">
              <a:rPr lang="en-US" smtClean="0"/>
              <a:t>9/11/2019</a:t>
            </a:fld>
            <a:endParaRPr lang="en-US"/>
          </a:p>
        </p:txBody>
      </p:sp>
      <p:sp>
        <p:nvSpPr>
          <p:cNvPr id="4" name="Slide Image Placeholder 3"/>
          <p:cNvSpPr>
            <a:spLocks noGrp="1" noRot="1" noChangeAspect="1"/>
          </p:cNvSpPr>
          <p:nvPr>
            <p:ph type="sldImg" idx="2"/>
          </p:nvPr>
        </p:nvSpPr>
        <p:spPr>
          <a:xfrm>
            <a:off x="1119188" y="696913"/>
            <a:ext cx="4646612" cy="3486150"/>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4" tIns="46222" rIns="92444" bIns="46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82119" cy="464820"/>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4" tIns="46222" rIns="92444" bIns="46222" rtlCol="0" anchor="b"/>
          <a:lstStyle>
            <a:lvl1pPr algn="r">
              <a:defRPr sz="1200"/>
            </a:lvl1pPr>
          </a:lstStyle>
          <a:p>
            <a:fld id="{95FBFBDB-2F4A-1C43-B769-6235333A4902}" type="slidenum">
              <a:rPr lang="en-US" smtClean="0"/>
              <a:t>‹#›</a:t>
            </a:fld>
            <a:endParaRPr lang="en-US"/>
          </a:p>
        </p:txBody>
      </p:sp>
    </p:spTree>
    <p:extLst>
      <p:ext uri="{BB962C8B-B14F-4D97-AF65-F5344CB8AC3E}">
        <p14:creationId xmlns:p14="http://schemas.microsoft.com/office/powerpoint/2010/main" val="22775192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FBFBDB-2F4A-1C43-B769-6235333A4902}" type="slidenum">
              <a:rPr lang="en-US" smtClean="0"/>
              <a:t>1</a:t>
            </a:fld>
            <a:endParaRPr lang="en-US"/>
          </a:p>
        </p:txBody>
      </p:sp>
    </p:spTree>
    <p:extLst>
      <p:ext uri="{BB962C8B-B14F-4D97-AF65-F5344CB8AC3E}">
        <p14:creationId xmlns:p14="http://schemas.microsoft.com/office/powerpoint/2010/main" val="422953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Age Under 18</a:t>
            </a:r>
            <a:r>
              <a:rPr lang="en-US" sz="1200" b="0" i="0" u="none" strike="noStrike" kern="1200" baseline="0" dirty="0">
                <a:solidFill>
                  <a:schemeClr val="tx1"/>
                </a:solidFill>
                <a:effectLst/>
                <a:latin typeface="+mn-lt"/>
                <a:ea typeface="+mn-ea"/>
                <a:cs typeface="+mn-cs"/>
              </a:rPr>
              <a:t> Total </a:t>
            </a:r>
            <a:r>
              <a:rPr lang="en-US" sz="1200" b="0" i="0" u="none" strike="noStrike" kern="1200" dirty="0">
                <a:solidFill>
                  <a:schemeClr val="tx1"/>
                </a:solidFill>
                <a:effectLst/>
                <a:latin typeface="+mn-lt"/>
                <a:ea typeface="+mn-ea"/>
                <a:cs typeface="+mn-cs"/>
              </a:rPr>
              <a:t>188</a:t>
            </a:r>
            <a:r>
              <a:rPr lang="en-US" dirty="0"/>
              <a:t> </a:t>
            </a:r>
          </a:p>
          <a:p>
            <a:r>
              <a:rPr lang="en-US" sz="1200" b="0" i="0" u="none" strike="noStrike" kern="1200" dirty="0">
                <a:solidFill>
                  <a:schemeClr val="tx1"/>
                </a:solidFill>
                <a:effectLst/>
                <a:latin typeface="+mn-lt"/>
                <a:ea typeface="+mn-ea"/>
                <a:cs typeface="+mn-cs"/>
              </a:rPr>
              <a:t>Age 18-24</a:t>
            </a:r>
            <a:r>
              <a:rPr lang="en-US" sz="1200" b="0" i="0" u="none" strike="noStrike" kern="1200" baseline="0" dirty="0">
                <a:solidFill>
                  <a:schemeClr val="tx1"/>
                </a:solidFill>
                <a:effectLst/>
                <a:latin typeface="+mn-lt"/>
                <a:ea typeface="+mn-ea"/>
                <a:cs typeface="+mn-cs"/>
              </a:rPr>
              <a:t> Total </a:t>
            </a:r>
            <a:r>
              <a:rPr lang="en-US" sz="1200" b="0" i="0" u="none" strike="noStrike" kern="1200" dirty="0">
                <a:solidFill>
                  <a:schemeClr val="tx1"/>
                </a:solidFill>
                <a:effectLst/>
                <a:latin typeface="+mn-lt"/>
                <a:ea typeface="+mn-ea"/>
                <a:cs typeface="+mn-cs"/>
              </a:rPr>
              <a:t> 7641</a:t>
            </a:r>
            <a:r>
              <a:rPr lang="en-US" dirty="0"/>
              <a:t> </a:t>
            </a:r>
          </a:p>
          <a:p>
            <a:r>
              <a:rPr lang="en-US" sz="1200" b="0" i="0" u="none" strike="noStrike" kern="1200" dirty="0">
                <a:solidFill>
                  <a:schemeClr val="tx1"/>
                </a:solidFill>
                <a:effectLst/>
                <a:latin typeface="+mn-lt"/>
                <a:ea typeface="+mn-ea"/>
                <a:cs typeface="+mn-cs"/>
              </a:rPr>
              <a:t>Age 25+ Total  34760</a:t>
            </a:r>
            <a:r>
              <a:rPr lang="en-US" dirty="0"/>
              <a:t> </a:t>
            </a:r>
          </a:p>
          <a:p>
            <a:r>
              <a:rPr lang="en-US" sz="1200" b="0" i="0" u="none" strike="noStrike" kern="1200" dirty="0">
                <a:solidFill>
                  <a:schemeClr val="tx1"/>
                </a:solidFill>
                <a:effectLst/>
                <a:latin typeface="+mn-lt"/>
                <a:ea typeface="+mn-ea"/>
                <a:cs typeface="+mn-cs"/>
              </a:rPr>
              <a:t>Age Unknown, 1</a:t>
            </a:r>
            <a:r>
              <a:rPr lang="en-US" dirty="0"/>
              <a:t> </a:t>
            </a:r>
          </a:p>
        </p:txBody>
      </p:sp>
      <p:sp>
        <p:nvSpPr>
          <p:cNvPr id="4" name="Slide Number Placeholder 3"/>
          <p:cNvSpPr>
            <a:spLocks noGrp="1"/>
          </p:cNvSpPr>
          <p:nvPr>
            <p:ph type="sldNum" sz="quarter" idx="10"/>
          </p:nvPr>
        </p:nvSpPr>
        <p:spPr/>
        <p:txBody>
          <a:bodyPr/>
          <a:lstStyle/>
          <a:p>
            <a:fld id="{95FBFBDB-2F4A-1C43-B769-6235333A4902}" type="slidenum">
              <a:rPr lang="en-US" smtClean="0"/>
              <a:t>4</a:t>
            </a:fld>
            <a:endParaRPr lang="en-US"/>
          </a:p>
        </p:txBody>
      </p:sp>
    </p:spTree>
    <p:extLst>
      <p:ext uri="{BB962C8B-B14F-4D97-AF65-F5344CB8AC3E}">
        <p14:creationId xmlns:p14="http://schemas.microsoft.com/office/powerpoint/2010/main" val="42081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American Indian or Alaska Native Total 212</a:t>
            </a:r>
            <a:r>
              <a:rPr lang="en-US" dirty="0"/>
              <a:t> </a:t>
            </a:r>
          </a:p>
          <a:p>
            <a:r>
              <a:rPr lang="en-US" sz="1200" b="0" i="0" u="none" strike="noStrike" kern="1200" dirty="0">
                <a:solidFill>
                  <a:schemeClr val="tx1"/>
                </a:solidFill>
                <a:effectLst/>
                <a:latin typeface="+mn-lt"/>
                <a:ea typeface="+mn-ea"/>
                <a:cs typeface="+mn-cs"/>
              </a:rPr>
              <a:t>Asian Total 1829</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Black or African American Total  8875</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Hispanic Total 5419</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Native Hawaiian or Other Pacific Islander Total 134</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White Total 19105</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Two or more races Total 701</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Nonresident alien Total 287</a:t>
            </a:r>
            <a:r>
              <a:rPr lang="en-US" dirty="0"/>
              <a:t> </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Race/ethnicity unknown Total  6028</a:t>
            </a:r>
            <a:r>
              <a:rPr lang="en-US" dirty="0"/>
              <a:t> </a:t>
            </a:r>
            <a:r>
              <a:rPr lang="en-US" sz="1200" b="0" i="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5FBFBDB-2F4A-1C43-B769-6235333A4902}" type="slidenum">
              <a:rPr lang="en-US" smtClean="0"/>
              <a:t>5</a:t>
            </a:fld>
            <a:endParaRPr lang="en-US"/>
          </a:p>
        </p:txBody>
      </p:sp>
    </p:spTree>
    <p:extLst>
      <p:ext uri="{BB962C8B-B14F-4D97-AF65-F5344CB8AC3E}">
        <p14:creationId xmlns:p14="http://schemas.microsoft.com/office/powerpoint/2010/main" val="43084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Age Under 18</a:t>
            </a:r>
            <a:r>
              <a:rPr lang="en-US" sz="1200" b="0" i="0" u="none" strike="noStrike" kern="1200" baseline="0" dirty="0">
                <a:solidFill>
                  <a:schemeClr val="tx1"/>
                </a:solidFill>
                <a:effectLst/>
                <a:latin typeface="+mn-lt"/>
                <a:ea typeface="+mn-ea"/>
                <a:cs typeface="+mn-cs"/>
              </a:rPr>
              <a:t> Total </a:t>
            </a:r>
            <a:r>
              <a:rPr lang="en-US" sz="1200" b="0" i="0" u="none" strike="noStrike" kern="1200" dirty="0">
                <a:solidFill>
                  <a:schemeClr val="tx1"/>
                </a:solidFill>
                <a:effectLst/>
                <a:latin typeface="+mn-lt"/>
                <a:ea typeface="+mn-ea"/>
                <a:cs typeface="+mn-cs"/>
              </a:rPr>
              <a:t>188</a:t>
            </a:r>
            <a:r>
              <a:rPr lang="en-US" dirty="0"/>
              <a:t> </a:t>
            </a:r>
          </a:p>
          <a:p>
            <a:r>
              <a:rPr lang="en-US" sz="1200" b="0" i="0" u="none" strike="noStrike" kern="1200" dirty="0">
                <a:solidFill>
                  <a:schemeClr val="tx1"/>
                </a:solidFill>
                <a:effectLst/>
                <a:latin typeface="+mn-lt"/>
                <a:ea typeface="+mn-ea"/>
                <a:cs typeface="+mn-cs"/>
              </a:rPr>
              <a:t>Age 18-24</a:t>
            </a:r>
            <a:r>
              <a:rPr lang="en-US" sz="1200" b="0" i="0" u="none" strike="noStrike" kern="1200" baseline="0" dirty="0">
                <a:solidFill>
                  <a:schemeClr val="tx1"/>
                </a:solidFill>
                <a:effectLst/>
                <a:latin typeface="+mn-lt"/>
                <a:ea typeface="+mn-ea"/>
                <a:cs typeface="+mn-cs"/>
              </a:rPr>
              <a:t> Total </a:t>
            </a:r>
            <a:r>
              <a:rPr lang="en-US" sz="1200" b="0" i="0" u="none" strike="noStrike" kern="1200" dirty="0">
                <a:solidFill>
                  <a:schemeClr val="tx1"/>
                </a:solidFill>
                <a:effectLst/>
                <a:latin typeface="+mn-lt"/>
                <a:ea typeface="+mn-ea"/>
                <a:cs typeface="+mn-cs"/>
              </a:rPr>
              <a:t> 8121</a:t>
            </a:r>
            <a:endParaRPr lang="en-US" dirty="0"/>
          </a:p>
          <a:p>
            <a:r>
              <a:rPr lang="en-US" sz="1200" b="0" i="0" u="none" strike="noStrike" kern="1200" dirty="0">
                <a:solidFill>
                  <a:schemeClr val="tx1"/>
                </a:solidFill>
                <a:effectLst/>
                <a:latin typeface="+mn-lt"/>
                <a:ea typeface="+mn-ea"/>
                <a:cs typeface="+mn-cs"/>
              </a:rPr>
              <a:t>Age 25+ Total  51195</a:t>
            </a:r>
            <a:endParaRPr lang="en-US" dirty="0"/>
          </a:p>
          <a:p>
            <a:r>
              <a:rPr lang="en-US" sz="1200" b="0" i="0" u="none" strike="noStrike" kern="1200" dirty="0">
                <a:solidFill>
                  <a:schemeClr val="tx1"/>
                </a:solidFill>
                <a:effectLst/>
                <a:latin typeface="+mn-lt"/>
                <a:ea typeface="+mn-ea"/>
                <a:cs typeface="+mn-cs"/>
              </a:rPr>
              <a:t>Age Unknown, 4</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FBFBDB-2F4A-1C43-B769-6235333A4902}" type="slidenum">
              <a:rPr lang="en-US" smtClean="0"/>
              <a:t>6</a:t>
            </a:fld>
            <a:endParaRPr lang="en-US"/>
          </a:p>
        </p:txBody>
      </p:sp>
    </p:spTree>
    <p:extLst>
      <p:ext uri="{BB962C8B-B14F-4D97-AF65-F5344CB8AC3E}">
        <p14:creationId xmlns:p14="http://schemas.microsoft.com/office/powerpoint/2010/main" val="5506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Total 59,508</a:t>
            </a:r>
          </a:p>
          <a:p>
            <a:r>
              <a:rPr lang="en-US" sz="1200" b="0" i="0" u="none" strike="noStrike" kern="1200" dirty="0">
                <a:solidFill>
                  <a:schemeClr val="tx1"/>
                </a:solidFill>
                <a:effectLst/>
                <a:latin typeface="+mn-lt"/>
                <a:ea typeface="+mn-ea"/>
                <a:cs typeface="+mn-cs"/>
              </a:rPr>
              <a:t>American Indian or Alaska Native Total 267</a:t>
            </a:r>
            <a:r>
              <a:rPr lang="en-US" dirty="0"/>
              <a:t> </a:t>
            </a:r>
          </a:p>
          <a:p>
            <a:r>
              <a:rPr lang="en-US" sz="1200" b="0" i="0" u="none" strike="noStrike" kern="1200" dirty="0">
                <a:solidFill>
                  <a:schemeClr val="tx1"/>
                </a:solidFill>
                <a:effectLst/>
                <a:latin typeface="+mn-lt"/>
                <a:ea typeface="+mn-ea"/>
                <a:cs typeface="+mn-cs"/>
              </a:rPr>
              <a:t>Asian Total  2882</a:t>
            </a:r>
          </a:p>
          <a:p>
            <a:r>
              <a:rPr lang="en-US" sz="1200" b="0" i="0" u="none" strike="noStrike" kern="1200" dirty="0">
                <a:solidFill>
                  <a:schemeClr val="tx1"/>
                </a:solidFill>
                <a:effectLst/>
                <a:latin typeface="+mn-lt"/>
                <a:ea typeface="+mn-ea"/>
                <a:cs typeface="+mn-cs"/>
              </a:rPr>
              <a:t>Black or African American Total 12237</a:t>
            </a:r>
            <a:r>
              <a:rPr lang="en-US" dirty="0"/>
              <a:t> </a:t>
            </a:r>
          </a:p>
          <a:p>
            <a:r>
              <a:rPr lang="en-US" sz="1200" b="0" i="0" u="none" strike="noStrike" kern="1200" dirty="0">
                <a:solidFill>
                  <a:schemeClr val="tx1"/>
                </a:solidFill>
                <a:effectLst/>
                <a:latin typeface="+mn-lt"/>
                <a:ea typeface="+mn-ea"/>
                <a:cs typeface="+mn-cs"/>
              </a:rPr>
              <a:t>Hispanic Total 6972 </a:t>
            </a:r>
            <a:r>
              <a:rPr lang="en-US" dirty="0"/>
              <a:t> </a:t>
            </a:r>
          </a:p>
          <a:p>
            <a:r>
              <a:rPr lang="en-US" sz="1200" b="0" i="0" u="none" strike="noStrike" kern="1200" dirty="0">
                <a:solidFill>
                  <a:schemeClr val="tx1"/>
                </a:solidFill>
                <a:effectLst/>
                <a:latin typeface="+mn-lt"/>
                <a:ea typeface="+mn-ea"/>
                <a:cs typeface="+mn-cs"/>
              </a:rPr>
              <a:t>Native Hawaiian or Other Pacific Islander Total  202</a:t>
            </a:r>
            <a:r>
              <a:rPr lang="en-US" dirty="0"/>
              <a:t> </a:t>
            </a:r>
          </a:p>
          <a:p>
            <a:r>
              <a:rPr lang="en-US" sz="1200" b="0" i="0" u="none" strike="noStrike" kern="1200" dirty="0">
                <a:solidFill>
                  <a:schemeClr val="tx1"/>
                </a:solidFill>
                <a:effectLst/>
                <a:latin typeface="+mn-lt"/>
                <a:ea typeface="+mn-ea"/>
                <a:cs typeface="+mn-cs"/>
              </a:rPr>
              <a:t>White Total 27493</a:t>
            </a:r>
            <a:r>
              <a:rPr lang="en-US" dirty="0"/>
              <a:t> </a:t>
            </a:r>
          </a:p>
          <a:p>
            <a:r>
              <a:rPr lang="en-US" sz="1200" b="0" i="0" u="none" strike="noStrike" kern="1200" dirty="0">
                <a:solidFill>
                  <a:schemeClr val="tx1"/>
                </a:solidFill>
                <a:effectLst/>
                <a:latin typeface="+mn-lt"/>
                <a:ea typeface="+mn-ea"/>
                <a:cs typeface="+mn-cs"/>
              </a:rPr>
              <a:t>Two or more races  Total 884</a:t>
            </a:r>
            <a:r>
              <a:rPr lang="en-US" dirty="0"/>
              <a:t> </a:t>
            </a:r>
          </a:p>
          <a:p>
            <a:r>
              <a:rPr lang="en-US" sz="1200" b="0" i="0" u="none" strike="noStrike" kern="1200" dirty="0">
                <a:solidFill>
                  <a:schemeClr val="tx1"/>
                </a:solidFill>
                <a:effectLst/>
                <a:latin typeface="+mn-lt"/>
                <a:ea typeface="+mn-ea"/>
                <a:cs typeface="+mn-cs"/>
              </a:rPr>
              <a:t>Nonresident alien Total 518</a:t>
            </a:r>
            <a:r>
              <a:rPr lang="en-US" dirty="0"/>
              <a:t> </a:t>
            </a:r>
          </a:p>
          <a:p>
            <a:r>
              <a:rPr lang="en-US" sz="1200" b="0" i="0" u="none" strike="noStrike" kern="1200" dirty="0">
                <a:solidFill>
                  <a:schemeClr val="tx1"/>
                </a:solidFill>
                <a:effectLst/>
                <a:latin typeface="+mn-lt"/>
                <a:ea typeface="+mn-ea"/>
                <a:cs typeface="+mn-cs"/>
              </a:rPr>
              <a:t>Race/ethnicity unknown Total 8053</a:t>
            </a:r>
            <a:endParaRPr lang="en-US" dirty="0"/>
          </a:p>
        </p:txBody>
      </p:sp>
      <p:sp>
        <p:nvSpPr>
          <p:cNvPr id="4" name="Slide Number Placeholder 3"/>
          <p:cNvSpPr>
            <a:spLocks noGrp="1"/>
          </p:cNvSpPr>
          <p:nvPr>
            <p:ph type="sldNum" sz="quarter" idx="10"/>
          </p:nvPr>
        </p:nvSpPr>
        <p:spPr/>
        <p:txBody>
          <a:bodyPr/>
          <a:lstStyle/>
          <a:p>
            <a:fld id="{95FBFBDB-2F4A-1C43-B769-6235333A4902}" type="slidenum">
              <a:rPr lang="en-US" smtClean="0"/>
              <a:t>7</a:t>
            </a:fld>
            <a:endParaRPr lang="en-US"/>
          </a:p>
        </p:txBody>
      </p:sp>
    </p:spTree>
    <p:extLst>
      <p:ext uri="{BB962C8B-B14F-4D97-AF65-F5344CB8AC3E}">
        <p14:creationId xmlns:p14="http://schemas.microsoft.com/office/powerpoint/2010/main" val="220433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American Indian or Alaska Native Total 85</a:t>
            </a:r>
            <a:r>
              <a:rPr lang="en-US" dirty="0"/>
              <a:t> </a:t>
            </a:r>
          </a:p>
          <a:p>
            <a:r>
              <a:rPr lang="en-US" sz="1200" b="0" i="0" u="none" strike="noStrike" kern="1200" dirty="0">
                <a:solidFill>
                  <a:schemeClr val="tx1"/>
                </a:solidFill>
                <a:effectLst/>
                <a:latin typeface="+mn-lt"/>
                <a:ea typeface="+mn-ea"/>
                <a:cs typeface="+mn-cs"/>
              </a:rPr>
              <a:t>Black or African American</a:t>
            </a:r>
            <a:r>
              <a:rPr lang="en-US" sz="1200" b="0" i="0" u="none" strike="noStrike" kern="1200" baseline="0" dirty="0">
                <a:solidFill>
                  <a:schemeClr val="tx1"/>
                </a:solidFill>
                <a:effectLst/>
                <a:latin typeface="+mn-lt"/>
                <a:ea typeface="+mn-ea"/>
                <a:cs typeface="+mn-cs"/>
              </a:rPr>
              <a:t> Total </a:t>
            </a:r>
            <a:r>
              <a:rPr lang="en-US" sz="1200" b="0" i="0" u="none" strike="noStrike" kern="1200" dirty="0">
                <a:solidFill>
                  <a:schemeClr val="tx1"/>
                </a:solidFill>
                <a:effectLst/>
                <a:latin typeface="+mn-lt"/>
                <a:ea typeface="+mn-ea"/>
                <a:cs typeface="+mn-cs"/>
              </a:rPr>
              <a:t> 4294</a:t>
            </a:r>
            <a:r>
              <a:rPr lang="en-US" dirty="0"/>
              <a:t> </a:t>
            </a:r>
          </a:p>
          <a:p>
            <a:r>
              <a:rPr lang="en-US" sz="1200" b="0" i="0" u="none" strike="noStrike" kern="1200" dirty="0">
                <a:solidFill>
                  <a:schemeClr val="tx1"/>
                </a:solidFill>
                <a:effectLst/>
                <a:latin typeface="+mn-lt"/>
                <a:ea typeface="+mn-ea"/>
                <a:cs typeface="+mn-cs"/>
              </a:rPr>
              <a:t>Hispanic or Latino Total  2441</a:t>
            </a:r>
            <a:r>
              <a:rPr lang="en-US" dirty="0"/>
              <a:t> </a:t>
            </a:r>
          </a:p>
          <a:p>
            <a:r>
              <a:rPr lang="en-US" sz="1200" b="0" i="0" u="none" strike="noStrike" kern="1200" dirty="0">
                <a:solidFill>
                  <a:schemeClr val="tx1"/>
                </a:solidFill>
                <a:effectLst/>
                <a:latin typeface="+mn-lt"/>
                <a:ea typeface="+mn-ea"/>
                <a:cs typeface="+mn-cs"/>
              </a:rPr>
              <a:t>Native Hawaiian or Other Pacific Islander Total 96</a:t>
            </a:r>
            <a:r>
              <a:rPr lang="en-US" dirty="0"/>
              <a:t> </a:t>
            </a:r>
          </a:p>
          <a:p>
            <a:r>
              <a:rPr lang="en-US" sz="1200" b="0" i="0" u="none" strike="noStrike" kern="1200" dirty="0">
                <a:solidFill>
                  <a:schemeClr val="tx1"/>
                </a:solidFill>
                <a:effectLst/>
                <a:latin typeface="+mn-lt"/>
                <a:ea typeface="+mn-ea"/>
                <a:cs typeface="+mn-cs"/>
              </a:rPr>
              <a:t>Asian Total  1040</a:t>
            </a:r>
            <a:r>
              <a:rPr lang="en-US" dirty="0"/>
              <a:t> </a:t>
            </a:r>
          </a:p>
          <a:p>
            <a:r>
              <a:rPr lang="en-US" sz="1200" b="0" i="0" u="none" strike="noStrike" kern="1200" dirty="0">
                <a:solidFill>
                  <a:schemeClr val="tx1"/>
                </a:solidFill>
                <a:effectLst/>
                <a:latin typeface="+mn-lt"/>
                <a:ea typeface="+mn-ea"/>
                <a:cs typeface="+mn-cs"/>
              </a:rPr>
              <a:t>Two or more races Total 305</a:t>
            </a:r>
            <a:r>
              <a:rPr lang="en-US" dirty="0"/>
              <a:t> </a:t>
            </a:r>
          </a:p>
          <a:p>
            <a:r>
              <a:rPr lang="en-US" sz="1200" b="0" i="0" u="none" strike="noStrike" kern="1200" dirty="0">
                <a:solidFill>
                  <a:schemeClr val="tx1"/>
                </a:solidFill>
                <a:effectLst/>
                <a:latin typeface="+mn-lt"/>
                <a:ea typeface="+mn-ea"/>
                <a:cs typeface="+mn-cs"/>
              </a:rPr>
              <a:t>White Total 10098</a:t>
            </a:r>
            <a:r>
              <a:rPr lang="en-US" dirty="0"/>
              <a:t> </a:t>
            </a:r>
          </a:p>
          <a:p>
            <a:r>
              <a:rPr lang="en-US" sz="1200" b="0" i="0" u="none" strike="noStrike" kern="1200" dirty="0">
                <a:solidFill>
                  <a:schemeClr val="tx1"/>
                </a:solidFill>
                <a:effectLst/>
                <a:latin typeface="+mn-lt"/>
                <a:ea typeface="+mn-ea"/>
                <a:cs typeface="+mn-cs"/>
              </a:rPr>
              <a:t>Nonresident alien Total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 145</a:t>
            </a:r>
            <a:r>
              <a:rPr lang="en-US" dirty="0"/>
              <a:t> </a:t>
            </a:r>
          </a:p>
          <a:p>
            <a:r>
              <a:rPr lang="en-US" sz="1200" b="0" i="0" u="none" strike="noStrike" kern="1200" dirty="0">
                <a:solidFill>
                  <a:schemeClr val="tx1"/>
                </a:solidFill>
                <a:effectLst/>
                <a:latin typeface="+mn-lt"/>
                <a:ea typeface="+mn-ea"/>
                <a:cs typeface="+mn-cs"/>
              </a:rPr>
              <a:t>Race/ethnicity unknown Total 2669</a:t>
            </a:r>
            <a:r>
              <a:rPr lang="en-US" dirty="0"/>
              <a:t> </a:t>
            </a:r>
          </a:p>
        </p:txBody>
      </p:sp>
      <p:sp>
        <p:nvSpPr>
          <p:cNvPr id="4" name="Slide Number Placeholder 3"/>
          <p:cNvSpPr>
            <a:spLocks noGrp="1"/>
          </p:cNvSpPr>
          <p:nvPr>
            <p:ph type="sldNum" sz="quarter" idx="10"/>
          </p:nvPr>
        </p:nvSpPr>
        <p:spPr/>
        <p:txBody>
          <a:bodyPr/>
          <a:lstStyle/>
          <a:p>
            <a:fld id="{95FBFBDB-2F4A-1C43-B769-6235333A4902}" type="slidenum">
              <a:rPr lang="en-US" smtClean="0"/>
              <a:t>8</a:t>
            </a:fld>
            <a:endParaRPr lang="en-US" dirty="0"/>
          </a:p>
        </p:txBody>
      </p:sp>
    </p:spTree>
    <p:extLst>
      <p:ext uri="{BB962C8B-B14F-4D97-AF65-F5344CB8AC3E}">
        <p14:creationId xmlns:p14="http://schemas.microsoft.com/office/powerpoint/2010/main" val="90910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degrees 2015-2016:  19,260</a:t>
            </a:r>
          </a:p>
          <a:p>
            <a:r>
              <a:rPr lang="en-US" dirty="0"/>
              <a:t>Total degrees 2016-2017: 21173</a:t>
            </a:r>
          </a:p>
        </p:txBody>
      </p:sp>
      <p:sp>
        <p:nvSpPr>
          <p:cNvPr id="4" name="Slide Number Placeholder 3"/>
          <p:cNvSpPr>
            <a:spLocks noGrp="1"/>
          </p:cNvSpPr>
          <p:nvPr>
            <p:ph type="sldNum" sz="quarter" idx="10"/>
          </p:nvPr>
        </p:nvSpPr>
        <p:spPr/>
        <p:txBody>
          <a:bodyPr/>
          <a:lstStyle/>
          <a:p>
            <a:fld id="{95FBFBDB-2F4A-1C43-B769-6235333A4902}" type="slidenum">
              <a:rPr lang="en-US" smtClean="0"/>
              <a:t>9</a:t>
            </a:fld>
            <a:endParaRPr lang="en-US" dirty="0"/>
          </a:p>
        </p:txBody>
      </p:sp>
    </p:spTree>
    <p:extLst>
      <p:ext uri="{BB962C8B-B14F-4D97-AF65-F5344CB8AC3E}">
        <p14:creationId xmlns:p14="http://schemas.microsoft.com/office/powerpoint/2010/main" val="223491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BFBDB-2F4A-1C43-B769-6235333A4902}" type="slidenum">
              <a:rPr lang="en-US" smtClean="0"/>
              <a:t>11</a:t>
            </a:fld>
            <a:endParaRPr lang="en-US"/>
          </a:p>
        </p:txBody>
      </p:sp>
    </p:spTree>
    <p:extLst>
      <p:ext uri="{BB962C8B-B14F-4D97-AF65-F5344CB8AC3E}">
        <p14:creationId xmlns:p14="http://schemas.microsoft.com/office/powerpoint/2010/main" val="2451969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E95110-56BB-9544-9CD0-208BC6AEDC98}"/>
              </a:ext>
            </a:extLst>
          </p:cNvPr>
          <p:cNvPicPr>
            <a:picLocks noChangeAspect="1"/>
          </p:cNvPicPr>
          <p:nvPr userDrawn="1"/>
        </p:nvPicPr>
        <p:blipFill rotWithShape="1">
          <a:blip r:embed="rId2">
            <a:alphaModFix/>
          </a:blip>
          <a:srcRect t="12500"/>
          <a:stretch/>
        </p:blipFill>
        <p:spPr>
          <a:xfrm flipH="1">
            <a:off x="-1068811" y="-802639"/>
            <a:ext cx="10212810" cy="7660640"/>
          </a:xfrm>
          <a:prstGeom prst="rect">
            <a:avLst/>
          </a:prstGeom>
        </p:spPr>
      </p:pic>
      <p:sp>
        <p:nvSpPr>
          <p:cNvPr id="7" name="Right Triangle 6"/>
          <p:cNvSpPr/>
          <p:nvPr userDrawn="1"/>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a:t>Click to edit Master title style</a:t>
            </a:r>
          </a:p>
        </p:txBody>
      </p:sp>
      <p:sp>
        <p:nvSpPr>
          <p:cNvPr id="3" name="Subtitle 2"/>
          <p:cNvSpPr>
            <a:spLocks noGrp="1"/>
          </p:cNvSpPr>
          <p:nvPr>
            <p:ph type="subTitle" idx="1"/>
          </p:nvPr>
        </p:nvSpPr>
        <p:spPr>
          <a:xfrm rot="19140000">
            <a:off x="1212277" y="2470925"/>
            <a:ext cx="6511131"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22960" y="1100628"/>
            <a:ext cx="7520940" cy="35798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a:prstGeom prst="rect">
            <a:avLst/>
          </a:prstGeo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5" name="Footer Placeholder 4"/>
          <p:cNvSpPr>
            <a:spLocks noGrp="1"/>
          </p:cNvSpPr>
          <p:nvPr>
            <p:ph type="ftr" sz="quarter" idx="11"/>
          </p:nvPr>
        </p:nvSpPr>
        <p:spPr>
          <a:xfrm>
            <a:off x="3517514" y="6285122"/>
            <a:ext cx="4724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a:prstGeom prst="rect">
            <a:avLst/>
          </a:prstGeo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8" name="Footer Placeholder 7"/>
          <p:cNvSpPr>
            <a:spLocks noGrp="1"/>
          </p:cNvSpPr>
          <p:nvPr>
            <p:ph type="ftr" sz="quarter" idx="11"/>
          </p:nvPr>
        </p:nvSpPr>
        <p:spPr>
          <a:xfrm>
            <a:off x="3517514" y="6285122"/>
            <a:ext cx="4724400"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4" name="Footer Placeholder 3"/>
          <p:cNvSpPr>
            <a:spLocks noGrp="1"/>
          </p:cNvSpPr>
          <p:nvPr>
            <p:ph type="ftr" sz="quarter" idx="11"/>
          </p:nvPr>
        </p:nvSpPr>
        <p:spPr>
          <a:xfrm>
            <a:off x="3517514" y="6285122"/>
            <a:ext cx="4724400" cy="274320"/>
          </a:xfrm>
          <a:prstGeom prst="rect">
            <a:avLst/>
          </a:prstGeom>
        </p:spPr>
        <p:txBody>
          <a:bodyPr/>
          <a:lstStyle/>
          <a:p>
            <a:endParaRPr lang="en-US"/>
          </a:p>
        </p:txBody>
      </p:sp>
      <p:sp>
        <p:nvSpPr>
          <p:cNvPr id="5" name="Slide Number Placeholder 4"/>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3" name="Footer Placeholder 2"/>
          <p:cNvSpPr>
            <a:spLocks noGrp="1"/>
          </p:cNvSpPr>
          <p:nvPr>
            <p:ph type="ftr" sz="quarter" idx="11"/>
          </p:nvPr>
        </p:nvSpPr>
        <p:spPr>
          <a:xfrm>
            <a:off x="3517514" y="6285122"/>
            <a:ext cx="4724400"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a:prstGeom prst="rect">
            <a:avLst/>
          </a:prstGeo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a:ln>
            <a:solidFill>
              <a:schemeClr val="tx2"/>
            </a:solidFill>
          </a:ln>
        </p:spPr>
        <p:txBody>
          <a:bodyPr/>
          <a:lstStyle>
            <a:lvl1pPr>
              <a:defRPr>
                <a:solidFill>
                  <a:schemeClr val="tx2"/>
                </a:solidFill>
              </a:defRPr>
            </a:lvl1pPr>
          </a:lstStyle>
          <a:p>
            <a:fld id="{45263BEF-88FE-584D-8A8A-762373CB8C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a:prstGeom prst="rect">
            <a:avLst/>
          </a:prstGeo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9140000">
            <a:off x="201168" y="5870448"/>
            <a:ext cx="2176272" cy="201168"/>
          </a:xfrm>
          <a:prstGeom prst="rect">
            <a:avLst/>
          </a:prstGeom>
        </p:spPr>
        <p:txBody>
          <a:bodyPr/>
          <a:lstStyle/>
          <a:p>
            <a:fld id="{70650D68-AB69-4345-B39D-6317BB9CE77F}" type="datetimeFigureOut">
              <a:rPr lang="en-US" smtClean="0"/>
              <a:t>9/11/2019</a:t>
            </a:fld>
            <a:endParaRPr lang="en-US"/>
          </a:p>
        </p:txBody>
      </p:sp>
      <p:sp>
        <p:nvSpPr>
          <p:cNvPr id="6" name="Footer Placeholder 5"/>
          <p:cNvSpPr>
            <a:spLocks noGrp="1"/>
          </p:cNvSpPr>
          <p:nvPr>
            <p:ph type="ftr" sz="quarter" idx="11"/>
          </p:nvPr>
        </p:nvSpPr>
        <p:spPr>
          <a:xfrm>
            <a:off x="3517514" y="6285122"/>
            <a:ext cx="4724400"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8401038" y="6170822"/>
            <a:ext cx="502920" cy="502920"/>
          </a:xfrm>
          <a:prstGeom prst="ellipse">
            <a:avLst/>
          </a:prstGeom>
        </p:spPr>
        <p:txBody>
          <a:bodyPr/>
          <a:lstStyle/>
          <a:p>
            <a:fld id="{45263BEF-88FE-584D-8A8A-762373CB8C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userDrawn="1"/>
        </p:nvSpPr>
        <p:spPr>
          <a:xfrm>
            <a:off x="-2382" y="6285121"/>
            <a:ext cx="3574257" cy="57287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2" y="6285121"/>
            <a:ext cx="9146380" cy="57287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8327136" y="6381718"/>
            <a:ext cx="485872" cy="50783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45263BEF-88FE-584D-8A8A-762373CB8C52}" type="slidenum">
              <a:rPr lang="en-US" sz="800" smtClean="0">
                <a:solidFill>
                  <a:schemeClr val="bg1"/>
                </a:solidFill>
                <a:latin typeface="+mj-lt"/>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800" dirty="0">
              <a:solidFill>
                <a:schemeClr val="bg1"/>
              </a:solidFill>
              <a:latin typeface="+mj-lt"/>
            </a:endParaRPr>
          </a:p>
          <a:p>
            <a:endParaRPr lang="en-US" dirty="0">
              <a:latin typeface="+mj-lt"/>
            </a:endParaRPr>
          </a:p>
        </p:txBody>
      </p:sp>
      <p:sp>
        <p:nvSpPr>
          <p:cNvPr id="2" name="Title Placeholder 1"/>
          <p:cNvSpPr>
            <a:spLocks noGrp="1"/>
          </p:cNvSpPr>
          <p:nvPr>
            <p:ph type="title"/>
          </p:nvPr>
        </p:nvSpPr>
        <p:spPr>
          <a:xfrm>
            <a:off x="272625" y="628227"/>
            <a:ext cx="8371841" cy="548640"/>
          </a:xfrm>
          <a:prstGeom prst="rect">
            <a:avLst/>
          </a:prstGeom>
        </p:spPr>
        <p:txBody>
          <a:bodyPr vert="horz" lIns="91440" tIns="45720" rIns="91440" bIns="45720" rtlCol="0" anchor="t" anchorCtr="0">
            <a:noAutofit/>
          </a:bodyPr>
          <a:lstStyle/>
          <a:p>
            <a:r>
              <a:rPr lang="en-US" dirty="0"/>
              <a:t>Click to edit Master title style</a:t>
            </a:r>
          </a:p>
        </p:txBody>
      </p:sp>
      <p:pic>
        <p:nvPicPr>
          <p:cNvPr id="12" name="Picture 11" descr="Asset 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37373" y="6384277"/>
            <a:ext cx="471268" cy="3516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23813" y="6154257"/>
            <a:ext cx="2100644" cy="329259"/>
          </a:xfrm>
          <a:effectLst>
            <a:outerShdw blurRad="50800" dist="38100" dir="5400000" algn="t" rotWithShape="0">
              <a:prstClr val="black">
                <a:alpha val="40000"/>
              </a:prstClr>
            </a:outerShdw>
          </a:effectLst>
        </p:spPr>
        <p:txBody>
          <a:bodyPr>
            <a:normAutofit/>
          </a:bodyPr>
          <a:lstStyle/>
          <a:p>
            <a:pPr algn="r"/>
            <a:r>
              <a:rPr lang="en-US" sz="1200" dirty="0">
                <a:solidFill>
                  <a:srgbClr val="FFFFFF"/>
                </a:solidFill>
              </a:rPr>
              <a:t>September 2019</a:t>
            </a:r>
          </a:p>
          <a:p>
            <a:pPr algn="r"/>
            <a:endParaRPr lang="en-US" sz="1200" dirty="0">
              <a:solidFill>
                <a:srgbClr val="FFFFFF"/>
              </a:solidFill>
            </a:endParaRPr>
          </a:p>
        </p:txBody>
      </p:sp>
      <p:sp>
        <p:nvSpPr>
          <p:cNvPr id="5" name="Title 1"/>
          <p:cNvSpPr txBox="1">
            <a:spLocks/>
          </p:cNvSpPr>
          <p:nvPr/>
        </p:nvSpPr>
        <p:spPr>
          <a:xfrm>
            <a:off x="1426824" y="4807199"/>
            <a:ext cx="7356663" cy="1204306"/>
          </a:xfrm>
          <a:prstGeom prst="rect">
            <a:avLst/>
          </a:prstGeom>
          <a:effectLst>
            <a:outerShdw blurRad="50800" dist="38100" dir="5400000" algn="t" rotWithShape="0">
              <a:prstClr val="black">
                <a:alpha val="40000"/>
              </a:prstClr>
            </a:outerShdw>
          </a:effectLst>
        </p:spPr>
        <p:txBody>
          <a:bodyPr vert="horz" lIns="91440" tIns="45720" rIns="91440" bIns="9144" rtlCol="0" anchor="b" anchorCtr="0">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r"/>
            <a:r>
              <a:rPr lang="en-US" sz="2800" b="1" cap="none" dirty="0">
                <a:solidFill>
                  <a:schemeClr val="bg1"/>
                </a:solidFill>
              </a:rPr>
              <a:t>IBHE </a:t>
            </a:r>
            <a:r>
              <a:rPr lang="en-US" sz="2800" b="1" cap="none" dirty="0">
                <a:solidFill>
                  <a:schemeClr val="bg1"/>
                </a:solidFill>
                <a:effectLst>
                  <a:reflection stA="70000" endPos="0" fadeDir="0" sx="0" sy="0"/>
                </a:effectLst>
              </a:rPr>
              <a:t>Proprietary</a:t>
            </a:r>
            <a:r>
              <a:rPr lang="en-US" sz="2800" b="1" cap="none" dirty="0">
                <a:solidFill>
                  <a:schemeClr val="bg1"/>
                </a:solidFill>
              </a:rPr>
              <a:t> Advisory Committee</a:t>
            </a:r>
            <a:br>
              <a:rPr lang="en-US" sz="2800" b="1" cap="none" dirty="0">
                <a:solidFill>
                  <a:schemeClr val="bg1"/>
                </a:solidFill>
              </a:rPr>
            </a:br>
            <a:r>
              <a:rPr lang="en-US" sz="2800" cap="none" dirty="0">
                <a:solidFill>
                  <a:schemeClr val="bg1"/>
                </a:solidFill>
              </a:rPr>
              <a:t>Institution Impact Report</a:t>
            </a:r>
          </a:p>
        </p:txBody>
      </p:sp>
    </p:spTree>
    <p:extLst>
      <p:ext uri="{BB962C8B-B14F-4D97-AF65-F5344CB8AC3E}">
        <p14:creationId xmlns:p14="http://schemas.microsoft.com/office/powerpoint/2010/main" val="172449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51248" y="5584064"/>
            <a:ext cx="8755276" cy="672264"/>
          </a:xfrm>
          <a:prstGeom prst="rect">
            <a:avLst/>
          </a:prstGeom>
          <a:noFill/>
        </p:spPr>
        <p:txBody>
          <a:bodyPr wrap="square" lIns="101882" tIns="50941" rIns="101882" bIns="50941" rtlCol="0">
            <a:spAutoFit/>
          </a:bodyPr>
          <a:lstStyle/>
          <a:p>
            <a:endParaRPr lang="en-US" sz="1100" dirty="0">
              <a:solidFill>
                <a:schemeClr val="tx1">
                  <a:lumMod val="85000"/>
                  <a:lumOff val="15000"/>
                </a:schemeClr>
              </a:solidFill>
            </a:endParaRPr>
          </a:p>
          <a:p>
            <a:endParaRPr lang="en-US" sz="1100" dirty="0">
              <a:solidFill>
                <a:schemeClr val="tx1">
                  <a:lumMod val="85000"/>
                  <a:lumOff val="15000"/>
                </a:schemeClr>
              </a:solidFill>
            </a:endParaRPr>
          </a:p>
          <a:p>
            <a:r>
              <a:rPr lang="en-US" sz="1500" dirty="0">
                <a:solidFill>
                  <a:schemeClr val="tx1">
                    <a:lumMod val="85000"/>
                    <a:lumOff val="15000"/>
                  </a:schemeClr>
                </a:solidFill>
              </a:rPr>
              <a:t>Across all undergraduate award levels, the majority of the students are 25 and over within PAC institutions. </a:t>
            </a:r>
          </a:p>
        </p:txBody>
      </p:sp>
      <p:graphicFrame>
        <p:nvGraphicFramePr>
          <p:cNvPr id="10" name="Chart 9">
            <a:extLst>
              <a:ext uri="{FF2B5EF4-FFF2-40B4-BE49-F238E27FC236}">
                <a16:creationId xmlns:a16="http://schemas.microsoft.com/office/drawing/2014/main" id="{C7AE0E7A-EBCA-724D-9815-B378AEFD0C12}"/>
              </a:ext>
            </a:extLst>
          </p:cNvPr>
          <p:cNvGraphicFramePr/>
          <p:nvPr>
            <p:extLst>
              <p:ext uri="{D42A27DB-BD31-4B8C-83A1-F6EECF244321}">
                <p14:modId xmlns:p14="http://schemas.microsoft.com/office/powerpoint/2010/main" val="419079320"/>
              </p:ext>
            </p:extLst>
          </p:nvPr>
        </p:nvGraphicFramePr>
        <p:xfrm>
          <a:off x="560808" y="1365753"/>
          <a:ext cx="8445716" cy="44931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sz="2400" b="1" dirty="0">
                <a:solidFill>
                  <a:srgbClr val="E29F1D"/>
                </a:solidFill>
              </a:rPr>
              <a:t>Distribution of Students Receiving an Undergraduate Award By Age </a:t>
            </a:r>
          </a:p>
        </p:txBody>
      </p:sp>
      <p:graphicFrame>
        <p:nvGraphicFramePr>
          <p:cNvPr id="13" name="Table 12">
            <a:extLst>
              <a:ext uri="{FF2B5EF4-FFF2-40B4-BE49-F238E27FC236}">
                <a16:creationId xmlns:a16="http://schemas.microsoft.com/office/drawing/2014/main" id="{1C35042B-24F9-4848-9938-EB49ABC01230}"/>
              </a:ext>
            </a:extLst>
          </p:cNvPr>
          <p:cNvGraphicFramePr>
            <a:graphicFrameLocks noGrp="1"/>
          </p:cNvGraphicFramePr>
          <p:nvPr>
            <p:extLst>
              <p:ext uri="{D42A27DB-BD31-4B8C-83A1-F6EECF244321}">
                <p14:modId xmlns:p14="http://schemas.microsoft.com/office/powerpoint/2010/main" val="340474832"/>
              </p:ext>
            </p:extLst>
          </p:nvPr>
        </p:nvGraphicFramePr>
        <p:xfrm>
          <a:off x="1434418" y="5090680"/>
          <a:ext cx="1470212" cy="344805"/>
        </p:xfrm>
        <a:graphic>
          <a:graphicData uri="http://schemas.openxmlformats.org/drawingml/2006/table">
            <a:tbl>
              <a:tblPr>
                <a:tableStyleId>{5C22544A-7EE6-4342-B048-85BDC9FD1C3A}</a:tableStyleId>
              </a:tblPr>
              <a:tblGrid>
                <a:gridCol w="1470212">
                  <a:extLst>
                    <a:ext uri="{9D8B030D-6E8A-4147-A177-3AD203B41FA5}">
                      <a16:colId xmlns:a16="http://schemas.microsoft.com/office/drawing/2014/main" val="3628390485"/>
                    </a:ext>
                  </a:extLst>
                </a:gridCol>
              </a:tblGrid>
              <a:tr h="282942">
                <a:tc>
                  <a:txBody>
                    <a:bodyPr/>
                    <a:lstStyle/>
                    <a:p>
                      <a:pPr algn="ctr" fontAlgn="b"/>
                      <a:r>
                        <a:rPr lang="en-US" sz="1100" u="none" strike="noStrike" dirty="0">
                          <a:effectLst/>
                        </a:rPr>
                        <a:t>Award of less than 1 academic year</a:t>
                      </a:r>
                      <a:endParaRPr lang="en-US" sz="1100" b="1"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312588202"/>
                  </a:ext>
                </a:extLst>
              </a:tr>
            </a:tbl>
          </a:graphicData>
        </a:graphic>
      </p:graphicFrame>
      <p:graphicFrame>
        <p:nvGraphicFramePr>
          <p:cNvPr id="14" name="Table 13">
            <a:extLst>
              <a:ext uri="{FF2B5EF4-FFF2-40B4-BE49-F238E27FC236}">
                <a16:creationId xmlns:a16="http://schemas.microsoft.com/office/drawing/2014/main" id="{0ED7B270-FB12-3D4D-BF86-0C4293846A61}"/>
              </a:ext>
            </a:extLst>
          </p:cNvPr>
          <p:cNvGraphicFramePr>
            <a:graphicFrameLocks noGrp="1"/>
          </p:cNvGraphicFramePr>
          <p:nvPr>
            <p:extLst>
              <p:ext uri="{D42A27DB-BD31-4B8C-83A1-F6EECF244321}">
                <p14:modId xmlns:p14="http://schemas.microsoft.com/office/powerpoint/2010/main" val="2756775847"/>
              </p:ext>
            </p:extLst>
          </p:nvPr>
        </p:nvGraphicFramePr>
        <p:xfrm>
          <a:off x="3052475" y="5090680"/>
          <a:ext cx="1650333" cy="344805"/>
        </p:xfrm>
        <a:graphic>
          <a:graphicData uri="http://schemas.openxmlformats.org/drawingml/2006/table">
            <a:tbl>
              <a:tblPr>
                <a:tableStyleId>{5C22544A-7EE6-4342-B048-85BDC9FD1C3A}</a:tableStyleId>
              </a:tblPr>
              <a:tblGrid>
                <a:gridCol w="1650333">
                  <a:extLst>
                    <a:ext uri="{9D8B030D-6E8A-4147-A177-3AD203B41FA5}">
                      <a16:colId xmlns:a16="http://schemas.microsoft.com/office/drawing/2014/main" val="3628390485"/>
                    </a:ext>
                  </a:extLst>
                </a:gridCol>
              </a:tblGrid>
              <a:tr h="214399">
                <a:tc>
                  <a:txBody>
                    <a:bodyPr/>
                    <a:lstStyle/>
                    <a:p>
                      <a:pPr algn="ctr" fontAlgn="b"/>
                      <a:r>
                        <a:rPr lang="en-US" sz="1100" b="0" i="0" u="none" strike="noStrike" dirty="0">
                          <a:solidFill>
                            <a:srgbClr val="000000"/>
                          </a:solidFill>
                          <a:effectLst/>
                          <a:latin typeface="+mn-lt"/>
                        </a:rPr>
                        <a:t>Award of at least 1 but less than 4 academic years</a:t>
                      </a:r>
                    </a:p>
                  </a:txBody>
                  <a:tcPr marL="9525" marR="9525" marT="9525" marB="0" anchor="b">
                    <a:noFill/>
                  </a:tcPr>
                </a:tc>
                <a:extLst>
                  <a:ext uri="{0D108BD9-81ED-4DB2-BD59-A6C34878D82A}">
                    <a16:rowId xmlns:a16="http://schemas.microsoft.com/office/drawing/2014/main" val="1312588202"/>
                  </a:ext>
                </a:extLst>
              </a:tr>
            </a:tbl>
          </a:graphicData>
        </a:graphic>
      </p:graphicFrame>
      <p:graphicFrame>
        <p:nvGraphicFramePr>
          <p:cNvPr id="15" name="Table 14">
            <a:extLst>
              <a:ext uri="{FF2B5EF4-FFF2-40B4-BE49-F238E27FC236}">
                <a16:creationId xmlns:a16="http://schemas.microsoft.com/office/drawing/2014/main" id="{DCF6E8B7-A2EA-7647-951B-81917134604D}"/>
              </a:ext>
            </a:extLst>
          </p:cNvPr>
          <p:cNvGraphicFramePr>
            <a:graphicFrameLocks noGrp="1"/>
          </p:cNvGraphicFramePr>
          <p:nvPr>
            <p:extLst>
              <p:ext uri="{D42A27DB-BD31-4B8C-83A1-F6EECF244321}">
                <p14:modId xmlns:p14="http://schemas.microsoft.com/office/powerpoint/2010/main" val="3555633573"/>
              </p:ext>
            </p:extLst>
          </p:nvPr>
        </p:nvGraphicFramePr>
        <p:xfrm>
          <a:off x="4783666" y="5096506"/>
          <a:ext cx="1470212" cy="177165"/>
        </p:xfrm>
        <a:graphic>
          <a:graphicData uri="http://schemas.openxmlformats.org/drawingml/2006/table">
            <a:tbl>
              <a:tblPr>
                <a:tableStyleId>{5C22544A-7EE6-4342-B048-85BDC9FD1C3A}</a:tableStyleId>
              </a:tblPr>
              <a:tblGrid>
                <a:gridCol w="1470212">
                  <a:extLst>
                    <a:ext uri="{9D8B030D-6E8A-4147-A177-3AD203B41FA5}">
                      <a16:colId xmlns:a16="http://schemas.microsoft.com/office/drawing/2014/main" val="3628390485"/>
                    </a:ext>
                  </a:extLst>
                </a:gridCol>
              </a:tblGrid>
              <a:tr h="142682">
                <a:tc>
                  <a:txBody>
                    <a:bodyPr/>
                    <a:lstStyle/>
                    <a:p>
                      <a:pPr algn="ctr" fontAlgn="b"/>
                      <a:r>
                        <a:rPr lang="en-US" sz="1100" b="0" i="0" u="none" strike="noStrike" dirty="0">
                          <a:solidFill>
                            <a:srgbClr val="000000"/>
                          </a:solidFill>
                          <a:effectLst/>
                          <a:latin typeface="+mn-lt"/>
                        </a:rPr>
                        <a:t>Associate's degree</a:t>
                      </a:r>
                    </a:p>
                  </a:txBody>
                  <a:tcPr marL="9525" marR="9525" marT="9525" marB="0" anchor="b">
                    <a:noFill/>
                  </a:tcPr>
                </a:tc>
                <a:extLst>
                  <a:ext uri="{0D108BD9-81ED-4DB2-BD59-A6C34878D82A}">
                    <a16:rowId xmlns:a16="http://schemas.microsoft.com/office/drawing/2014/main" val="1312588202"/>
                  </a:ext>
                </a:extLst>
              </a:tr>
            </a:tbl>
          </a:graphicData>
        </a:graphic>
      </p:graphicFrame>
      <p:graphicFrame>
        <p:nvGraphicFramePr>
          <p:cNvPr id="16" name="Table 15">
            <a:extLst>
              <a:ext uri="{FF2B5EF4-FFF2-40B4-BE49-F238E27FC236}">
                <a16:creationId xmlns:a16="http://schemas.microsoft.com/office/drawing/2014/main" id="{024E229E-7FD3-344B-B265-AF8053FCD1D0}"/>
              </a:ext>
            </a:extLst>
          </p:cNvPr>
          <p:cNvGraphicFramePr>
            <a:graphicFrameLocks noGrp="1"/>
          </p:cNvGraphicFramePr>
          <p:nvPr>
            <p:extLst>
              <p:ext uri="{D42A27DB-BD31-4B8C-83A1-F6EECF244321}">
                <p14:modId xmlns:p14="http://schemas.microsoft.com/office/powerpoint/2010/main" val="2534715120"/>
              </p:ext>
            </p:extLst>
          </p:nvPr>
        </p:nvGraphicFramePr>
        <p:xfrm>
          <a:off x="6494856" y="5092893"/>
          <a:ext cx="1470212" cy="177165"/>
        </p:xfrm>
        <a:graphic>
          <a:graphicData uri="http://schemas.openxmlformats.org/drawingml/2006/table">
            <a:tbl>
              <a:tblPr>
                <a:tableStyleId>{5C22544A-7EE6-4342-B048-85BDC9FD1C3A}</a:tableStyleId>
              </a:tblPr>
              <a:tblGrid>
                <a:gridCol w="1470212">
                  <a:extLst>
                    <a:ext uri="{9D8B030D-6E8A-4147-A177-3AD203B41FA5}">
                      <a16:colId xmlns:a16="http://schemas.microsoft.com/office/drawing/2014/main" val="3628390485"/>
                    </a:ext>
                  </a:extLst>
                </a:gridCol>
              </a:tblGrid>
              <a:tr h="151647">
                <a:tc>
                  <a:txBody>
                    <a:bodyPr/>
                    <a:lstStyle/>
                    <a:p>
                      <a:pPr algn="ctr" fontAlgn="b"/>
                      <a:r>
                        <a:rPr lang="en-US" sz="1100" b="0" i="0" u="none" strike="noStrike" dirty="0">
                          <a:solidFill>
                            <a:srgbClr val="000000"/>
                          </a:solidFill>
                          <a:effectLst/>
                          <a:latin typeface="+mn-lt"/>
                        </a:rPr>
                        <a:t>Bachelor's degree</a:t>
                      </a:r>
                    </a:p>
                  </a:txBody>
                  <a:tcPr marL="9525" marR="9525" marT="9525" marB="0" anchor="b">
                    <a:noFill/>
                  </a:tcPr>
                </a:tc>
                <a:extLst>
                  <a:ext uri="{0D108BD9-81ED-4DB2-BD59-A6C34878D82A}">
                    <a16:rowId xmlns:a16="http://schemas.microsoft.com/office/drawing/2014/main" val="1312588202"/>
                  </a:ext>
                </a:extLst>
              </a:tr>
            </a:tbl>
          </a:graphicData>
        </a:graphic>
      </p:graphicFrame>
    </p:spTree>
    <p:extLst>
      <p:ext uri="{BB962C8B-B14F-4D97-AF65-F5344CB8AC3E}">
        <p14:creationId xmlns:p14="http://schemas.microsoft.com/office/powerpoint/2010/main" val="283401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72625" y="5401194"/>
            <a:ext cx="8393218" cy="749208"/>
          </a:xfrm>
          <a:prstGeom prst="rect">
            <a:avLst/>
          </a:prstGeom>
          <a:noFill/>
        </p:spPr>
        <p:txBody>
          <a:bodyPr wrap="square" lIns="101882" tIns="50941" rIns="101882" bIns="50941" rtlCol="0">
            <a:spAutoFit/>
          </a:bodyPr>
          <a:lstStyle/>
          <a:p>
            <a:endParaRPr lang="en-US" sz="1400" dirty="0">
              <a:solidFill>
                <a:schemeClr val="tx1">
                  <a:lumMod val="85000"/>
                  <a:lumOff val="15000"/>
                </a:schemeClr>
              </a:solidFill>
            </a:endParaRPr>
          </a:p>
          <a:p>
            <a:r>
              <a:rPr lang="en-US" sz="1400" dirty="0">
                <a:solidFill>
                  <a:schemeClr val="tx1">
                    <a:lumMod val="85000"/>
                    <a:lumOff val="15000"/>
                  </a:schemeClr>
                </a:solidFill>
              </a:rPr>
              <a:t>While the majority of students served are adult learners over age 25, varying institutions serve students of all ages, including high school dual-degree programs. </a:t>
            </a:r>
          </a:p>
        </p:txBody>
      </p:sp>
      <p:sp>
        <p:nvSpPr>
          <p:cNvPr id="4" name="Title 3"/>
          <p:cNvSpPr>
            <a:spLocks noGrp="1"/>
          </p:cNvSpPr>
          <p:nvPr>
            <p:ph type="title"/>
          </p:nvPr>
        </p:nvSpPr>
        <p:spPr/>
        <p:txBody>
          <a:bodyPr/>
          <a:lstStyle/>
          <a:p>
            <a:r>
              <a:rPr lang="en-US" sz="2400" b="1" dirty="0">
                <a:solidFill>
                  <a:srgbClr val="E29F1D"/>
                </a:solidFill>
              </a:rPr>
              <a:t>Distribution of Undergraduate Students by Age </a:t>
            </a:r>
          </a:p>
        </p:txBody>
      </p:sp>
      <p:graphicFrame>
        <p:nvGraphicFramePr>
          <p:cNvPr id="5" name="Chart 4">
            <a:extLst>
              <a:ext uri="{FF2B5EF4-FFF2-40B4-BE49-F238E27FC236}">
                <a16:creationId xmlns:a16="http://schemas.microsoft.com/office/drawing/2014/main" id="{69315428-57AD-4A49-B970-DC44C8DE2074}"/>
              </a:ext>
            </a:extLst>
          </p:cNvPr>
          <p:cNvGraphicFramePr/>
          <p:nvPr>
            <p:extLst>
              <p:ext uri="{D42A27DB-BD31-4B8C-83A1-F6EECF244321}">
                <p14:modId xmlns:p14="http://schemas.microsoft.com/office/powerpoint/2010/main" val="1605227884"/>
              </p:ext>
            </p:extLst>
          </p:nvPr>
        </p:nvGraphicFramePr>
        <p:xfrm>
          <a:off x="593961" y="435683"/>
          <a:ext cx="8372239" cy="5147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5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51248" y="5584064"/>
            <a:ext cx="8393218" cy="656875"/>
          </a:xfrm>
          <a:prstGeom prst="rect">
            <a:avLst/>
          </a:prstGeom>
          <a:noFill/>
        </p:spPr>
        <p:txBody>
          <a:bodyPr wrap="square" lIns="101882" tIns="50941" rIns="101882" bIns="50941" rtlCol="0">
            <a:spAutoFit/>
          </a:bodyPr>
          <a:lstStyle/>
          <a:p>
            <a:endParaRPr lang="en-US" sz="1100" dirty="0">
              <a:solidFill>
                <a:srgbClr val="7F7F7F"/>
              </a:solidFill>
            </a:endParaRPr>
          </a:p>
          <a:p>
            <a:endParaRPr lang="en-US" sz="1100" dirty="0">
              <a:solidFill>
                <a:srgbClr val="7F7F7F"/>
              </a:solidFill>
            </a:endParaRPr>
          </a:p>
          <a:p>
            <a:r>
              <a:rPr lang="en-US" sz="1400" dirty="0">
                <a:solidFill>
                  <a:schemeClr val="tx1">
                    <a:lumMod val="85000"/>
                    <a:lumOff val="15000"/>
                  </a:schemeClr>
                </a:solidFill>
              </a:rPr>
              <a:t>Graduates represent a wide range of ethnicities from various institutions</a:t>
            </a:r>
            <a:r>
              <a:rPr lang="en-US" sz="1100" dirty="0">
                <a:solidFill>
                  <a:schemeClr val="tx1">
                    <a:lumMod val="85000"/>
                    <a:lumOff val="15000"/>
                  </a:schemeClr>
                </a:solidFill>
              </a:rPr>
              <a:t>. </a:t>
            </a:r>
          </a:p>
        </p:txBody>
      </p:sp>
      <p:graphicFrame>
        <p:nvGraphicFramePr>
          <p:cNvPr id="9" name="Chart 8">
            <a:extLst>
              <a:ext uri="{FF2B5EF4-FFF2-40B4-BE49-F238E27FC236}">
                <a16:creationId xmlns:a16="http://schemas.microsoft.com/office/drawing/2014/main" id="{AE5EC512-B9E3-F74F-9B49-6602A690909A}"/>
              </a:ext>
            </a:extLst>
          </p:cNvPr>
          <p:cNvGraphicFramePr/>
          <p:nvPr>
            <p:extLst>
              <p:ext uri="{D42A27DB-BD31-4B8C-83A1-F6EECF244321}">
                <p14:modId xmlns:p14="http://schemas.microsoft.com/office/powerpoint/2010/main" val="3545461080"/>
              </p:ext>
            </p:extLst>
          </p:nvPr>
        </p:nvGraphicFramePr>
        <p:xfrm>
          <a:off x="542815" y="1185333"/>
          <a:ext cx="8296384" cy="4600233"/>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3"/>
          <p:cNvSpPr txBox="1">
            <a:spLocks/>
          </p:cNvSpPr>
          <p:nvPr/>
        </p:nvSpPr>
        <p:spPr>
          <a:xfrm>
            <a:off x="186268" y="628227"/>
            <a:ext cx="8746066" cy="5486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600" b="1" dirty="0">
                <a:solidFill>
                  <a:srgbClr val="E29F1D"/>
                </a:solidFill>
              </a:rPr>
              <a:t>Distribution of Awards in 2016-17 By Race/Ethnicity</a:t>
            </a:r>
          </a:p>
        </p:txBody>
      </p:sp>
    </p:spTree>
    <p:extLst>
      <p:ext uri="{BB962C8B-B14F-4D97-AF65-F5344CB8AC3E}">
        <p14:creationId xmlns:p14="http://schemas.microsoft.com/office/powerpoint/2010/main" val="242838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879" y="5403300"/>
            <a:ext cx="8047292" cy="1204306"/>
          </a:xfrm>
        </p:spPr>
        <p:txBody>
          <a:bodyPr/>
          <a:lstStyle/>
          <a:p>
            <a:pPr algn="ctr"/>
            <a:r>
              <a:rPr lang="en-US" sz="2800" b="1" cap="none" dirty="0">
                <a:solidFill>
                  <a:schemeClr val="bg1"/>
                </a:solidFill>
              </a:rPr>
              <a:t>Thank you for your partnership </a:t>
            </a:r>
            <a:br>
              <a:rPr lang="en-US" sz="2800" b="1" cap="none" dirty="0">
                <a:solidFill>
                  <a:schemeClr val="bg1"/>
                </a:solidFill>
              </a:rPr>
            </a:br>
            <a:r>
              <a:rPr lang="en-US" sz="2800" b="1" cap="none" dirty="0">
                <a:solidFill>
                  <a:schemeClr val="bg1"/>
                </a:solidFill>
              </a:rPr>
              <a:t>in serving our students</a:t>
            </a:r>
          </a:p>
        </p:txBody>
      </p:sp>
    </p:spTree>
    <p:extLst>
      <p:ext uri="{BB962C8B-B14F-4D97-AF65-F5344CB8AC3E}">
        <p14:creationId xmlns:p14="http://schemas.microsoft.com/office/powerpoint/2010/main" val="370821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23" y="628227"/>
            <a:ext cx="8371841" cy="548640"/>
          </a:xfrm>
        </p:spPr>
        <p:txBody>
          <a:bodyPr/>
          <a:lstStyle/>
          <a:p>
            <a:r>
              <a:rPr lang="en-US" b="1" dirty="0">
                <a:solidFill>
                  <a:schemeClr val="accent2"/>
                </a:solidFill>
              </a:rPr>
              <a:t>TABLE OF CONTENTS</a:t>
            </a:r>
          </a:p>
        </p:txBody>
      </p:sp>
      <p:sp>
        <p:nvSpPr>
          <p:cNvPr id="3" name="Content Placeholder 2"/>
          <p:cNvSpPr>
            <a:spLocks noGrp="1"/>
          </p:cNvSpPr>
          <p:nvPr>
            <p:ph idx="4294967295"/>
          </p:nvPr>
        </p:nvSpPr>
        <p:spPr>
          <a:xfrm>
            <a:off x="272624" y="1219122"/>
            <a:ext cx="8371841" cy="5016539"/>
          </a:xfrm>
          <a:prstGeom prst="rect">
            <a:avLst/>
          </a:prstGeom>
        </p:spPr>
        <p:txBody>
          <a:bodyPr>
            <a:normAutofit/>
          </a:bodyPr>
          <a:lstStyle/>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Executive Summary --------------------------------------------------------------------------------------------------------------------------------------------- 3</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Undergraduate Enrollment By Age ----------------------------------------------------------------------------------------------------------------- 4</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Undergraduate Enrollment By Race/Ethnicity  -------------------------------------------------------------------------------------------------------------- 5</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Total Enrollment By Age ----------------------------------------------------------------------------------------------------------------- 6</a:t>
            </a:r>
          </a:p>
          <a:p>
            <a:pPr marL="0" indent="0" algn="dist">
              <a:lnSpc>
                <a:spcPct val="200000"/>
              </a:lnSpc>
              <a:spcBef>
                <a:spcPts val="0"/>
              </a:spcBef>
            </a:pPr>
            <a:r>
              <a:rPr lang="en-US" sz="1200" dirty="0"/>
              <a:t>Total Enrollment By Race/Ethnicity ----------------------------------------------------------------------------------------------------- 7</a:t>
            </a:r>
            <a:endParaRPr lang="en-US" sz="1200" dirty="0">
              <a:ea typeface="Times New Roman" panose="02020603050405020304" pitchFamily="18" charset="0"/>
              <a:cs typeface="Times New Roman" panose="02020603050405020304" pitchFamily="18" charset="0"/>
            </a:endParaRPr>
          </a:p>
          <a:p>
            <a:pPr marL="0" indent="0" algn="dist">
              <a:lnSpc>
                <a:spcPct val="200000"/>
              </a:lnSpc>
              <a:spcBef>
                <a:spcPts val="0"/>
              </a:spcBef>
            </a:pPr>
            <a:r>
              <a:rPr lang="en-US" sz="1200" dirty="0">
                <a:ea typeface="Times New Roman" panose="02020603050405020304" pitchFamily="18" charset="0"/>
                <a:cs typeface="Times New Roman" panose="02020603050405020304" pitchFamily="18" charset="0"/>
              </a:rPr>
              <a:t>Distribution of Degrees/Certificates Awarded by Race/Ethnicity </a:t>
            </a:r>
            <a:r>
              <a:rPr lang="en-US" altLang="en-US" sz="1200" dirty="0">
                <a:ea typeface="Times New Roman" panose="02020603050405020304" pitchFamily="18" charset="0"/>
                <a:cs typeface="Times New Roman" panose="02020603050405020304" pitchFamily="18" charset="0"/>
              </a:rPr>
              <a:t>-----------------------------------------------------------------------  8</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Total Awards By Level ----------------------------------------------------------------------------------------------------------------------------------------- 9</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Distribution of Students Receiving an Undergraduate Award By Age ----------------------------------------------------------- 10</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Distribution of Undergraduate Students by Age -------------------------------------------------------------------------------------------- 11</a:t>
            </a:r>
          </a:p>
          <a:p>
            <a:pPr marL="0" indent="0" algn="dist" defTabSz="1018824" eaLnBrk="0" fontAlgn="base" hangingPunct="0">
              <a:lnSpc>
                <a:spcPct val="200000"/>
              </a:lnSpc>
              <a:spcBef>
                <a:spcPts val="0"/>
              </a:spcBef>
              <a:tabLst>
                <a:tab pos="9671757" algn="r"/>
              </a:tabLst>
            </a:pPr>
            <a:r>
              <a:rPr lang="en-US" altLang="en-US" sz="1200" dirty="0">
                <a:ea typeface="Times New Roman" panose="02020603050405020304" pitchFamily="18" charset="0"/>
                <a:cs typeface="Times New Roman" panose="02020603050405020304" pitchFamily="18" charset="0"/>
              </a:rPr>
              <a:t>Distribution of Awards in 2016-17 By Race/Ethnicity ------------------------------------------------------------------------------------------- 12</a:t>
            </a:r>
          </a:p>
          <a:p>
            <a:pPr marL="0" indent="0" algn="dist" defTabSz="1018824" eaLnBrk="0" fontAlgn="base" hangingPunct="0">
              <a:lnSpc>
                <a:spcPct val="110000"/>
              </a:lnSpc>
              <a:spcBef>
                <a:spcPts val="0"/>
              </a:spcBef>
              <a:spcAft>
                <a:spcPct val="0"/>
              </a:spcAft>
              <a:tabLst>
                <a:tab pos="9671757" algn="r"/>
              </a:tabLst>
            </a:pPr>
            <a:endParaRPr lang="en-US" altLang="en-US" sz="1200" b="0" dirty="0"/>
          </a:p>
          <a:p>
            <a:pPr marL="0" indent="0" algn="dist">
              <a:lnSpc>
                <a:spcPct val="110000"/>
              </a:lnSpc>
              <a:spcBef>
                <a:spcPts val="0"/>
              </a:spcBef>
            </a:pPr>
            <a:endParaRPr lang="en-US" dirty="0"/>
          </a:p>
          <a:p>
            <a:pPr marL="0" indent="0" algn="dist">
              <a:lnSpc>
                <a:spcPct val="110000"/>
              </a:lnSpc>
              <a:spcBef>
                <a:spcPts val="0"/>
              </a:spcBef>
            </a:pPr>
            <a:endParaRPr lang="en-US" dirty="0"/>
          </a:p>
          <a:p>
            <a:pPr marL="0" indent="0" algn="dist">
              <a:lnSpc>
                <a:spcPct val="110000"/>
              </a:lnSpc>
              <a:spcBef>
                <a:spcPts val="0"/>
              </a:spcBef>
            </a:pPr>
            <a:endParaRPr lang="en-US" dirty="0"/>
          </a:p>
        </p:txBody>
      </p:sp>
    </p:spTree>
    <p:extLst>
      <p:ext uri="{BB962C8B-B14F-4D97-AF65-F5344CB8AC3E}">
        <p14:creationId xmlns:p14="http://schemas.microsoft.com/office/powerpoint/2010/main" val="93457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24" y="353907"/>
            <a:ext cx="8371841" cy="548640"/>
          </a:xfrm>
        </p:spPr>
        <p:txBody>
          <a:bodyPr/>
          <a:lstStyle/>
          <a:p>
            <a:r>
              <a:rPr lang="en-US" b="1" dirty="0">
                <a:solidFill>
                  <a:srgbClr val="E29F1D"/>
                </a:solidFill>
              </a:rPr>
              <a:t>Executive Summary</a:t>
            </a:r>
          </a:p>
        </p:txBody>
      </p:sp>
      <p:sp>
        <p:nvSpPr>
          <p:cNvPr id="3" name="Content Placeholder 2"/>
          <p:cNvSpPr>
            <a:spLocks noGrp="1"/>
          </p:cNvSpPr>
          <p:nvPr>
            <p:ph idx="4294967295"/>
          </p:nvPr>
        </p:nvSpPr>
        <p:spPr>
          <a:xfrm>
            <a:off x="224823" y="931849"/>
            <a:ext cx="8673255" cy="4470218"/>
          </a:xfrm>
          <a:prstGeom prst="rect">
            <a:avLst/>
          </a:prstGeom>
        </p:spPr>
        <p:txBody>
          <a:bodyPr>
            <a:noAutofit/>
          </a:bodyPr>
          <a:lstStyle/>
          <a:p>
            <a:pPr marL="0" indent="0" algn="just">
              <a:spcBef>
                <a:spcPts val="0"/>
              </a:spcBef>
            </a:pPr>
            <a:r>
              <a:rPr lang="en-US" sz="1200" b="0" dirty="0"/>
              <a:t>The member institutions of the Illinois Board of Higher Education Proprietary Advisory Committee (IBHE PAC) are proud to provide quality college degrees to degree-seeking students. We are committed to supporting Illinois’ 60 by 25 goal: 60% of adults should possess a college or career credential by 2025</a:t>
            </a:r>
            <a:r>
              <a:rPr lang="en-US" sz="1200" dirty="0"/>
              <a:t>.  </a:t>
            </a:r>
          </a:p>
          <a:p>
            <a:pPr algn="just">
              <a:spcBef>
                <a:spcPts val="0"/>
              </a:spcBef>
            </a:pPr>
            <a:r>
              <a:rPr lang="en-US" sz="1200" dirty="0"/>
              <a:t> </a:t>
            </a:r>
          </a:p>
          <a:p>
            <a:pPr marL="0" indent="0" algn="just">
              <a:spcBef>
                <a:spcPts val="0"/>
              </a:spcBef>
            </a:pPr>
            <a:r>
              <a:rPr lang="en-US" sz="1200" b="0" dirty="0"/>
              <a:t>This Institution Impact Report reflects Integrated Postsecondary Education Data System (IPEDS) data, as reported in Fall 2017, for the 15 PAC member institutions shown below.  The data reflects 59,508 enrollments.  We encourage IBHE to include data from all institutions when reporting key metrics such as diversity, students served, and degrees awarded by Illinois institutions. </a:t>
            </a:r>
          </a:p>
          <a:p>
            <a:pPr>
              <a:lnSpc>
                <a:spcPct val="80000"/>
              </a:lnSpc>
            </a:pPr>
            <a:endParaRPr lang="en-US" sz="1000" dirty="0"/>
          </a:p>
        </p:txBody>
      </p:sp>
      <p:pic>
        <p:nvPicPr>
          <p:cNvPr id="1030" name="Picture 6" descr="Image result for american intercontinental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07" y="3275052"/>
            <a:ext cx="16002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yne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52" y="4761541"/>
            <a:ext cx="144708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mbria college of nurs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51" y="2538250"/>
            <a:ext cx="137719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devry university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4370" b="24571"/>
          <a:stretch/>
        </p:blipFill>
        <p:spPr bwMode="auto">
          <a:xfrm>
            <a:off x="465593" y="5445919"/>
            <a:ext cx="1451314" cy="7410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ox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360" y="2453069"/>
            <a:ext cx="1504368"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hamberlain college of nursing logo"/>
          <p:cNvPicPr>
            <a:picLocks noChangeAspect="1" noChangeArrowheads="1"/>
          </p:cNvPicPr>
          <p:nvPr/>
        </p:nvPicPr>
        <p:blipFill rotWithShape="1">
          <a:blip r:embed="rId7">
            <a:extLst>
              <a:ext uri="{28A0092B-C50C-407E-A947-70E740481C1C}">
                <a14:useLocalDpi xmlns:a14="http://schemas.microsoft.com/office/drawing/2010/main" val="0"/>
              </a:ext>
            </a:extLst>
          </a:blip>
          <a:srcRect l="2583" t="7083" b="8945"/>
          <a:stretch/>
        </p:blipFill>
        <p:spPr bwMode="auto">
          <a:xfrm>
            <a:off x="224823" y="4050169"/>
            <a:ext cx="204876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madison media institute-rockford career college logo"/>
          <p:cNvPicPr>
            <a:picLocks noChangeAspect="1" noChangeArrowheads="1"/>
          </p:cNvPicPr>
          <p:nvPr/>
        </p:nvPicPr>
        <p:blipFill rotWithShape="1">
          <a:blip r:embed="rId8">
            <a:extLst>
              <a:ext uri="{28A0092B-C50C-407E-A947-70E740481C1C}">
                <a14:useLocalDpi xmlns:a14="http://schemas.microsoft.com/office/drawing/2010/main" val="0"/>
              </a:ext>
            </a:extLst>
          </a:blip>
          <a:srcRect t="35116" b="30475"/>
          <a:stretch/>
        </p:blipFill>
        <p:spPr bwMode="auto">
          <a:xfrm>
            <a:off x="2977484" y="3943622"/>
            <a:ext cx="3078099" cy="63548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midwest college of oriental medicine"/>
          <p:cNvPicPr>
            <a:picLocks noChangeAspect="1" noChangeArrowheads="1"/>
          </p:cNvPicPr>
          <p:nvPr/>
        </p:nvPicPr>
        <p:blipFill rotWithShape="1">
          <a:blip r:embed="rId9">
            <a:extLst>
              <a:ext uri="{28A0092B-C50C-407E-A947-70E740481C1C}">
                <a14:useLocalDpi xmlns:a14="http://schemas.microsoft.com/office/drawing/2010/main" val="0"/>
              </a:ext>
            </a:extLst>
          </a:blip>
          <a:srcRect l="20780" t="11538" r="17885" b="10505"/>
          <a:stretch/>
        </p:blipFill>
        <p:spPr bwMode="auto">
          <a:xfrm>
            <a:off x="3970842" y="4728533"/>
            <a:ext cx="1091382" cy="85540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midwestern career college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4808" y="5647896"/>
            <a:ext cx="1799334" cy="5997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1"/>
          <a:srcRect l="1823" t="3191" b="8590"/>
          <a:stretch/>
        </p:blipFill>
        <p:spPr>
          <a:xfrm>
            <a:off x="6932171" y="2421542"/>
            <a:ext cx="1560967" cy="641935"/>
          </a:xfrm>
          <a:prstGeom prst="rect">
            <a:avLst/>
          </a:prstGeom>
        </p:spPr>
      </p:pic>
      <p:pic>
        <p:nvPicPr>
          <p:cNvPr id="6" name="Picture 6" descr="Image result for rasmussen college logo"/>
          <p:cNvPicPr>
            <a:picLocks noChangeAspect="1" noChangeArrowheads="1"/>
          </p:cNvPicPr>
          <p:nvPr/>
        </p:nvPicPr>
        <p:blipFill rotWithShape="1">
          <a:blip r:embed="rId12">
            <a:extLst>
              <a:ext uri="{28A0092B-C50C-407E-A947-70E740481C1C}">
                <a14:useLocalDpi xmlns:a14="http://schemas.microsoft.com/office/drawing/2010/main" val="0"/>
              </a:ext>
            </a:extLst>
          </a:blip>
          <a:srcRect t="18148" b="17765"/>
          <a:stretch/>
        </p:blipFill>
        <p:spPr bwMode="auto">
          <a:xfrm>
            <a:off x="6634156" y="3328392"/>
            <a:ext cx="2080796"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aylor business institu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1853" y="3876947"/>
            <a:ext cx="2270723" cy="7569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University of Phoenix"/>
          <p:cNvPicPr>
            <a:picLocks noChangeAspect="1" noChangeArrowheads="1"/>
          </p:cNvPicPr>
          <p:nvPr/>
        </p:nvPicPr>
        <p:blipFill rotWithShape="1">
          <a:blip r:embed="rId14">
            <a:extLst>
              <a:ext uri="{28A0092B-C50C-407E-A947-70E740481C1C}">
                <a14:useLocalDpi xmlns:a14="http://schemas.microsoft.com/office/drawing/2010/main" val="0"/>
              </a:ext>
            </a:extLst>
          </a:blip>
          <a:srcRect l="7844" t="31767" r="10608" b="30547"/>
          <a:stretch/>
        </p:blipFill>
        <p:spPr bwMode="auto">
          <a:xfrm>
            <a:off x="6351624" y="4820265"/>
            <a:ext cx="2578780" cy="625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Worsham college of mortuary science"/>
          <p:cNvPicPr>
            <a:picLocks noChangeAspect="1" noChangeArrowheads="1"/>
          </p:cNvPicPr>
          <p:nvPr/>
        </p:nvPicPr>
        <p:blipFill rotWithShape="1">
          <a:blip r:embed="rId15">
            <a:extLst>
              <a:ext uri="{28A0092B-C50C-407E-A947-70E740481C1C}">
                <a14:useLocalDpi xmlns:a14="http://schemas.microsoft.com/office/drawing/2010/main" val="0"/>
              </a:ext>
            </a:extLst>
          </a:blip>
          <a:srcRect b="23678"/>
          <a:stretch/>
        </p:blipFill>
        <p:spPr bwMode="auto">
          <a:xfrm>
            <a:off x="6628329" y="5583940"/>
            <a:ext cx="2139673" cy="4774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76896" y="3292071"/>
            <a:ext cx="2163296" cy="452628"/>
          </a:xfrm>
          <a:prstGeom prst="rect">
            <a:avLst/>
          </a:prstGeom>
        </p:spPr>
      </p:pic>
    </p:spTree>
    <p:extLst>
      <p:ext uri="{BB962C8B-B14F-4D97-AF65-F5344CB8AC3E}">
        <p14:creationId xmlns:p14="http://schemas.microsoft.com/office/powerpoint/2010/main" val="417062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51248" y="5101738"/>
            <a:ext cx="8393218" cy="841541"/>
          </a:xfrm>
          <a:prstGeom prst="rect">
            <a:avLst/>
          </a:prstGeom>
          <a:noFill/>
        </p:spPr>
        <p:txBody>
          <a:bodyPr wrap="square" lIns="101882" tIns="50941" rIns="101882" bIns="50941" rtlCol="0">
            <a:spAutoFit/>
          </a:bodyPr>
          <a:lstStyle/>
          <a:p>
            <a:pPr algn="just"/>
            <a:r>
              <a:rPr lang="en-US" sz="1600" dirty="0">
                <a:solidFill>
                  <a:schemeClr val="tx1">
                    <a:lumMod val="85000"/>
                    <a:lumOff val="15000"/>
                  </a:schemeClr>
                </a:solidFill>
              </a:rPr>
              <a:t>The IBHE PAC member institutions serve a high volume of post-traditional students. During the fall of 2017, 81.6% of undergraduate students were more than 25 years of age. The institutions’ program offerings largely focus on preparing students for specific careers.  </a:t>
            </a:r>
            <a:endParaRPr lang="en-US" sz="1200" dirty="0">
              <a:solidFill>
                <a:schemeClr val="tx1">
                  <a:lumMod val="85000"/>
                  <a:lumOff val="15000"/>
                </a:schemeClr>
              </a:solidFill>
            </a:endParaRPr>
          </a:p>
        </p:txBody>
      </p:sp>
      <p:graphicFrame>
        <p:nvGraphicFramePr>
          <p:cNvPr id="6" name="Chart 5">
            <a:extLst>
              <a:ext uri="{FF2B5EF4-FFF2-40B4-BE49-F238E27FC236}">
                <a16:creationId xmlns:a16="http://schemas.microsoft.com/office/drawing/2014/main" id="{96F2B1A2-F7A4-9E46-A391-2E8AB6F0A266}"/>
              </a:ext>
            </a:extLst>
          </p:cNvPr>
          <p:cNvGraphicFramePr/>
          <p:nvPr>
            <p:extLst>
              <p:ext uri="{D42A27DB-BD31-4B8C-83A1-F6EECF244321}">
                <p14:modId xmlns:p14="http://schemas.microsoft.com/office/powerpoint/2010/main" val="3797537031"/>
              </p:ext>
            </p:extLst>
          </p:nvPr>
        </p:nvGraphicFramePr>
        <p:xfrm>
          <a:off x="281611" y="1611008"/>
          <a:ext cx="8645008" cy="39730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600" b="1" dirty="0">
                <a:solidFill>
                  <a:srgbClr val="E29F1D"/>
                </a:solidFill>
              </a:rPr>
              <a:t>Undergraduate Enrollment By Age </a:t>
            </a:r>
            <a:endParaRPr lang="en-US" sz="2600" dirty="0">
              <a:solidFill>
                <a:srgbClr val="E29F1D"/>
              </a:solidFill>
            </a:endParaRPr>
          </a:p>
        </p:txBody>
      </p:sp>
    </p:spTree>
    <p:extLst>
      <p:ext uri="{BB962C8B-B14F-4D97-AF65-F5344CB8AC3E}">
        <p14:creationId xmlns:p14="http://schemas.microsoft.com/office/powerpoint/2010/main" val="394276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rgbClr val="E29F1D"/>
                </a:solidFill>
              </a:rPr>
              <a:t>Undergraduate Enrollment By Race/Ethnicity </a:t>
            </a:r>
          </a:p>
        </p:txBody>
      </p:sp>
      <p:graphicFrame>
        <p:nvGraphicFramePr>
          <p:cNvPr id="5" name="Content Placeholder 14">
            <a:extLst>
              <a:ext uri="{FF2B5EF4-FFF2-40B4-BE49-F238E27FC236}">
                <a16:creationId xmlns:a16="http://schemas.microsoft.com/office/drawing/2014/main" id="{1F9E1811-7282-6744-89C1-F957077EEEBF}"/>
              </a:ext>
            </a:extLst>
          </p:cNvPr>
          <p:cNvGraphicFramePr>
            <a:graphicFrameLocks noGrp="1"/>
          </p:cNvGraphicFramePr>
          <p:nvPr>
            <p:ph idx="4294967295"/>
            <p:extLst>
              <p:ext uri="{D42A27DB-BD31-4B8C-83A1-F6EECF244321}">
                <p14:modId xmlns:p14="http://schemas.microsoft.com/office/powerpoint/2010/main" val="3456161846"/>
              </p:ext>
            </p:extLst>
          </p:nvPr>
        </p:nvGraphicFramePr>
        <p:xfrm>
          <a:off x="140274" y="902547"/>
          <a:ext cx="8636542" cy="44733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E09AB7E-113B-6643-8876-54E16D5E6396}"/>
              </a:ext>
            </a:extLst>
          </p:cNvPr>
          <p:cNvSpPr txBox="1"/>
          <p:nvPr/>
        </p:nvSpPr>
        <p:spPr>
          <a:xfrm>
            <a:off x="272625" y="5493204"/>
            <a:ext cx="8666904" cy="349098"/>
          </a:xfrm>
          <a:prstGeom prst="rect">
            <a:avLst/>
          </a:prstGeom>
          <a:noFill/>
        </p:spPr>
        <p:txBody>
          <a:bodyPr wrap="square" lIns="101882" tIns="50941" rIns="101882" bIns="50941" rtlCol="0">
            <a:spAutoFit/>
          </a:bodyPr>
          <a:lstStyle/>
          <a:p>
            <a:r>
              <a:rPr lang="en-US" sz="1600" dirty="0">
                <a:solidFill>
                  <a:schemeClr val="tx1">
                    <a:lumMod val="85000"/>
                    <a:lumOff val="15000"/>
                  </a:schemeClr>
                </a:solidFill>
              </a:rPr>
              <a:t>PAC institutions serve an ethnically diverse population of students. </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175228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51248" y="5282530"/>
            <a:ext cx="8393218" cy="595319"/>
          </a:xfrm>
          <a:prstGeom prst="rect">
            <a:avLst/>
          </a:prstGeom>
          <a:noFill/>
        </p:spPr>
        <p:txBody>
          <a:bodyPr wrap="square" lIns="101882" tIns="50941" rIns="101882" bIns="50941" rtlCol="0">
            <a:spAutoFit/>
          </a:bodyPr>
          <a:lstStyle/>
          <a:p>
            <a:pPr algn="just"/>
            <a:r>
              <a:rPr lang="en-US" sz="1600" dirty="0">
                <a:solidFill>
                  <a:schemeClr val="tx1">
                    <a:lumMod val="85000"/>
                    <a:lumOff val="15000"/>
                  </a:schemeClr>
                </a:solidFill>
              </a:rPr>
              <a:t>PAC institutions’ total enrollment reflects a high volume of post-traditional students, with 86% of students over age 25.  </a:t>
            </a:r>
            <a:endParaRPr lang="en-US" sz="1200" dirty="0">
              <a:solidFill>
                <a:schemeClr val="tx1">
                  <a:lumMod val="85000"/>
                  <a:lumOff val="15000"/>
                </a:schemeClr>
              </a:solidFill>
            </a:endParaRPr>
          </a:p>
        </p:txBody>
      </p:sp>
      <p:graphicFrame>
        <p:nvGraphicFramePr>
          <p:cNvPr id="6" name="Chart 5">
            <a:extLst>
              <a:ext uri="{FF2B5EF4-FFF2-40B4-BE49-F238E27FC236}">
                <a16:creationId xmlns:a16="http://schemas.microsoft.com/office/drawing/2014/main" id="{96F2B1A2-F7A4-9E46-A391-2E8AB6F0A266}"/>
              </a:ext>
            </a:extLst>
          </p:cNvPr>
          <p:cNvGraphicFramePr/>
          <p:nvPr>
            <p:extLst>
              <p:ext uri="{D42A27DB-BD31-4B8C-83A1-F6EECF244321}">
                <p14:modId xmlns:p14="http://schemas.microsoft.com/office/powerpoint/2010/main" val="2811055646"/>
              </p:ext>
            </p:extLst>
          </p:nvPr>
        </p:nvGraphicFramePr>
        <p:xfrm>
          <a:off x="136040" y="1364092"/>
          <a:ext cx="9007959" cy="437169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600" b="1" dirty="0">
                <a:solidFill>
                  <a:srgbClr val="E29F1D"/>
                </a:solidFill>
              </a:rPr>
              <a:t>Total Enrollment By Age </a:t>
            </a:r>
            <a:endParaRPr lang="en-US" sz="2600" dirty="0">
              <a:solidFill>
                <a:srgbClr val="E29F1D"/>
              </a:solidFill>
            </a:endParaRPr>
          </a:p>
        </p:txBody>
      </p:sp>
    </p:spTree>
    <p:extLst>
      <p:ext uri="{BB962C8B-B14F-4D97-AF65-F5344CB8AC3E}">
        <p14:creationId xmlns:p14="http://schemas.microsoft.com/office/powerpoint/2010/main" val="154681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rgbClr val="E29F1D"/>
                </a:solidFill>
              </a:rPr>
              <a:t>Total Enrollment By Race/Ethnicity </a:t>
            </a:r>
          </a:p>
        </p:txBody>
      </p:sp>
      <p:graphicFrame>
        <p:nvGraphicFramePr>
          <p:cNvPr id="6" name="Content Placeholder 14">
            <a:extLst>
              <a:ext uri="{FF2B5EF4-FFF2-40B4-BE49-F238E27FC236}">
                <a16:creationId xmlns:a16="http://schemas.microsoft.com/office/drawing/2014/main" id="{B4F53732-835B-F440-8731-20DDFEAC1FC1}"/>
              </a:ext>
            </a:extLst>
          </p:cNvPr>
          <p:cNvGraphicFramePr>
            <a:graphicFrameLocks noGrp="1"/>
          </p:cNvGraphicFramePr>
          <p:nvPr>
            <p:ph idx="4294967295"/>
            <p:extLst>
              <p:ext uri="{D42A27DB-BD31-4B8C-83A1-F6EECF244321}">
                <p14:modId xmlns:p14="http://schemas.microsoft.com/office/powerpoint/2010/main" val="879938811"/>
              </p:ext>
            </p:extLst>
          </p:nvPr>
        </p:nvGraphicFramePr>
        <p:xfrm>
          <a:off x="0" y="1176867"/>
          <a:ext cx="8675370" cy="447334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E09AB7E-113B-6643-8876-54E16D5E6396}"/>
              </a:ext>
            </a:extLst>
          </p:cNvPr>
          <p:cNvSpPr txBox="1"/>
          <p:nvPr/>
        </p:nvSpPr>
        <p:spPr>
          <a:xfrm>
            <a:off x="272625" y="5646382"/>
            <a:ext cx="8514502" cy="595319"/>
          </a:xfrm>
          <a:prstGeom prst="rect">
            <a:avLst/>
          </a:prstGeom>
          <a:noFill/>
        </p:spPr>
        <p:txBody>
          <a:bodyPr wrap="square" lIns="101882" tIns="50941" rIns="101882" bIns="50941" rtlCol="0">
            <a:spAutoFit/>
          </a:bodyPr>
          <a:lstStyle/>
          <a:p>
            <a:pPr algn="just"/>
            <a:r>
              <a:rPr lang="en-US" sz="1600" dirty="0">
                <a:solidFill>
                  <a:schemeClr val="tx1">
                    <a:lumMod val="85000"/>
                    <a:lumOff val="15000"/>
                  </a:schemeClr>
                </a:solidFill>
              </a:rPr>
              <a:t>Total enrollment by race/ethnicity mirrors the undergraduate enrollment served by PAC member institutions. </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409196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1ECEC98-8BAF-EC4C-85CB-568AA806467D}"/>
              </a:ext>
            </a:extLst>
          </p:cNvPr>
          <p:cNvGraphicFramePr/>
          <p:nvPr/>
        </p:nvGraphicFramePr>
        <p:xfrm>
          <a:off x="251248" y="1704078"/>
          <a:ext cx="8675370" cy="460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E09AB7E-113B-6643-8876-54E16D5E6396}"/>
              </a:ext>
            </a:extLst>
          </p:cNvPr>
          <p:cNvSpPr txBox="1"/>
          <p:nvPr/>
        </p:nvSpPr>
        <p:spPr>
          <a:xfrm>
            <a:off x="251248" y="5335186"/>
            <a:ext cx="8675370" cy="841541"/>
          </a:xfrm>
          <a:prstGeom prst="rect">
            <a:avLst/>
          </a:prstGeom>
          <a:noFill/>
        </p:spPr>
        <p:txBody>
          <a:bodyPr wrap="square" lIns="101882" tIns="50941" rIns="101882" bIns="50941" rtlCol="0">
            <a:spAutoFit/>
          </a:bodyPr>
          <a:lstStyle/>
          <a:p>
            <a:endParaRPr lang="en-US" sz="1600" dirty="0">
              <a:solidFill>
                <a:schemeClr val="tx1">
                  <a:lumMod val="85000"/>
                  <a:lumOff val="15000"/>
                </a:schemeClr>
              </a:solidFill>
            </a:endParaRPr>
          </a:p>
          <a:p>
            <a:r>
              <a:rPr lang="en-US" sz="1600" dirty="0">
                <a:solidFill>
                  <a:schemeClr val="tx1">
                    <a:lumMod val="85000"/>
                    <a:lumOff val="15000"/>
                  </a:schemeClr>
                </a:solidFill>
              </a:rPr>
              <a:t>IBHE PAC institutions awarded 21,173 degrees and certificates during the 2016-2017 school year.  Of the graduates who earned an award, 52.3% represented ethnic groups other than White. </a:t>
            </a:r>
          </a:p>
        </p:txBody>
      </p:sp>
      <p:sp>
        <p:nvSpPr>
          <p:cNvPr id="11" name="Title 2"/>
          <p:cNvSpPr txBox="1">
            <a:spLocks/>
          </p:cNvSpPr>
          <p:nvPr/>
        </p:nvSpPr>
        <p:spPr>
          <a:xfrm>
            <a:off x="272625" y="628227"/>
            <a:ext cx="8371841" cy="54864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dirty="0">
                <a:solidFill>
                  <a:srgbClr val="E29F1D"/>
                </a:solidFill>
              </a:rPr>
              <a:t>Distribution of Degrees and Certificates Awarded </a:t>
            </a:r>
          </a:p>
          <a:p>
            <a:r>
              <a:rPr lang="en-US" sz="2400" b="1" dirty="0">
                <a:solidFill>
                  <a:srgbClr val="E29F1D"/>
                </a:solidFill>
              </a:rPr>
              <a:t>by Race/Ethnicity </a:t>
            </a:r>
          </a:p>
        </p:txBody>
      </p:sp>
    </p:spTree>
    <p:extLst>
      <p:ext uri="{BB962C8B-B14F-4D97-AF65-F5344CB8AC3E}">
        <p14:creationId xmlns:p14="http://schemas.microsoft.com/office/powerpoint/2010/main" val="2796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09AB7E-113B-6643-8876-54E16D5E6396}"/>
              </a:ext>
            </a:extLst>
          </p:cNvPr>
          <p:cNvSpPr txBox="1"/>
          <p:nvPr/>
        </p:nvSpPr>
        <p:spPr>
          <a:xfrm>
            <a:off x="272625" y="5103628"/>
            <a:ext cx="8393218" cy="841541"/>
          </a:xfrm>
          <a:prstGeom prst="rect">
            <a:avLst/>
          </a:prstGeom>
          <a:noFill/>
        </p:spPr>
        <p:txBody>
          <a:bodyPr wrap="square" lIns="101882" tIns="50941" rIns="101882" bIns="50941" rtlCol="0">
            <a:spAutoFit/>
          </a:bodyPr>
          <a:lstStyle/>
          <a:p>
            <a:endParaRPr lang="en-US" sz="1600" dirty="0">
              <a:solidFill>
                <a:schemeClr val="tx1">
                  <a:lumMod val="85000"/>
                  <a:lumOff val="15000"/>
                </a:schemeClr>
              </a:solidFill>
            </a:endParaRPr>
          </a:p>
          <a:p>
            <a:pPr algn="just"/>
            <a:r>
              <a:rPr lang="en-US" sz="1600" dirty="0">
                <a:solidFill>
                  <a:schemeClr val="tx1">
                    <a:lumMod val="85000"/>
                    <a:lumOff val="15000"/>
                  </a:schemeClr>
                </a:solidFill>
              </a:rPr>
              <a:t>PAC institutions awarded 9.9% more degrees and certificates in 2016-2017 when compared with the prior year.  Of the total awards, 77% were at the baccalaureate level or higher.</a:t>
            </a:r>
          </a:p>
        </p:txBody>
      </p:sp>
      <p:sp>
        <p:nvSpPr>
          <p:cNvPr id="4" name="Title 3"/>
          <p:cNvSpPr>
            <a:spLocks noGrp="1"/>
          </p:cNvSpPr>
          <p:nvPr>
            <p:ph type="title"/>
          </p:nvPr>
        </p:nvSpPr>
        <p:spPr/>
        <p:txBody>
          <a:bodyPr/>
          <a:lstStyle/>
          <a:p>
            <a:r>
              <a:rPr lang="en-US" sz="2600" b="1" dirty="0">
                <a:solidFill>
                  <a:srgbClr val="E29F1D"/>
                </a:solidFill>
              </a:rPr>
              <a:t>Total degrees and certificates By Level</a:t>
            </a:r>
          </a:p>
        </p:txBody>
      </p:sp>
      <p:graphicFrame>
        <p:nvGraphicFramePr>
          <p:cNvPr id="8" name="Chart 7">
            <a:extLst>
              <a:ext uri="{FF2B5EF4-FFF2-40B4-BE49-F238E27FC236}">
                <a16:creationId xmlns:a16="http://schemas.microsoft.com/office/drawing/2014/main" id="{E73C1BCE-55A5-7F4F-AEC3-B9CDE84CDAD4}"/>
              </a:ext>
            </a:extLst>
          </p:cNvPr>
          <p:cNvGraphicFramePr/>
          <p:nvPr/>
        </p:nvGraphicFramePr>
        <p:xfrm>
          <a:off x="6324" y="1313451"/>
          <a:ext cx="9137676" cy="37901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084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spDef>
      <a:spPr>
        <a:solidFill>
          <a:schemeClr val="accent3">
            <a:alpha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igrationWizId xmlns="f681fcbd-d5a2-4336-a092-82e7af704741" xsi:nil="true"/>
    <MigrationWizIdPermissions xmlns="f681fcbd-d5a2-4336-a092-82e7af704741" xsi:nil="true"/>
    <MigrationWizIdSecurityGroups xmlns="f681fcbd-d5a2-4336-a092-82e7af704741" xsi:nil="true"/>
    <MigrationWizIdPermissionLevels xmlns="f681fcbd-d5a2-4336-a092-82e7af704741" xsi:nil="true"/>
    <MigrationWizIdDocumentLibraryPermissions xmlns="f681fcbd-d5a2-4336-a092-82e7af70474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733225528edaf0677b2042948dc04427">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0f2850cfe6d92300b06dd1eab0baa8df"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MediaServiceAutoTags"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OnBoardSettings xmlns="https://onboard.passageways.com/OnBoardSettings"/>
</file>

<file path=customXml/itemProps1.xml><?xml version="1.0" encoding="utf-8"?>
<ds:datastoreItem xmlns:ds="http://schemas.openxmlformats.org/officeDocument/2006/customXml" ds:itemID="{29AB2DFF-F42D-4609-825B-72A8559470D9}">
  <ds:schemaRefs>
    <ds:schemaRef ds:uri="f681fcbd-d5a2-4336-a092-82e7af704741"/>
    <ds:schemaRef ds:uri="http://purl.org/dc/terms/"/>
    <ds:schemaRef ds:uri="http://purl.org/dc/dcmitype/"/>
    <ds:schemaRef ds:uri="http://schemas.microsoft.com/sharepoint/v3"/>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c9140fa4-d231-4bf2-8e30-bda3cfa5fa06"/>
    <ds:schemaRef ds:uri="http://www.w3.org/XML/1998/namespace"/>
  </ds:schemaRefs>
</ds:datastoreItem>
</file>

<file path=customXml/itemProps2.xml><?xml version="1.0" encoding="utf-8"?>
<ds:datastoreItem xmlns:ds="http://schemas.openxmlformats.org/officeDocument/2006/customXml" ds:itemID="{D8B3243C-0E90-4161-A69C-77F58003E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ABC72C-DB02-4BB5-B4CA-F58CBD11894F}">
  <ds:schemaRefs>
    <ds:schemaRef ds:uri="http://schemas.microsoft.com/sharepoint/v3/contenttype/forms"/>
  </ds:schemaRefs>
</ds:datastoreItem>
</file>

<file path=customXml/itemProps4.xml><?xml version="1.0" encoding="utf-8"?>
<ds:datastoreItem xmlns:ds="http://schemas.openxmlformats.org/officeDocument/2006/customXml" ds:itemID="{0E3B17CD-9D0E-46D9-9558-B09C286518A8}">
  <ds:schemaRefs>
    <ds:schemaRef ds:uri="https://onboard.passageways.com/OnBoardSettings"/>
  </ds:schemaRefs>
</ds:datastoreItem>
</file>

<file path=docProps/app.xml><?xml version="1.0" encoding="utf-8"?>
<Properties xmlns="http://schemas.openxmlformats.org/officeDocument/2006/extended-properties" xmlns:vt="http://schemas.openxmlformats.org/officeDocument/2006/docPropsVTypes">
  <Template>Angles.thmx</Template>
  <TotalTime>1316</TotalTime>
  <Words>643</Words>
  <Application>Microsoft Office PowerPoint</Application>
  <PresentationFormat>On-screen Show (4:3)</PresentationFormat>
  <Paragraphs>96</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Wingdings</vt:lpstr>
      <vt:lpstr>Angles</vt:lpstr>
      <vt:lpstr>PowerPoint Presentation</vt:lpstr>
      <vt:lpstr>TABLE OF CONTENTS</vt:lpstr>
      <vt:lpstr>Executive Summary</vt:lpstr>
      <vt:lpstr>Undergraduate Enrollment By Age </vt:lpstr>
      <vt:lpstr>Undergraduate Enrollment By Race/Ethnicity </vt:lpstr>
      <vt:lpstr>Total Enrollment By Age </vt:lpstr>
      <vt:lpstr>Total Enrollment By Race/Ethnicity </vt:lpstr>
      <vt:lpstr>PowerPoint Presentation</vt:lpstr>
      <vt:lpstr>Total degrees and certificates By Level</vt:lpstr>
      <vt:lpstr>Distribution of Students Receiving an Undergraduate Award By Age </vt:lpstr>
      <vt:lpstr>Distribution of Undergraduate Students by Age </vt:lpstr>
      <vt:lpstr>PowerPoint Presentation</vt:lpstr>
      <vt:lpstr>Thank you for your partnership  in serving our students</vt:lpstr>
    </vt:vector>
  </TitlesOfParts>
  <Company>DeVry Education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Aber Saleh</dc:creator>
  <cp:lastModifiedBy>Deitsch, Cindy</cp:lastModifiedBy>
  <cp:revision>217</cp:revision>
  <cp:lastPrinted>2019-08-09T17:15:37Z</cp:lastPrinted>
  <dcterms:created xsi:type="dcterms:W3CDTF">2019-07-29T15:49:54Z</dcterms:created>
  <dcterms:modified xsi:type="dcterms:W3CDTF">2019-09-11T15:01:17Z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