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9.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7" r:id="rId1"/>
  </p:sldMasterIdLst>
  <p:notesMasterIdLst>
    <p:notesMasterId r:id="rId19"/>
  </p:notesMasterIdLst>
  <p:handoutMasterIdLst>
    <p:handoutMasterId r:id="rId20"/>
  </p:handoutMasterIdLst>
  <p:sldIdLst>
    <p:sldId id="256" r:id="rId2"/>
    <p:sldId id="381" r:id="rId3"/>
    <p:sldId id="589" r:id="rId4"/>
    <p:sldId id="375" r:id="rId5"/>
    <p:sldId id="590" r:id="rId6"/>
    <p:sldId id="588" r:id="rId7"/>
    <p:sldId id="579" r:id="rId8"/>
    <p:sldId id="586" r:id="rId9"/>
    <p:sldId id="587" r:id="rId10"/>
    <p:sldId id="594" r:id="rId11"/>
    <p:sldId id="573" r:id="rId12"/>
    <p:sldId id="574" r:id="rId13"/>
    <p:sldId id="576" r:id="rId14"/>
    <p:sldId id="577" r:id="rId15"/>
    <p:sldId id="593" r:id="rId16"/>
    <p:sldId id="592" r:id="rId17"/>
    <p:sldId id="591" r:id="rId18"/>
  </p:sldIdLst>
  <p:sldSz cx="9144000" cy="6858000" type="screen4x3"/>
  <p:notesSz cx="6858000" cy="9144000"/>
  <p:custDataLst>
    <p:tags r:id="rId21"/>
  </p:custDataLst>
  <p:defaultTextStyle>
    <a:defPPr>
      <a:defRPr lang="es-E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Deb Bragg" initials="" lastIdx="1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21212"/>
    <a:srgbClr val="C9001F"/>
    <a:srgbClr val="FF9F11"/>
    <a:srgbClr val="FF8F07"/>
    <a:srgbClr val="1E6D20"/>
    <a:srgbClr val="0065A0"/>
    <a:srgbClr val="660066"/>
    <a:srgbClr val="320032"/>
    <a:srgbClr val="1B311F"/>
    <a:srgbClr val="2E0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00" autoAdjust="0"/>
    <p:restoredTop sz="71985" autoAdjust="0"/>
  </p:normalViewPr>
  <p:slideViewPr>
    <p:cSldViewPr>
      <p:cViewPr varScale="1">
        <p:scale>
          <a:sx n="82" d="100"/>
          <a:sy n="82" d="100"/>
        </p:scale>
        <p:origin x="2202"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40" d="100"/>
        <a:sy n="140" d="100"/>
      </p:scale>
      <p:origin x="0" y="-2304"/>
    </p:cViewPr>
  </p:sorterViewPr>
  <p:notesViewPr>
    <p:cSldViewPr>
      <p:cViewPr varScale="1">
        <p:scale>
          <a:sx n="55" d="100"/>
          <a:sy n="55" d="100"/>
        </p:scale>
        <p:origin x="2880"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tags" Target="tags/tag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a1654246\Desktop\Current%20Projects\ICCB%20data%20inventory.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a1654246\Desktop\Current%20Projects\ICCB%20data%20inventory.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'Earnings Time Series'!$C$1</c:f>
              <c:strCache>
                <c:ptCount val="1"/>
                <c:pt idx="0">
                  <c:v>MedianEarnings</c:v>
                </c:pt>
              </c:strCache>
            </c:strRef>
          </c:tx>
          <c:spPr>
            <a:ln w="28575" cap="rnd">
              <a:solidFill>
                <a:schemeClr val="accent1"/>
              </a:solidFill>
              <a:round/>
            </a:ln>
            <a:effectLst/>
          </c:spPr>
          <c:marker>
            <c:symbol val="none"/>
          </c:marker>
          <c:dLbls>
            <c:dLbl>
              <c:idx val="1"/>
              <c:layout>
                <c:manualLayout>
                  <c:x val="-6.674041297935103E-2"/>
                  <c:y val="-5.7001698317122186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FD13-4811-AEEA-7F824A8EED9C}"/>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Times New Roman" panose="02020603050405020304" pitchFamily="18" charset="0"/>
                    <a:ea typeface="+mn-ea"/>
                    <a:cs typeface="Times New Roman" panose="02020603050405020304" pitchFamily="18" charset="0"/>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'Earnings Time Series'!$B$2:$B$12</c:f>
              <c:strCache>
                <c:ptCount val="11"/>
                <c:pt idx="0">
                  <c:v>1 year before</c:v>
                </c:pt>
                <c:pt idx="1">
                  <c:v>1 year after</c:v>
                </c:pt>
                <c:pt idx="2">
                  <c:v>2 years after</c:v>
                </c:pt>
                <c:pt idx="3">
                  <c:v>3</c:v>
                </c:pt>
                <c:pt idx="4">
                  <c:v>4</c:v>
                </c:pt>
                <c:pt idx="5">
                  <c:v>5</c:v>
                </c:pt>
                <c:pt idx="6">
                  <c:v>6</c:v>
                </c:pt>
                <c:pt idx="7">
                  <c:v>7</c:v>
                </c:pt>
                <c:pt idx="8">
                  <c:v>8</c:v>
                </c:pt>
                <c:pt idx="9">
                  <c:v>9</c:v>
                </c:pt>
                <c:pt idx="10">
                  <c:v>10</c:v>
                </c:pt>
              </c:strCache>
            </c:strRef>
          </c:cat>
          <c:val>
            <c:numRef>
              <c:f>'Earnings Time Series'!$C$2:$C$12</c:f>
              <c:numCache>
                <c:formatCode>"$"#,##0</c:formatCode>
                <c:ptCount val="11"/>
                <c:pt idx="0">
                  <c:v>17466</c:v>
                </c:pt>
                <c:pt idx="1">
                  <c:v>24360</c:v>
                </c:pt>
                <c:pt idx="2">
                  <c:v>38040</c:v>
                </c:pt>
                <c:pt idx="3">
                  <c:v>40110</c:v>
                </c:pt>
                <c:pt idx="4">
                  <c:v>41604</c:v>
                </c:pt>
                <c:pt idx="5">
                  <c:v>43896</c:v>
                </c:pt>
                <c:pt idx="6">
                  <c:v>46560</c:v>
                </c:pt>
                <c:pt idx="7">
                  <c:v>47868</c:v>
                </c:pt>
                <c:pt idx="8">
                  <c:v>48504</c:v>
                </c:pt>
                <c:pt idx="9">
                  <c:v>50460</c:v>
                </c:pt>
                <c:pt idx="10">
                  <c:v>54516</c:v>
                </c:pt>
              </c:numCache>
            </c:numRef>
          </c:val>
          <c:smooth val="0"/>
          <c:extLst>
            <c:ext xmlns:c16="http://schemas.microsoft.com/office/drawing/2014/chart" uri="{C3380CC4-5D6E-409C-BE32-E72D297353CC}">
              <c16:uniqueId val="{00000000-DE02-4046-885B-44DC0040529E}"/>
            </c:ext>
          </c:extLst>
        </c:ser>
        <c:dLbls>
          <c:showLegendKey val="0"/>
          <c:showVal val="0"/>
          <c:showCatName val="0"/>
          <c:showSerName val="0"/>
          <c:showPercent val="0"/>
          <c:showBubbleSize val="0"/>
        </c:dLbls>
        <c:smooth val="0"/>
        <c:axId val="746351984"/>
        <c:axId val="746354608"/>
      </c:lineChart>
      <c:catAx>
        <c:axId val="7463519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crossAx val="746354608"/>
        <c:crosses val="autoZero"/>
        <c:auto val="1"/>
        <c:lblAlgn val="ctr"/>
        <c:lblOffset val="100"/>
        <c:noMultiLvlLbl val="0"/>
      </c:catAx>
      <c:valAx>
        <c:axId val="746354608"/>
        <c:scaling>
          <c:orientation val="minMax"/>
        </c:scaling>
        <c:delete val="0"/>
        <c:axPos val="l"/>
        <c:majorGridlines>
          <c:spPr>
            <a:ln w="9525" cap="flat" cmpd="sng" algn="ctr">
              <a:solidFill>
                <a:schemeClr val="tx1">
                  <a:lumMod val="15000"/>
                  <a:lumOff val="85000"/>
                </a:schemeClr>
              </a:solidFill>
              <a:round/>
            </a:ln>
            <a:effectLst/>
          </c:spPr>
        </c:majorGridlines>
        <c:numFmt formatCode="&quot;$&quot;#,##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crossAx val="74635198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5681953493832433E-2"/>
          <c:y val="1.3793097281031607E-2"/>
          <c:w val="0.6077478856809565"/>
          <c:h val="0.94090381889640551"/>
        </c:manualLayout>
      </c:layout>
      <c:lineChart>
        <c:grouping val="standard"/>
        <c:varyColors val="0"/>
        <c:ser>
          <c:idx val="0"/>
          <c:order val="0"/>
          <c:tx>
            <c:strRef>
              <c:f>'Earnings by sector'!$R$11</c:f>
              <c:strCache>
                <c:ptCount val="1"/>
                <c:pt idx="0">
                  <c:v>Agriculture, Food and Natural Resources</c:v>
                </c:pt>
              </c:strCache>
            </c:strRef>
          </c:tx>
          <c:spPr>
            <a:ln w="28575" cap="rnd">
              <a:solidFill>
                <a:schemeClr val="accent1"/>
              </a:solidFill>
              <a:round/>
            </a:ln>
            <a:effectLst/>
          </c:spPr>
          <c:marker>
            <c:symbol val="none"/>
          </c:marker>
          <c:cat>
            <c:strRef>
              <c:f>'Earnings by sector'!$Q$12:$Q$17</c:f>
              <c:strCache>
                <c:ptCount val="6"/>
                <c:pt idx="0">
                  <c:v>1 year before</c:v>
                </c:pt>
                <c:pt idx="1">
                  <c:v>1 year after</c:v>
                </c:pt>
                <c:pt idx="2">
                  <c:v>2</c:v>
                </c:pt>
                <c:pt idx="3">
                  <c:v>3</c:v>
                </c:pt>
                <c:pt idx="4">
                  <c:v>4</c:v>
                </c:pt>
                <c:pt idx="5">
                  <c:v>5</c:v>
                </c:pt>
              </c:strCache>
            </c:strRef>
          </c:cat>
          <c:val>
            <c:numRef>
              <c:f>'Earnings by sector'!$R$12:$R$17</c:f>
              <c:numCache>
                <c:formatCode>"$"#,##0</c:formatCode>
                <c:ptCount val="6"/>
                <c:pt idx="0">
                  <c:v>16032</c:v>
                </c:pt>
                <c:pt idx="1">
                  <c:v>30504</c:v>
                </c:pt>
                <c:pt idx="2">
                  <c:v>34482</c:v>
                </c:pt>
                <c:pt idx="3">
                  <c:v>37014</c:v>
                </c:pt>
                <c:pt idx="4">
                  <c:v>38748</c:v>
                </c:pt>
                <c:pt idx="5">
                  <c:v>41148</c:v>
                </c:pt>
              </c:numCache>
            </c:numRef>
          </c:val>
          <c:smooth val="0"/>
          <c:extLst>
            <c:ext xmlns:c16="http://schemas.microsoft.com/office/drawing/2014/chart" uri="{C3380CC4-5D6E-409C-BE32-E72D297353CC}">
              <c16:uniqueId val="{00000000-55A3-4FC0-98F2-7EEEC2950C63}"/>
            </c:ext>
          </c:extLst>
        </c:ser>
        <c:ser>
          <c:idx val="1"/>
          <c:order val="1"/>
          <c:tx>
            <c:strRef>
              <c:f>'Earnings by sector'!$S$11</c:f>
              <c:strCache>
                <c:ptCount val="1"/>
                <c:pt idx="0">
                  <c:v>Architecture and Construction</c:v>
                </c:pt>
              </c:strCache>
            </c:strRef>
          </c:tx>
          <c:spPr>
            <a:ln w="28575" cap="rnd">
              <a:solidFill>
                <a:schemeClr val="accent2"/>
              </a:solidFill>
              <a:round/>
            </a:ln>
            <a:effectLst/>
          </c:spPr>
          <c:marker>
            <c:symbol val="none"/>
          </c:marker>
          <c:cat>
            <c:strRef>
              <c:f>'Earnings by sector'!$Q$12:$Q$17</c:f>
              <c:strCache>
                <c:ptCount val="6"/>
                <c:pt idx="0">
                  <c:v>1 year before</c:v>
                </c:pt>
                <c:pt idx="1">
                  <c:v>1 year after</c:v>
                </c:pt>
                <c:pt idx="2">
                  <c:v>2</c:v>
                </c:pt>
                <c:pt idx="3">
                  <c:v>3</c:v>
                </c:pt>
                <c:pt idx="4">
                  <c:v>4</c:v>
                </c:pt>
                <c:pt idx="5">
                  <c:v>5</c:v>
                </c:pt>
              </c:strCache>
            </c:strRef>
          </c:cat>
          <c:val>
            <c:numRef>
              <c:f>'Earnings by sector'!$S$12:$S$17</c:f>
              <c:numCache>
                <c:formatCode>"$"#,##0</c:formatCode>
                <c:ptCount val="6"/>
                <c:pt idx="0">
                  <c:v>29220</c:v>
                </c:pt>
                <c:pt idx="1">
                  <c:v>42348</c:v>
                </c:pt>
                <c:pt idx="2">
                  <c:v>49464</c:v>
                </c:pt>
                <c:pt idx="3">
                  <c:v>57240</c:v>
                </c:pt>
                <c:pt idx="4">
                  <c:v>58500</c:v>
                </c:pt>
                <c:pt idx="5">
                  <c:v>60552</c:v>
                </c:pt>
              </c:numCache>
            </c:numRef>
          </c:val>
          <c:smooth val="0"/>
          <c:extLst>
            <c:ext xmlns:c16="http://schemas.microsoft.com/office/drawing/2014/chart" uri="{C3380CC4-5D6E-409C-BE32-E72D297353CC}">
              <c16:uniqueId val="{00000001-55A3-4FC0-98F2-7EEEC2950C63}"/>
            </c:ext>
          </c:extLst>
        </c:ser>
        <c:ser>
          <c:idx val="6"/>
          <c:order val="2"/>
          <c:tx>
            <c:strRef>
              <c:f>'Earnings by sector'!$X$11</c:f>
              <c:strCache>
                <c:ptCount val="1"/>
                <c:pt idx="0">
                  <c:v>Health Science</c:v>
                </c:pt>
              </c:strCache>
            </c:strRef>
          </c:tx>
          <c:spPr>
            <a:ln w="28575" cap="rnd">
              <a:solidFill>
                <a:schemeClr val="accent1">
                  <a:lumMod val="60000"/>
                </a:schemeClr>
              </a:solidFill>
              <a:round/>
            </a:ln>
            <a:effectLst/>
          </c:spPr>
          <c:marker>
            <c:symbol val="none"/>
          </c:marker>
          <c:cat>
            <c:strRef>
              <c:f>'Earnings by sector'!$Q$12:$Q$17</c:f>
              <c:strCache>
                <c:ptCount val="6"/>
                <c:pt idx="0">
                  <c:v>1 year before</c:v>
                </c:pt>
                <c:pt idx="1">
                  <c:v>1 year after</c:v>
                </c:pt>
                <c:pt idx="2">
                  <c:v>2</c:v>
                </c:pt>
                <c:pt idx="3">
                  <c:v>3</c:v>
                </c:pt>
                <c:pt idx="4">
                  <c:v>4</c:v>
                </c:pt>
                <c:pt idx="5">
                  <c:v>5</c:v>
                </c:pt>
              </c:strCache>
            </c:strRef>
          </c:cat>
          <c:val>
            <c:numRef>
              <c:f>'Earnings by sector'!$X$12:$X$17</c:f>
              <c:numCache>
                <c:formatCode>"$"#,##0</c:formatCode>
                <c:ptCount val="6"/>
                <c:pt idx="0">
                  <c:v>13836</c:v>
                </c:pt>
                <c:pt idx="1">
                  <c:v>38736</c:v>
                </c:pt>
                <c:pt idx="2">
                  <c:v>44220</c:v>
                </c:pt>
                <c:pt idx="3">
                  <c:v>45984</c:v>
                </c:pt>
                <c:pt idx="4">
                  <c:v>46680</c:v>
                </c:pt>
                <c:pt idx="5">
                  <c:v>48888</c:v>
                </c:pt>
              </c:numCache>
            </c:numRef>
          </c:val>
          <c:smooth val="0"/>
          <c:extLst>
            <c:ext xmlns:c16="http://schemas.microsoft.com/office/drawing/2014/chart" uri="{C3380CC4-5D6E-409C-BE32-E72D297353CC}">
              <c16:uniqueId val="{00000006-55A3-4FC0-98F2-7EEEC2950C63}"/>
            </c:ext>
          </c:extLst>
        </c:ser>
        <c:ser>
          <c:idx val="9"/>
          <c:order val="3"/>
          <c:tx>
            <c:strRef>
              <c:f>'Earnings by sector'!$AA$11</c:f>
              <c:strCache>
                <c:ptCount val="1"/>
                <c:pt idx="0">
                  <c:v>Information Technology</c:v>
                </c:pt>
              </c:strCache>
            </c:strRef>
          </c:tx>
          <c:spPr>
            <a:ln w="28575" cap="rnd">
              <a:solidFill>
                <a:schemeClr val="accent4">
                  <a:lumMod val="60000"/>
                </a:schemeClr>
              </a:solidFill>
              <a:round/>
            </a:ln>
            <a:effectLst/>
          </c:spPr>
          <c:marker>
            <c:symbol val="none"/>
          </c:marker>
          <c:cat>
            <c:strRef>
              <c:f>'Earnings by sector'!$Q$12:$Q$17</c:f>
              <c:strCache>
                <c:ptCount val="6"/>
                <c:pt idx="0">
                  <c:v>1 year before</c:v>
                </c:pt>
                <c:pt idx="1">
                  <c:v>1 year after</c:v>
                </c:pt>
                <c:pt idx="2">
                  <c:v>2</c:v>
                </c:pt>
                <c:pt idx="3">
                  <c:v>3</c:v>
                </c:pt>
                <c:pt idx="4">
                  <c:v>4</c:v>
                </c:pt>
                <c:pt idx="5">
                  <c:v>5</c:v>
                </c:pt>
              </c:strCache>
            </c:strRef>
          </c:cat>
          <c:val>
            <c:numRef>
              <c:f>'Earnings by sector'!$AA$12:$AA$17</c:f>
              <c:numCache>
                <c:formatCode>"$"#,##0</c:formatCode>
                <c:ptCount val="6"/>
                <c:pt idx="0">
                  <c:v>19620</c:v>
                </c:pt>
                <c:pt idx="1">
                  <c:v>34350</c:v>
                </c:pt>
                <c:pt idx="2">
                  <c:v>36258</c:v>
                </c:pt>
                <c:pt idx="3">
                  <c:v>39480</c:v>
                </c:pt>
                <c:pt idx="4">
                  <c:v>42414</c:v>
                </c:pt>
                <c:pt idx="5">
                  <c:v>44484</c:v>
                </c:pt>
              </c:numCache>
            </c:numRef>
          </c:val>
          <c:smooth val="0"/>
          <c:extLst>
            <c:ext xmlns:c16="http://schemas.microsoft.com/office/drawing/2014/chart" uri="{C3380CC4-5D6E-409C-BE32-E72D297353CC}">
              <c16:uniqueId val="{00000009-55A3-4FC0-98F2-7EEEC2950C63}"/>
            </c:ext>
          </c:extLst>
        </c:ser>
        <c:ser>
          <c:idx val="10"/>
          <c:order val="4"/>
          <c:tx>
            <c:strRef>
              <c:f>'Earnings by sector'!$AB$11</c:f>
              <c:strCache>
                <c:ptCount val="1"/>
                <c:pt idx="0">
                  <c:v>Law, Public Safety, Corrections and Security</c:v>
                </c:pt>
              </c:strCache>
            </c:strRef>
          </c:tx>
          <c:spPr>
            <a:ln w="28575" cap="rnd">
              <a:solidFill>
                <a:schemeClr val="accent5">
                  <a:lumMod val="60000"/>
                </a:schemeClr>
              </a:solidFill>
              <a:round/>
            </a:ln>
            <a:effectLst/>
          </c:spPr>
          <c:marker>
            <c:symbol val="none"/>
          </c:marker>
          <c:cat>
            <c:strRef>
              <c:f>'Earnings by sector'!$Q$12:$Q$17</c:f>
              <c:strCache>
                <c:ptCount val="6"/>
                <c:pt idx="0">
                  <c:v>1 year before</c:v>
                </c:pt>
                <c:pt idx="1">
                  <c:v>1 year after</c:v>
                </c:pt>
                <c:pt idx="2">
                  <c:v>2</c:v>
                </c:pt>
                <c:pt idx="3">
                  <c:v>3</c:v>
                </c:pt>
                <c:pt idx="4">
                  <c:v>4</c:v>
                </c:pt>
                <c:pt idx="5">
                  <c:v>5</c:v>
                </c:pt>
              </c:strCache>
            </c:strRef>
          </c:cat>
          <c:val>
            <c:numRef>
              <c:f>'Earnings by sector'!$AB$12:$AB$17</c:f>
              <c:numCache>
                <c:formatCode>"$"#,##0</c:formatCode>
                <c:ptCount val="6"/>
                <c:pt idx="0">
                  <c:v>19008</c:v>
                </c:pt>
                <c:pt idx="1">
                  <c:v>28194</c:v>
                </c:pt>
                <c:pt idx="2">
                  <c:v>34440</c:v>
                </c:pt>
                <c:pt idx="3">
                  <c:v>37932</c:v>
                </c:pt>
                <c:pt idx="4">
                  <c:v>42276</c:v>
                </c:pt>
                <c:pt idx="5">
                  <c:v>45618</c:v>
                </c:pt>
              </c:numCache>
            </c:numRef>
          </c:val>
          <c:smooth val="0"/>
          <c:extLst>
            <c:ext xmlns:c16="http://schemas.microsoft.com/office/drawing/2014/chart" uri="{C3380CC4-5D6E-409C-BE32-E72D297353CC}">
              <c16:uniqueId val="{0000000A-55A3-4FC0-98F2-7EEEC2950C63}"/>
            </c:ext>
          </c:extLst>
        </c:ser>
        <c:ser>
          <c:idx val="11"/>
          <c:order val="5"/>
          <c:tx>
            <c:strRef>
              <c:f>'Earnings by sector'!$AC$11</c:f>
              <c:strCache>
                <c:ptCount val="1"/>
                <c:pt idx="0">
                  <c:v>Manufacturing</c:v>
                </c:pt>
              </c:strCache>
            </c:strRef>
          </c:tx>
          <c:spPr>
            <a:ln w="28575" cap="rnd">
              <a:solidFill>
                <a:schemeClr val="accent6">
                  <a:lumMod val="60000"/>
                </a:schemeClr>
              </a:solidFill>
              <a:round/>
            </a:ln>
            <a:effectLst/>
          </c:spPr>
          <c:marker>
            <c:symbol val="none"/>
          </c:marker>
          <c:cat>
            <c:strRef>
              <c:f>'Earnings by sector'!$Q$12:$Q$17</c:f>
              <c:strCache>
                <c:ptCount val="6"/>
                <c:pt idx="0">
                  <c:v>1 year before</c:v>
                </c:pt>
                <c:pt idx="1">
                  <c:v>1 year after</c:v>
                </c:pt>
                <c:pt idx="2">
                  <c:v>2</c:v>
                </c:pt>
                <c:pt idx="3">
                  <c:v>3</c:v>
                </c:pt>
                <c:pt idx="4">
                  <c:v>4</c:v>
                </c:pt>
                <c:pt idx="5">
                  <c:v>5</c:v>
                </c:pt>
              </c:strCache>
            </c:strRef>
          </c:cat>
          <c:val>
            <c:numRef>
              <c:f>'Earnings by sector'!$AC$12:$AC$17</c:f>
              <c:numCache>
                <c:formatCode>"$"#,##0</c:formatCode>
                <c:ptCount val="6"/>
                <c:pt idx="0">
                  <c:v>26484</c:v>
                </c:pt>
                <c:pt idx="1">
                  <c:v>44484</c:v>
                </c:pt>
                <c:pt idx="2">
                  <c:v>47868</c:v>
                </c:pt>
                <c:pt idx="3">
                  <c:v>51474</c:v>
                </c:pt>
                <c:pt idx="4">
                  <c:v>52140</c:v>
                </c:pt>
                <c:pt idx="5">
                  <c:v>54378</c:v>
                </c:pt>
              </c:numCache>
            </c:numRef>
          </c:val>
          <c:smooth val="0"/>
          <c:extLst>
            <c:ext xmlns:c16="http://schemas.microsoft.com/office/drawing/2014/chart" uri="{C3380CC4-5D6E-409C-BE32-E72D297353CC}">
              <c16:uniqueId val="{0000000B-55A3-4FC0-98F2-7EEEC2950C63}"/>
            </c:ext>
          </c:extLst>
        </c:ser>
        <c:ser>
          <c:idx val="14"/>
          <c:order val="6"/>
          <c:tx>
            <c:strRef>
              <c:f>'Earnings by sector'!$AF$11</c:f>
              <c:strCache>
                <c:ptCount val="1"/>
                <c:pt idx="0">
                  <c:v>Transportation, Distribution, and Logistics</c:v>
                </c:pt>
              </c:strCache>
            </c:strRef>
          </c:tx>
          <c:spPr>
            <a:ln w="28575" cap="rnd">
              <a:solidFill>
                <a:schemeClr val="accent3">
                  <a:lumMod val="80000"/>
                  <a:lumOff val="20000"/>
                </a:schemeClr>
              </a:solidFill>
              <a:round/>
            </a:ln>
            <a:effectLst/>
          </c:spPr>
          <c:marker>
            <c:symbol val="none"/>
          </c:marker>
          <c:cat>
            <c:strRef>
              <c:f>'Earnings by sector'!$Q$12:$Q$17</c:f>
              <c:strCache>
                <c:ptCount val="6"/>
                <c:pt idx="0">
                  <c:v>1 year before</c:v>
                </c:pt>
                <c:pt idx="1">
                  <c:v>1 year after</c:v>
                </c:pt>
                <c:pt idx="2">
                  <c:v>2</c:v>
                </c:pt>
                <c:pt idx="3">
                  <c:v>3</c:v>
                </c:pt>
                <c:pt idx="4">
                  <c:v>4</c:v>
                </c:pt>
                <c:pt idx="5">
                  <c:v>5</c:v>
                </c:pt>
              </c:strCache>
            </c:strRef>
          </c:cat>
          <c:val>
            <c:numRef>
              <c:f>'Earnings by sector'!$AF$12:$AF$17</c:f>
              <c:numCache>
                <c:formatCode>"$"#,##0</c:formatCode>
                <c:ptCount val="6"/>
                <c:pt idx="0">
                  <c:v>15162</c:v>
                </c:pt>
                <c:pt idx="1">
                  <c:v>28980</c:v>
                </c:pt>
                <c:pt idx="2">
                  <c:v>34536</c:v>
                </c:pt>
                <c:pt idx="3">
                  <c:v>36240</c:v>
                </c:pt>
                <c:pt idx="4">
                  <c:v>41364</c:v>
                </c:pt>
                <c:pt idx="5">
                  <c:v>43638</c:v>
                </c:pt>
              </c:numCache>
            </c:numRef>
          </c:val>
          <c:smooth val="0"/>
          <c:extLst>
            <c:ext xmlns:c16="http://schemas.microsoft.com/office/drawing/2014/chart" uri="{C3380CC4-5D6E-409C-BE32-E72D297353CC}">
              <c16:uniqueId val="{0000000E-55A3-4FC0-98F2-7EEEC2950C63}"/>
            </c:ext>
          </c:extLst>
        </c:ser>
        <c:dLbls>
          <c:showLegendKey val="0"/>
          <c:showVal val="0"/>
          <c:showCatName val="0"/>
          <c:showSerName val="0"/>
          <c:showPercent val="0"/>
          <c:showBubbleSize val="0"/>
        </c:dLbls>
        <c:smooth val="0"/>
        <c:axId val="726540880"/>
        <c:axId val="943957320"/>
      </c:lineChart>
      <c:catAx>
        <c:axId val="7265408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943957320"/>
        <c:crosses val="autoZero"/>
        <c:auto val="1"/>
        <c:lblAlgn val="ctr"/>
        <c:lblOffset val="100"/>
        <c:noMultiLvlLbl val="0"/>
      </c:catAx>
      <c:valAx>
        <c:axId val="943957320"/>
        <c:scaling>
          <c:orientation val="minMax"/>
        </c:scaling>
        <c:delete val="0"/>
        <c:axPos val="l"/>
        <c:majorGridlines>
          <c:spPr>
            <a:ln w="9525" cap="flat" cmpd="sng" algn="ctr">
              <a:solidFill>
                <a:schemeClr val="tx1">
                  <a:lumMod val="15000"/>
                  <a:lumOff val="85000"/>
                </a:schemeClr>
              </a:solidFill>
              <a:round/>
            </a:ln>
            <a:effectLst/>
          </c:spPr>
        </c:majorGridlines>
        <c:numFmt formatCode="&quot;$&quot;#,##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726540880"/>
        <c:crosses val="autoZero"/>
        <c:crossBetween val="between"/>
      </c:valAx>
      <c:spPr>
        <a:noFill/>
        <a:ln>
          <a:noFill/>
        </a:ln>
        <a:effectLst/>
      </c:spPr>
    </c:plotArea>
    <c:legend>
      <c:legendPos val="b"/>
      <c:layout>
        <c:manualLayout>
          <c:xMode val="edge"/>
          <c:yMode val="edge"/>
          <c:x val="0.74078728006221439"/>
          <c:y val="0.11905193100013579"/>
          <c:w val="0.25921271993778555"/>
          <c:h val="0.81441223692321618"/>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0" i="0" u="none" strike="noStrike" kern="1200" spc="0" baseline="0">
                <a:solidFill>
                  <a:schemeClr val="tx1">
                    <a:lumMod val="65000"/>
                    <a:lumOff val="35000"/>
                  </a:schemeClr>
                </a:solidFill>
                <a:latin typeface="+mn-lt"/>
                <a:ea typeface="+mn-ea"/>
                <a:cs typeface="+mn-cs"/>
              </a:defRPr>
            </a:pPr>
            <a:r>
              <a:rPr lang="en-US" sz="1800"/>
              <a:t>Career</a:t>
            </a:r>
            <a:r>
              <a:rPr lang="en-US" sz="1800" baseline="0"/>
              <a:t> Employment Rate One Year After Completion by Race / Ethnicity (Long-Term Certs and AAS Completers</a:t>
            </a:r>
            <a:endParaRPr lang="en-US" sz="1800"/>
          </a:p>
        </c:rich>
      </c:tx>
      <c:overlay val="0"/>
      <c:spPr>
        <a:noFill/>
        <a:ln>
          <a:noFill/>
        </a:ln>
        <a:effectLst/>
      </c:spPr>
      <c:txPr>
        <a:bodyPr rot="0" spcFirstLastPara="1" vertOverflow="ellipsis" vert="horz" wrap="square" anchor="ctr" anchorCtr="1"/>
        <a:lstStyle/>
        <a:p>
          <a:pPr>
            <a:defRPr sz="18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Sheet3!$B$10</c:f>
              <c:strCache>
                <c:ptCount val="1"/>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Sheet3!$A$11:$A$15</c:f>
              <c:strCache>
                <c:ptCount val="5"/>
                <c:pt idx="0">
                  <c:v>White</c:v>
                </c:pt>
                <c:pt idx="1">
                  <c:v>African American</c:v>
                </c:pt>
                <c:pt idx="2">
                  <c:v>Asian</c:v>
                </c:pt>
                <c:pt idx="3">
                  <c:v>Latinx</c:v>
                </c:pt>
                <c:pt idx="4">
                  <c:v>Other</c:v>
                </c:pt>
              </c:strCache>
            </c:strRef>
          </c:cat>
          <c:val>
            <c:numRef>
              <c:f>Sheet3!$B$11:$B$15</c:f>
              <c:numCache>
                <c:formatCode>General</c:formatCode>
                <c:ptCount val="5"/>
                <c:pt idx="0">
                  <c:v>85.2</c:v>
                </c:pt>
                <c:pt idx="1">
                  <c:v>78.7</c:v>
                </c:pt>
                <c:pt idx="2">
                  <c:v>82.9</c:v>
                </c:pt>
                <c:pt idx="3">
                  <c:v>84.8</c:v>
                </c:pt>
                <c:pt idx="4">
                  <c:v>83.8</c:v>
                </c:pt>
              </c:numCache>
            </c:numRef>
          </c:val>
          <c:extLst>
            <c:ext xmlns:c16="http://schemas.microsoft.com/office/drawing/2014/chart" uri="{C3380CC4-5D6E-409C-BE32-E72D297353CC}">
              <c16:uniqueId val="{00000000-DE18-4FB6-A5E0-E9A665AFCD6C}"/>
            </c:ext>
          </c:extLst>
        </c:ser>
        <c:dLbls>
          <c:showLegendKey val="0"/>
          <c:showVal val="0"/>
          <c:showCatName val="0"/>
          <c:showSerName val="0"/>
          <c:showPercent val="0"/>
          <c:showBubbleSize val="0"/>
        </c:dLbls>
        <c:gapWidth val="219"/>
        <c:overlap val="-27"/>
        <c:axId val="271861871"/>
        <c:axId val="440966527"/>
      </c:barChart>
      <c:catAx>
        <c:axId val="27186187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440966527"/>
        <c:crosses val="autoZero"/>
        <c:auto val="1"/>
        <c:lblAlgn val="ctr"/>
        <c:lblOffset val="100"/>
        <c:noMultiLvlLbl val="0"/>
      </c:catAx>
      <c:valAx>
        <c:axId val="440966527"/>
        <c:scaling>
          <c:orientation val="minMax"/>
          <c:max val="100"/>
          <c:min val="6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271861871"/>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3"/>
            <a:ext cx="2971800" cy="457198"/>
          </a:xfrm>
          <a:prstGeom prst="rect">
            <a:avLst/>
          </a:prstGeom>
        </p:spPr>
        <p:txBody>
          <a:bodyPr vert="horz" lIns="91400" tIns="45702" rIns="91400" bIns="45702" rtlCol="0"/>
          <a:lstStyle>
            <a:lvl1pPr algn="l">
              <a:defRPr sz="1200"/>
            </a:lvl1pPr>
          </a:lstStyle>
          <a:p>
            <a:endParaRPr lang="en-US" dirty="0"/>
          </a:p>
        </p:txBody>
      </p:sp>
      <p:sp>
        <p:nvSpPr>
          <p:cNvPr id="3" name="Date Placeholder 2"/>
          <p:cNvSpPr>
            <a:spLocks noGrp="1"/>
          </p:cNvSpPr>
          <p:nvPr>
            <p:ph type="dt" sz="quarter" idx="1"/>
          </p:nvPr>
        </p:nvSpPr>
        <p:spPr>
          <a:xfrm>
            <a:off x="3884615" y="3"/>
            <a:ext cx="2971800" cy="457198"/>
          </a:xfrm>
          <a:prstGeom prst="rect">
            <a:avLst/>
          </a:prstGeom>
        </p:spPr>
        <p:txBody>
          <a:bodyPr vert="horz" lIns="91400" tIns="45702" rIns="91400" bIns="45702" rtlCol="0"/>
          <a:lstStyle>
            <a:lvl1pPr algn="r">
              <a:defRPr sz="1200"/>
            </a:lvl1pPr>
          </a:lstStyle>
          <a:p>
            <a:fld id="{6DA8B1F9-B377-462F-823D-764624B4165D}" type="datetimeFigureOut">
              <a:rPr lang="en-US" smtClean="0"/>
              <a:pPr/>
              <a:t>12/7/2021</a:t>
            </a:fld>
            <a:endParaRPr lang="en-US" dirty="0"/>
          </a:p>
        </p:txBody>
      </p:sp>
      <p:sp>
        <p:nvSpPr>
          <p:cNvPr id="4" name="Footer Placeholder 3"/>
          <p:cNvSpPr>
            <a:spLocks noGrp="1"/>
          </p:cNvSpPr>
          <p:nvPr>
            <p:ph type="ftr" sz="quarter" idx="2"/>
          </p:nvPr>
        </p:nvSpPr>
        <p:spPr>
          <a:xfrm>
            <a:off x="0" y="8685216"/>
            <a:ext cx="2971800" cy="457198"/>
          </a:xfrm>
          <a:prstGeom prst="rect">
            <a:avLst/>
          </a:prstGeom>
        </p:spPr>
        <p:txBody>
          <a:bodyPr vert="horz" lIns="91400" tIns="45702" rIns="91400" bIns="45702"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5" y="8685216"/>
            <a:ext cx="2971800" cy="457198"/>
          </a:xfrm>
          <a:prstGeom prst="rect">
            <a:avLst/>
          </a:prstGeom>
        </p:spPr>
        <p:txBody>
          <a:bodyPr vert="horz" lIns="91400" tIns="45702" rIns="91400" bIns="45702" rtlCol="0" anchor="b"/>
          <a:lstStyle>
            <a:lvl1pPr algn="r">
              <a:defRPr sz="1200"/>
            </a:lvl1pPr>
          </a:lstStyle>
          <a:p>
            <a:fld id="{1075F03C-B709-4F76-85C1-105050049993}" type="slidenum">
              <a:rPr lang="en-US" smtClean="0"/>
              <a:pPr/>
              <a:t>‹#›</a:t>
            </a:fld>
            <a:endParaRPr lang="en-US" dirty="0"/>
          </a:p>
        </p:txBody>
      </p:sp>
    </p:spTree>
    <p:extLst>
      <p:ext uri="{BB962C8B-B14F-4D97-AF65-F5344CB8AC3E}">
        <p14:creationId xmlns:p14="http://schemas.microsoft.com/office/powerpoint/2010/main" val="88795333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3"/>
            <a:ext cx="2971800" cy="457198"/>
          </a:xfrm>
          <a:prstGeom prst="rect">
            <a:avLst/>
          </a:prstGeom>
        </p:spPr>
        <p:txBody>
          <a:bodyPr vert="horz" lIns="91400" tIns="45702" rIns="91400" bIns="45702" rtlCol="0"/>
          <a:lstStyle>
            <a:lvl1pPr algn="l">
              <a:defRPr sz="1200"/>
            </a:lvl1pPr>
          </a:lstStyle>
          <a:p>
            <a:endParaRPr lang="en-US" dirty="0"/>
          </a:p>
        </p:txBody>
      </p:sp>
      <p:sp>
        <p:nvSpPr>
          <p:cNvPr id="3" name="Date Placeholder 2"/>
          <p:cNvSpPr>
            <a:spLocks noGrp="1"/>
          </p:cNvSpPr>
          <p:nvPr>
            <p:ph type="dt" idx="1"/>
          </p:nvPr>
        </p:nvSpPr>
        <p:spPr>
          <a:xfrm>
            <a:off x="3884615" y="3"/>
            <a:ext cx="2971800" cy="457198"/>
          </a:xfrm>
          <a:prstGeom prst="rect">
            <a:avLst/>
          </a:prstGeom>
        </p:spPr>
        <p:txBody>
          <a:bodyPr vert="horz" lIns="91400" tIns="45702" rIns="91400" bIns="45702" rtlCol="0"/>
          <a:lstStyle>
            <a:lvl1pPr algn="r">
              <a:defRPr sz="1200"/>
            </a:lvl1pPr>
          </a:lstStyle>
          <a:p>
            <a:fld id="{8FDC6D60-21C5-4E52-B172-B894C655821C}" type="datetimeFigureOut">
              <a:rPr lang="en-US" smtClean="0"/>
              <a:pPr/>
              <a:t>12/7/2021</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00" tIns="45702" rIns="91400" bIns="45702"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00" tIns="45702" rIns="91400" bIns="45702"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6"/>
            <a:ext cx="2971800" cy="457198"/>
          </a:xfrm>
          <a:prstGeom prst="rect">
            <a:avLst/>
          </a:prstGeom>
        </p:spPr>
        <p:txBody>
          <a:bodyPr vert="horz" lIns="91400" tIns="45702" rIns="91400" bIns="45702"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5" y="8685216"/>
            <a:ext cx="2971800" cy="457198"/>
          </a:xfrm>
          <a:prstGeom prst="rect">
            <a:avLst/>
          </a:prstGeom>
        </p:spPr>
        <p:txBody>
          <a:bodyPr vert="horz" lIns="91400" tIns="45702" rIns="91400" bIns="45702" rtlCol="0" anchor="b"/>
          <a:lstStyle>
            <a:lvl1pPr algn="r">
              <a:defRPr sz="1200"/>
            </a:lvl1pPr>
          </a:lstStyle>
          <a:p>
            <a:fld id="{605DD9F2-F49D-4E7A-B42E-B6FD6ECBEB57}" type="slidenum">
              <a:rPr lang="en-US" smtClean="0"/>
              <a:pPr/>
              <a:t>‹#›</a:t>
            </a:fld>
            <a:endParaRPr lang="en-US" dirty="0"/>
          </a:p>
        </p:txBody>
      </p:sp>
    </p:spTree>
    <p:extLst>
      <p:ext uri="{BB962C8B-B14F-4D97-AF65-F5344CB8AC3E}">
        <p14:creationId xmlns:p14="http://schemas.microsoft.com/office/powerpoint/2010/main" val="3828873497"/>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aseline="0" dirty="0"/>
          </a:p>
        </p:txBody>
      </p:sp>
      <p:sp>
        <p:nvSpPr>
          <p:cNvPr id="4" name="Slide Number Placeholder 3"/>
          <p:cNvSpPr>
            <a:spLocks noGrp="1"/>
          </p:cNvSpPr>
          <p:nvPr>
            <p:ph type="sldNum" sz="quarter" idx="10"/>
          </p:nvPr>
        </p:nvSpPr>
        <p:spPr/>
        <p:txBody>
          <a:bodyPr/>
          <a:lstStyle/>
          <a:p>
            <a:fld id="{605DD9F2-F49D-4E7A-B42E-B6FD6ECBEB57}" type="slidenum">
              <a:rPr lang="en-US" smtClean="0"/>
              <a:pPr/>
              <a:t>1</a:t>
            </a:fld>
            <a:endParaRPr lang="en-US" dirty="0"/>
          </a:p>
        </p:txBody>
      </p:sp>
    </p:spTree>
    <p:extLst>
      <p:ext uri="{BB962C8B-B14F-4D97-AF65-F5344CB8AC3E}">
        <p14:creationId xmlns:p14="http://schemas.microsoft.com/office/powerpoint/2010/main" val="6859188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indent="0">
              <a:buFont typeface="Arial"/>
              <a:buNone/>
            </a:pPr>
            <a:endParaRPr lang="en-US" dirty="0">
              <a:cs typeface="Calibri"/>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05DD9F2-F49D-4E7A-B42E-B6FD6ECBEB57}"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8357582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 typeface="Arial"/>
              <a:buNone/>
              <a:tabLst/>
              <a:defRPr/>
            </a:pPr>
            <a:endParaRPr lang="en-US" dirty="0">
              <a:cs typeface="Calibri"/>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05DD9F2-F49D-4E7A-B42E-B6FD6ECBEB57}"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8023640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05DD9F2-F49D-4E7A-B42E-B6FD6ECBEB57}"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84141832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indent="0">
              <a:buFont typeface="Arial"/>
              <a:buNone/>
            </a:pPr>
            <a:endParaRPr lang="en-US" dirty="0">
              <a:cs typeface="Calibri"/>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05DD9F2-F49D-4E7A-B42E-B6FD6ECBEB57}"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01987787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a:buNone/>
            </a:pPr>
            <a:endParaRPr lang="en-US" dirty="0">
              <a:cs typeface="Calibri"/>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05DD9F2-F49D-4E7A-B42E-B6FD6ECBEB57}"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5310255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05DD9F2-F49D-4E7A-B42E-B6FD6ECBEB57}" type="slidenum">
              <a:rPr lang="en-US" smtClean="0"/>
              <a:pPr/>
              <a:t>15</a:t>
            </a:fld>
            <a:endParaRPr lang="en-US" dirty="0"/>
          </a:p>
        </p:txBody>
      </p:sp>
    </p:spTree>
    <p:extLst>
      <p:ext uri="{BB962C8B-B14F-4D97-AF65-F5344CB8AC3E}">
        <p14:creationId xmlns:p14="http://schemas.microsoft.com/office/powerpoint/2010/main" val="366313612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aseline="0" dirty="0"/>
          </a:p>
        </p:txBody>
      </p:sp>
      <p:sp>
        <p:nvSpPr>
          <p:cNvPr id="4" name="Slide Number Placeholder 3"/>
          <p:cNvSpPr>
            <a:spLocks noGrp="1"/>
          </p:cNvSpPr>
          <p:nvPr>
            <p:ph type="sldNum" sz="quarter" idx="10"/>
          </p:nvPr>
        </p:nvSpPr>
        <p:spPr/>
        <p:txBody>
          <a:bodyPr/>
          <a:lstStyle/>
          <a:p>
            <a:fld id="{605DD9F2-F49D-4E7A-B42E-B6FD6ECBEB57}" type="slidenum">
              <a:rPr lang="en-US" smtClean="0"/>
              <a:pPr/>
              <a:t>17</a:t>
            </a:fld>
            <a:endParaRPr lang="en-US" dirty="0"/>
          </a:p>
        </p:txBody>
      </p:sp>
    </p:spTree>
    <p:extLst>
      <p:ext uri="{BB962C8B-B14F-4D97-AF65-F5344CB8AC3E}">
        <p14:creationId xmlns:p14="http://schemas.microsoft.com/office/powerpoint/2010/main" val="19836750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05DD9F2-F49D-4E7A-B42E-B6FD6ECBEB57}" type="slidenum">
              <a:rPr lang="en-US" smtClean="0"/>
              <a:pPr/>
              <a:t>2</a:t>
            </a:fld>
            <a:endParaRPr lang="en-US" dirty="0"/>
          </a:p>
        </p:txBody>
      </p:sp>
    </p:spTree>
    <p:extLst>
      <p:ext uri="{BB962C8B-B14F-4D97-AF65-F5344CB8AC3E}">
        <p14:creationId xmlns:p14="http://schemas.microsoft.com/office/powerpoint/2010/main" val="2299898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05DD9F2-F49D-4E7A-B42E-B6FD6ECBEB57}" type="slidenum">
              <a:rPr lang="en-US" smtClean="0"/>
              <a:pPr/>
              <a:t>3</a:t>
            </a:fld>
            <a:endParaRPr lang="en-US" dirty="0"/>
          </a:p>
        </p:txBody>
      </p:sp>
    </p:spTree>
    <p:extLst>
      <p:ext uri="{BB962C8B-B14F-4D97-AF65-F5344CB8AC3E}">
        <p14:creationId xmlns:p14="http://schemas.microsoft.com/office/powerpoint/2010/main" val="25339015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05DD9F2-F49D-4E7A-B42E-B6FD6ECBEB57}" type="slidenum">
              <a:rPr lang="en-US" smtClean="0"/>
              <a:pPr/>
              <a:t>4</a:t>
            </a:fld>
            <a:endParaRPr lang="en-US" dirty="0"/>
          </a:p>
        </p:txBody>
      </p:sp>
    </p:spTree>
    <p:extLst>
      <p:ext uri="{BB962C8B-B14F-4D97-AF65-F5344CB8AC3E}">
        <p14:creationId xmlns:p14="http://schemas.microsoft.com/office/powerpoint/2010/main" val="20065544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05DD9F2-F49D-4E7A-B42E-B6FD6ECBEB57}" type="slidenum">
              <a:rPr lang="en-US" smtClean="0"/>
              <a:pPr/>
              <a:t>5</a:t>
            </a:fld>
            <a:endParaRPr lang="en-US" dirty="0"/>
          </a:p>
        </p:txBody>
      </p:sp>
    </p:spTree>
    <p:extLst>
      <p:ext uri="{BB962C8B-B14F-4D97-AF65-F5344CB8AC3E}">
        <p14:creationId xmlns:p14="http://schemas.microsoft.com/office/powerpoint/2010/main" val="14592841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05DD9F2-F49D-4E7A-B42E-B6FD6ECBEB57}" type="slidenum">
              <a:rPr lang="en-US" smtClean="0"/>
              <a:pPr/>
              <a:t>6</a:t>
            </a:fld>
            <a:endParaRPr lang="en-US" dirty="0"/>
          </a:p>
        </p:txBody>
      </p:sp>
    </p:spTree>
    <p:extLst>
      <p:ext uri="{BB962C8B-B14F-4D97-AF65-F5344CB8AC3E}">
        <p14:creationId xmlns:p14="http://schemas.microsoft.com/office/powerpoint/2010/main" val="38123793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indent="0">
              <a:buFont typeface="Arial"/>
              <a:buNone/>
            </a:pPr>
            <a:endParaRPr lang="en-US" dirty="0">
              <a:cs typeface="Calibri"/>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05DD9F2-F49D-4E7A-B42E-B6FD6ECBEB57}"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5572974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p:txBody>
      </p:sp>
      <p:sp>
        <p:nvSpPr>
          <p:cNvPr id="4" name="Slide Number Placeholder 3"/>
          <p:cNvSpPr>
            <a:spLocks noGrp="1"/>
          </p:cNvSpPr>
          <p:nvPr>
            <p:ph type="sldNum" sz="quarter" idx="10"/>
          </p:nvPr>
        </p:nvSpPr>
        <p:spPr/>
        <p:txBody>
          <a:bodyPr/>
          <a:lstStyle/>
          <a:p>
            <a:fld id="{605DD9F2-F49D-4E7A-B42E-B6FD6ECBEB57}" type="slidenum">
              <a:rPr lang="en-US" smtClean="0"/>
              <a:pPr/>
              <a:t>8</a:t>
            </a:fld>
            <a:endParaRPr lang="en-US" dirty="0"/>
          </a:p>
        </p:txBody>
      </p:sp>
    </p:spTree>
    <p:extLst>
      <p:ext uri="{BB962C8B-B14F-4D97-AF65-F5344CB8AC3E}">
        <p14:creationId xmlns:p14="http://schemas.microsoft.com/office/powerpoint/2010/main" val="36622664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05DD9F2-F49D-4E7A-B42E-B6FD6ECBEB57}" type="slidenum">
              <a:rPr lang="en-US" smtClean="0"/>
              <a:pPr/>
              <a:t>9</a:t>
            </a:fld>
            <a:endParaRPr lang="en-US" dirty="0"/>
          </a:p>
        </p:txBody>
      </p:sp>
    </p:spTree>
    <p:extLst>
      <p:ext uri="{BB962C8B-B14F-4D97-AF65-F5344CB8AC3E}">
        <p14:creationId xmlns:p14="http://schemas.microsoft.com/office/powerpoint/2010/main" val="115420011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2345060"/>
            <a:ext cx="7772400" cy="2167881"/>
          </a:xfrm>
        </p:spPr>
        <p:txBody>
          <a:bodyPr anchor="b">
            <a:noAutofit/>
          </a:bodyPr>
          <a:lstStyle>
            <a:lvl1pPr>
              <a:lnSpc>
                <a:spcPct val="100000"/>
              </a:lnSpc>
              <a:defRPr sz="6000" cap="small" baseline="0">
                <a:solidFill>
                  <a:srgbClr val="0065A0"/>
                </a:solidFill>
                <a:latin typeface="Arial" panose="020B0604020202020204" pitchFamily="34" charset="0"/>
                <a:ea typeface="Verdana" panose="020B0604030504040204" pitchFamily="34" charset="0"/>
                <a:cs typeface="Arial" panose="020B0604020202020204" pitchFamily="34" charset="0"/>
              </a:defRPr>
            </a:lvl1pPr>
          </a:lstStyle>
          <a:p>
            <a:r>
              <a:rPr lang="en-US" dirty="0"/>
              <a:t>Click To Edit Master Title Style</a:t>
            </a:r>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800">
                <a:solidFill>
                  <a:schemeClr val="tx1"/>
                </a:solidFill>
                <a:latin typeface="Times New Roman" panose="02020603050405020304" pitchFamily="18" charset="0"/>
                <a:ea typeface="Verdana" panose="020B0604030504040204" pitchFamily="34" charset="0"/>
                <a:cs typeface="Times New Roman" panose="02020603050405020304"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904226" y="152400"/>
            <a:ext cx="3335548" cy="2209800"/>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62372" y="76200"/>
            <a:ext cx="8219256" cy="763488"/>
          </a:xfrm>
        </p:spPr>
        <p:txBody>
          <a:bodyPr/>
          <a:lstStyle>
            <a:lvl1pPr>
              <a:lnSpc>
                <a:spcPct val="100000"/>
              </a:lnSpc>
              <a:defRPr sz="4000" cap="small" baseline="0">
                <a:solidFill>
                  <a:srgbClr val="0065A0"/>
                </a:solidFill>
                <a:latin typeface="Arial" panose="020B0604020202020204" pitchFamily="34" charset="0"/>
                <a:ea typeface="Verdana" panose="020B0604030504040204" pitchFamily="34" charset="0"/>
                <a:cs typeface="Arial" panose="020B0604020202020204" pitchFamily="34" charset="0"/>
              </a:defRPr>
            </a:lvl1pPr>
          </a:lstStyle>
          <a:p>
            <a:r>
              <a:rPr lang="en-US" dirty="0"/>
              <a:t>Click To Edit Master Title Style</a:t>
            </a:r>
          </a:p>
        </p:txBody>
      </p:sp>
      <p:sp>
        <p:nvSpPr>
          <p:cNvPr id="3" name="Content Placeholder 2"/>
          <p:cNvSpPr>
            <a:spLocks noGrp="1"/>
          </p:cNvSpPr>
          <p:nvPr>
            <p:ph idx="1"/>
          </p:nvPr>
        </p:nvSpPr>
        <p:spPr>
          <a:xfrm>
            <a:off x="457200" y="914400"/>
            <a:ext cx="8229600" cy="5211763"/>
          </a:xfrm>
        </p:spPr>
        <p:txBody>
          <a:bodyPr/>
          <a:lstStyle>
            <a:lvl1pPr>
              <a:defRPr>
                <a:latin typeface="Times New Roman" panose="02020603050405020304" pitchFamily="18" charset="0"/>
                <a:cs typeface="Times New Roman" panose="02020603050405020304" pitchFamily="18" charset="0"/>
              </a:defRPr>
            </a:lvl1pPr>
            <a:lvl2pPr marL="742950" indent="-285750">
              <a:buFont typeface="Wingdings" panose="05000000000000000000" pitchFamily="2" charset="2"/>
              <a:buChar char="§"/>
              <a:defRPr sz="2000">
                <a:latin typeface="Times New Roman" panose="02020603050405020304" pitchFamily="18" charset="0"/>
                <a:cs typeface="Times New Roman" panose="02020603050405020304" pitchFamily="18" charset="0"/>
              </a:defRPr>
            </a:lvl2pPr>
            <a:lvl3pPr marL="1143000" indent="-228600">
              <a:buFont typeface="Courier New" panose="02070309020205020404" pitchFamily="49" charset="0"/>
              <a:buChar char="o"/>
              <a:defRPr sz="1800">
                <a:latin typeface="Times New Roman" panose="02020603050405020304" pitchFamily="18" charset="0"/>
                <a:cs typeface="Times New Roman" panose="02020603050405020304" pitchFamily="18" charset="0"/>
              </a:defRPr>
            </a:lvl3pPr>
            <a:lvl4pPr marL="1600200" indent="-228600">
              <a:buFont typeface="Arial" panose="020B0604020202020204" pitchFamily="34" charset="0"/>
              <a:buChar char="•"/>
              <a:defRPr sz="1600">
                <a:latin typeface="Times New Roman" panose="02020603050405020304" pitchFamily="18" charset="0"/>
                <a:cs typeface="Times New Roman" panose="02020603050405020304" pitchFamily="18" charset="0"/>
              </a:defRPr>
            </a:lvl4pPr>
            <a:lvl5pPr marL="2057400" indent="-228600">
              <a:buFont typeface="Wingdings" panose="05000000000000000000" pitchFamily="2" charset="2"/>
              <a:buChar char="§"/>
              <a:defRPr sz="1400">
                <a:latin typeface="Times New Roman" panose="02020603050405020304" pitchFamily="18" charset="0"/>
                <a:cs typeface="Times New Roman" panose="02020603050405020304" pitchFamily="18" charset="0"/>
              </a:defRPr>
            </a:lvl5pPr>
            <a:lvl6pPr>
              <a:defRPr/>
            </a:lvl6pPr>
            <a:lvl7pPr>
              <a:defRPr/>
            </a:lvl7pPr>
            <a:lvl8pPr>
              <a:defRPr/>
            </a:lvl8pPr>
            <a:lvl9pPr>
              <a:buFont typeface="Arial" pitchFamily="34" charset="0"/>
              <a:buChar cha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772400" y="5916829"/>
            <a:ext cx="1371600" cy="908685"/>
          </a:xfrm>
          <a:prstGeom prst="rect">
            <a:avLst/>
          </a:prstGeom>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b="1" kern="1200" dirty="0" smtClean="0">
                <a:solidFill>
                  <a:srgbClr val="0065A0"/>
                </a:solidFill>
                <a:effectLst>
                  <a:outerShdw blurRad="63500" dist="38100" dir="5400000" algn="t" rotWithShape="0">
                    <a:prstClr val="black">
                      <a:alpha val="25000"/>
                    </a:prstClr>
                  </a:outerShdw>
                </a:effectLst>
                <a:latin typeface="Arial" panose="020B0604020202020204" pitchFamily="34" charset="0"/>
                <a:ea typeface="Verdana" panose="020B0604030504040204" pitchFamily="34" charset="0"/>
                <a:cs typeface="Arial" panose="020B0604020202020204" pitchFamily="34" charset="0"/>
              </a:defRPr>
            </a:lvl1pPr>
          </a:lstStyle>
          <a:p>
            <a:r>
              <a:rPr lang="en-US" dirty="0"/>
              <a:t>Click To Edit Master Title Style</a:t>
            </a:r>
          </a:p>
        </p:txBody>
      </p:sp>
      <p:sp>
        <p:nvSpPr>
          <p:cNvPr id="3" name="Text Placeholder 2"/>
          <p:cNvSpPr>
            <a:spLocks noGrp="1"/>
          </p:cNvSpPr>
          <p:nvPr>
            <p:ph type="body" idx="1"/>
          </p:nvPr>
        </p:nvSpPr>
        <p:spPr>
          <a:xfrm>
            <a:off x="722313" y="4068763"/>
            <a:ext cx="7772400" cy="1131887"/>
          </a:xfrm>
        </p:spPr>
        <p:txBody>
          <a:bodyPr anchor="t">
            <a:normAutofit/>
          </a:bodyPr>
          <a:lstStyle>
            <a:lvl1pPr marL="0" indent="0" algn="ctr">
              <a:buNone/>
              <a:defRPr sz="2400">
                <a:solidFill>
                  <a:schemeClr val="tx1"/>
                </a:solidFill>
                <a:latin typeface="Times New Roman" panose="02020603050405020304" pitchFamily="18" charset="0"/>
                <a:cs typeface="Times New Roman" panose="02020603050405020304" pitchFamily="18"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Oval 6"/>
          <p:cNvSpPr/>
          <p:nvPr/>
        </p:nvSpPr>
        <p:spPr>
          <a:xfrm>
            <a:off x="4495800" y="3924300"/>
            <a:ext cx="84772" cy="84772"/>
          </a:xfrm>
          <a:prstGeom prst="ellipse">
            <a:avLst/>
          </a:prstGeom>
          <a:solidFill>
            <a:schemeClr val="tx1"/>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Oval 7"/>
          <p:cNvSpPr/>
          <p:nvPr/>
        </p:nvSpPr>
        <p:spPr>
          <a:xfrm>
            <a:off x="4695825" y="3924300"/>
            <a:ext cx="84772" cy="84772"/>
          </a:xfrm>
          <a:prstGeom prst="ellipse">
            <a:avLst/>
          </a:prstGeom>
          <a:solidFill>
            <a:schemeClr val="tx1"/>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Oval 8"/>
          <p:cNvSpPr/>
          <p:nvPr/>
        </p:nvSpPr>
        <p:spPr>
          <a:xfrm>
            <a:off x="4296728" y="3924300"/>
            <a:ext cx="84772" cy="84772"/>
          </a:xfrm>
          <a:prstGeom prst="ellipse">
            <a:avLst/>
          </a:prstGeom>
          <a:solidFill>
            <a:schemeClr val="tx1"/>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772400" y="5916829"/>
            <a:ext cx="1371600" cy="908685"/>
          </a:xfrm>
          <a:prstGeom prst="rect">
            <a:avLst/>
          </a:prstGeom>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4648200" y="990600"/>
            <a:ext cx="4038600" cy="5135563"/>
          </a:xfrm>
        </p:spPr>
        <p:txBody>
          <a:bodyPr/>
          <a:lstStyle>
            <a:lvl1pPr marL="342900" marR="0" indent="-342900" algn="l" defTabSz="914400" rtl="0" eaLnBrk="1" fontAlgn="auto" latinLnBrk="0" hangingPunct="1">
              <a:lnSpc>
                <a:spcPct val="100000"/>
              </a:lnSpc>
              <a:spcBef>
                <a:spcPct val="20000"/>
              </a:spcBef>
              <a:spcAft>
                <a:spcPts val="0"/>
              </a:spcAft>
              <a:buClrTx/>
              <a:buSzTx/>
              <a:buFont typeface="Arial" pitchFamily="34" charset="0"/>
              <a:buChar char="•"/>
              <a:tabLst/>
              <a:defRPr sz="2400">
                <a:latin typeface="Times New Roman" panose="02020603050405020304" pitchFamily="18" charset="0"/>
                <a:cs typeface="Times New Roman" panose="02020603050405020304" pitchFamily="18" charset="0"/>
              </a:defRPr>
            </a:lvl1pPr>
            <a:lvl2pPr marL="742950" marR="0" indent="-285750" algn="l" defTabSz="914400" rtl="0" eaLnBrk="1" fontAlgn="auto" latinLnBrk="0" hangingPunct="1">
              <a:lnSpc>
                <a:spcPct val="100000"/>
              </a:lnSpc>
              <a:spcBef>
                <a:spcPct val="20000"/>
              </a:spcBef>
              <a:spcAft>
                <a:spcPts val="0"/>
              </a:spcAft>
              <a:buClrTx/>
              <a:buSzTx/>
              <a:buFont typeface="Wingdings" panose="05000000000000000000" pitchFamily="2" charset="2"/>
              <a:buChar char="§"/>
              <a:tabLst/>
              <a:defRPr sz="2000">
                <a:latin typeface="Times New Roman" panose="02020603050405020304" pitchFamily="18" charset="0"/>
                <a:cs typeface="Times New Roman" panose="02020603050405020304" pitchFamily="18" charset="0"/>
              </a:defRPr>
            </a:lvl2pPr>
            <a:lvl3pPr marL="1143000" marR="0" indent="-228600" algn="l" defTabSz="914400" rtl="0" eaLnBrk="1" fontAlgn="auto" latinLnBrk="0" hangingPunct="1">
              <a:lnSpc>
                <a:spcPct val="100000"/>
              </a:lnSpc>
              <a:spcBef>
                <a:spcPct val="20000"/>
              </a:spcBef>
              <a:spcAft>
                <a:spcPts val="0"/>
              </a:spcAft>
              <a:buClrTx/>
              <a:buSzTx/>
              <a:buFont typeface="Courier New" panose="02070309020205020404" pitchFamily="49" charset="0"/>
              <a:buChar char="o"/>
              <a:tabLst/>
              <a:defRPr sz="1800">
                <a:latin typeface="Times New Roman" panose="02020603050405020304" pitchFamily="18" charset="0"/>
                <a:cs typeface="Times New Roman" panose="02020603050405020304" pitchFamily="18" charset="0"/>
              </a:defRPr>
            </a:lvl3pPr>
            <a:lvl4pPr marL="1600200" marR="0" indent="-2286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600">
                <a:latin typeface="Times New Roman" panose="02020603050405020304" pitchFamily="18" charset="0"/>
                <a:cs typeface="Times New Roman" panose="02020603050405020304" pitchFamily="18" charset="0"/>
              </a:defRPr>
            </a:lvl4pPr>
            <a:lvl5pPr marL="2057400" marR="0" indent="-228600" algn="l" defTabSz="914400" rtl="0" eaLnBrk="1" fontAlgn="auto" latinLnBrk="0" hangingPunct="1">
              <a:lnSpc>
                <a:spcPct val="100000"/>
              </a:lnSpc>
              <a:spcBef>
                <a:spcPct val="20000"/>
              </a:spcBef>
              <a:spcAft>
                <a:spcPts val="0"/>
              </a:spcAft>
              <a:buClrTx/>
              <a:buSzTx/>
              <a:buFont typeface="Wingdings" panose="05000000000000000000" pitchFamily="2" charset="2"/>
              <a:buChar char="§"/>
              <a:tabLst/>
              <a:defRPr sz="1400">
                <a:latin typeface="Times New Roman" panose="02020603050405020304" pitchFamily="18" charset="0"/>
                <a:cs typeface="Times New Roman" panose="02020603050405020304" pitchFamily="18"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Content Placeholder 8"/>
          <p:cNvSpPr>
            <a:spLocks noGrp="1"/>
          </p:cNvSpPr>
          <p:nvPr>
            <p:ph sz="quarter" idx="13"/>
          </p:nvPr>
        </p:nvSpPr>
        <p:spPr>
          <a:xfrm>
            <a:off x="467544" y="990600"/>
            <a:ext cx="4041648" cy="5135880"/>
          </a:xfrm>
        </p:spPr>
        <p:txBody>
          <a:bodyPr/>
          <a:lstStyle>
            <a:lvl1pPr>
              <a:defRPr>
                <a:latin typeface="Times New Roman" panose="02020603050405020304" pitchFamily="18" charset="0"/>
                <a:cs typeface="Times New Roman" panose="02020603050405020304" pitchFamily="18" charset="0"/>
              </a:defRPr>
            </a:lvl1pPr>
            <a:lvl2pPr marL="742950" indent="-285750">
              <a:buFont typeface="Wingdings" panose="05000000000000000000" pitchFamily="2" charset="2"/>
              <a:buChar char="§"/>
              <a:defRPr sz="2000">
                <a:latin typeface="Times New Roman" panose="02020603050405020304" pitchFamily="18" charset="0"/>
                <a:cs typeface="Times New Roman" panose="02020603050405020304" pitchFamily="18" charset="0"/>
              </a:defRPr>
            </a:lvl2pPr>
            <a:lvl3pPr marL="1143000" indent="-228600">
              <a:buFont typeface="Courier New" panose="02070309020205020404" pitchFamily="49" charset="0"/>
              <a:buChar char="o"/>
              <a:defRPr sz="1800">
                <a:latin typeface="Times New Roman" panose="02020603050405020304" pitchFamily="18" charset="0"/>
                <a:cs typeface="Times New Roman" panose="02020603050405020304" pitchFamily="18" charset="0"/>
              </a:defRPr>
            </a:lvl3pPr>
            <a:lvl4pPr marL="1600200" indent="-228600">
              <a:buFont typeface="Arial" panose="020B0604020202020204" pitchFamily="34" charset="0"/>
              <a:buChar char="•"/>
              <a:defRPr>
                <a:latin typeface="Times New Roman" panose="02020603050405020304" pitchFamily="18" charset="0"/>
                <a:cs typeface="Times New Roman" panose="02020603050405020304" pitchFamily="18" charset="0"/>
              </a:defRPr>
            </a:lvl4pPr>
            <a:lvl5pPr marL="2057400" indent="-228600">
              <a:buFont typeface="Wingdings" panose="05000000000000000000" pitchFamily="2" charset="2"/>
              <a:buChar char="§"/>
              <a:defRPr sz="1400">
                <a:latin typeface="Times New Roman" panose="02020603050405020304" pitchFamily="18" charset="0"/>
                <a:cs typeface="Times New Roman" panose="02020603050405020304" pitchFamily="18"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772400" y="5916829"/>
            <a:ext cx="1371600" cy="908685"/>
          </a:xfrm>
          <a:prstGeom prst="rect">
            <a:avLst/>
          </a:prstGeom>
          <a:ln>
            <a:noFill/>
          </a:ln>
        </p:spPr>
      </p:pic>
      <p:sp>
        <p:nvSpPr>
          <p:cNvPr id="11" name="Title 1"/>
          <p:cNvSpPr>
            <a:spLocks noGrp="1"/>
          </p:cNvSpPr>
          <p:nvPr>
            <p:ph type="title" hasCustomPrompt="1"/>
          </p:nvPr>
        </p:nvSpPr>
        <p:spPr>
          <a:xfrm>
            <a:off x="462372" y="76200"/>
            <a:ext cx="8219256" cy="763488"/>
          </a:xfrm>
        </p:spPr>
        <p:txBody>
          <a:bodyPr/>
          <a:lstStyle>
            <a:lvl1pPr>
              <a:lnSpc>
                <a:spcPct val="100000"/>
              </a:lnSpc>
              <a:defRPr sz="4000" cap="small" baseline="0">
                <a:solidFill>
                  <a:srgbClr val="0065A0"/>
                </a:solidFill>
                <a:latin typeface="Arial" panose="020B0604020202020204" pitchFamily="34" charset="0"/>
                <a:ea typeface="Verdana" panose="020B0604030504040204" pitchFamily="34" charset="0"/>
                <a:cs typeface="Arial" panose="020B0604020202020204" pitchFamily="34" charset="0"/>
              </a:defRPr>
            </a:lvl1pPr>
          </a:lstStyle>
          <a:p>
            <a:r>
              <a:rPr lang="en-US" dirty="0"/>
              <a:t>Click To Edit Master Title Style</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332656"/>
            <a:ext cx="8229600" cy="979512"/>
          </a:xfrm>
          <a:prstGeom prst="rect">
            <a:avLst/>
          </a:prstGeom>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457200" y="1371600"/>
            <a:ext cx="8229600" cy="47545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 bg1="lt1" tx1="dk1" bg2="lt2" tx2="dk2" accent1="accent1" accent2="accent2" accent3="accent3" accent4="accent4" accent5="accent5" accent6="accent6" hlink="hlink" folHlink="folHlink"/>
  <p:sldLayoutIdLst>
    <p:sldLayoutId id="2147483758" r:id="rId1"/>
    <p:sldLayoutId id="2147483759" r:id="rId2"/>
    <p:sldLayoutId id="2147483760" r:id="rId3"/>
    <p:sldLayoutId id="2147483761" r:id="rId4"/>
  </p:sldLayoutIdLst>
  <p:hf sldNum="0" hdr="0" ftr="0" dt="0"/>
  <p:txStyles>
    <p:titleStyle>
      <a:lvl1pPr algn="ctr" defTabSz="914400" rtl="0" eaLnBrk="1" latinLnBrk="0" hangingPunct="1">
        <a:lnSpc>
          <a:spcPts val="5800"/>
        </a:lnSpc>
        <a:spcBef>
          <a:spcPct val="0"/>
        </a:spcBef>
        <a:buNone/>
        <a:defRPr sz="4200" b="1" kern="1200">
          <a:solidFill>
            <a:srgbClr val="0065A0"/>
          </a:solidFill>
          <a:effectLst>
            <a:outerShdw blurRad="38100" dist="38100" dir="2700000" algn="tl">
              <a:srgbClr val="000000">
                <a:alpha val="43137"/>
              </a:srgbClr>
            </a:outerShdw>
          </a:effectLst>
          <a:latin typeface="Arial" panose="020B0604020202020204" pitchFamily="34" charset="0"/>
          <a:ea typeface="Verdana" panose="020B0604030504040204" pitchFamily="34" charset="0"/>
          <a:cs typeface="Arial" panose="020B0604020202020204" pitchFamily="34" charset="0"/>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solidFill>
          <a:latin typeface="Times New Roman" panose="02020603050405020304" pitchFamily="18" charset="0"/>
          <a:ea typeface="+mn-ea"/>
          <a:cs typeface="Times New Roman" panose="02020603050405020304" pitchFamily="18" charset="0"/>
        </a:defRPr>
      </a:lvl1pPr>
      <a:lvl2pPr marL="742950" indent="-285750" algn="l" defTabSz="914400" rtl="0" eaLnBrk="1" latinLnBrk="0" hangingPunct="1">
        <a:spcBef>
          <a:spcPct val="20000"/>
        </a:spcBef>
        <a:buFont typeface="Courier New" pitchFamily="49" charset="0"/>
        <a:buChar char="o"/>
        <a:defRPr sz="1600" kern="1200">
          <a:solidFill>
            <a:schemeClr val="tx1"/>
          </a:solidFill>
          <a:latin typeface="Times New Roman" panose="02020603050405020304" pitchFamily="18" charset="0"/>
          <a:ea typeface="+mn-ea"/>
          <a:cs typeface="Times New Roman" panose="02020603050405020304" pitchFamily="18" charset="0"/>
        </a:defRPr>
      </a:lvl2pPr>
      <a:lvl3pPr marL="1143000" indent="-228600" algn="l" defTabSz="914400" rtl="0" eaLnBrk="1" latinLnBrk="0" hangingPunct="1">
        <a:spcBef>
          <a:spcPct val="20000"/>
        </a:spcBef>
        <a:buFont typeface="Arial" pitchFamily="34" charset="0"/>
        <a:buChar char="•"/>
        <a:defRPr sz="1600" kern="1200">
          <a:solidFill>
            <a:schemeClr val="tx1"/>
          </a:solidFill>
          <a:latin typeface="Times New Roman" panose="02020603050405020304" pitchFamily="18" charset="0"/>
          <a:ea typeface="+mn-ea"/>
          <a:cs typeface="Times New Roman" panose="02020603050405020304" pitchFamily="18" charset="0"/>
        </a:defRPr>
      </a:lvl3pPr>
      <a:lvl4pPr marL="1600200" indent="-228600" algn="l" defTabSz="914400" rtl="0" eaLnBrk="1" latinLnBrk="0" hangingPunct="1">
        <a:spcBef>
          <a:spcPct val="20000"/>
        </a:spcBef>
        <a:buFont typeface="Courier New" pitchFamily="49" charset="0"/>
        <a:buChar char="o"/>
        <a:defRPr sz="1600" kern="1200">
          <a:solidFill>
            <a:schemeClr val="tx1"/>
          </a:solidFill>
          <a:latin typeface="Times New Roman" panose="02020603050405020304" pitchFamily="18" charset="0"/>
          <a:ea typeface="+mn-ea"/>
          <a:cs typeface="Times New Roman" panose="02020603050405020304" pitchFamily="18" charset="0"/>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Times New Roman" panose="02020603050405020304" pitchFamily="18" charset="0"/>
          <a:ea typeface="+mn-ea"/>
          <a:cs typeface="Times New Roman" panose="02020603050405020304" pitchFamily="18" charset="0"/>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www2.iccb.org/data/illinois-community-colleges-economic-impacts/"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2857500"/>
            <a:ext cx="8610600" cy="1142999"/>
          </a:xfrm>
        </p:spPr>
        <p:txBody>
          <a:bodyPr/>
          <a:lstStyle/>
          <a:p>
            <a:r>
              <a:rPr lang="en-US" sz="3600" dirty="0"/>
              <a:t>Illinois Community College System </a:t>
            </a:r>
            <a:br>
              <a:rPr lang="en-US" sz="3600" dirty="0"/>
            </a:br>
            <a:r>
              <a:rPr lang="en-US" sz="3600" dirty="0"/>
              <a:t>Economic Impact Study</a:t>
            </a:r>
          </a:p>
        </p:txBody>
      </p:sp>
      <p:sp>
        <p:nvSpPr>
          <p:cNvPr id="3" name="Subtitle 2"/>
          <p:cNvSpPr>
            <a:spLocks noGrp="1"/>
          </p:cNvSpPr>
          <p:nvPr>
            <p:ph type="subTitle" idx="1"/>
          </p:nvPr>
        </p:nvSpPr>
        <p:spPr>
          <a:xfrm>
            <a:off x="0" y="4267200"/>
            <a:ext cx="9144000" cy="2590800"/>
          </a:xfrm>
        </p:spPr>
        <p:txBody>
          <a:bodyPr>
            <a:normAutofit/>
          </a:bodyPr>
          <a:lstStyle/>
          <a:p>
            <a:endParaRPr lang="en-US" sz="1050" dirty="0"/>
          </a:p>
          <a:p>
            <a:r>
              <a:rPr lang="en-US" sz="2400" dirty="0"/>
              <a:t>December 14, 2021</a:t>
            </a:r>
          </a:p>
          <a:p>
            <a:r>
              <a:rPr lang="en-US" sz="2400" dirty="0"/>
              <a:t>For the Illinois Board of Higher Education</a:t>
            </a:r>
          </a:p>
          <a:p>
            <a:r>
              <a:rPr lang="en-US" sz="2400" dirty="0"/>
              <a:t> </a:t>
            </a:r>
          </a:p>
          <a:p>
            <a:r>
              <a:rPr lang="en-US" sz="2400" dirty="0"/>
              <a:t>Brian Durham, ICCB Executive Director</a:t>
            </a:r>
          </a:p>
          <a:p>
            <a:r>
              <a:rPr lang="en-US" sz="2400" dirty="0"/>
              <a:t>Nathan Wilson, ICCB Deputy Director for Research</a:t>
            </a:r>
          </a:p>
        </p:txBody>
      </p:sp>
    </p:spTree>
    <p:extLst>
      <p:ext uri="{BB962C8B-B14F-4D97-AF65-F5344CB8AC3E}">
        <p14:creationId xmlns:p14="http://schemas.microsoft.com/office/powerpoint/2010/main" val="11537200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A43C0E-8993-4C47-8875-16C6C0445BA4}"/>
              </a:ext>
            </a:extLst>
          </p:cNvPr>
          <p:cNvSpPr>
            <a:spLocks noGrp="1"/>
          </p:cNvSpPr>
          <p:nvPr>
            <p:ph type="title"/>
          </p:nvPr>
        </p:nvSpPr>
        <p:spPr>
          <a:xfrm>
            <a:off x="381000" y="0"/>
            <a:ext cx="8219256" cy="1319815"/>
          </a:xfrm>
        </p:spPr>
        <p:txBody>
          <a:bodyPr/>
          <a:lstStyle/>
          <a:p>
            <a:r>
              <a:rPr lang="en-US" sz="3600" dirty="0"/>
              <a:t>A Community College Education Increases Earnings</a:t>
            </a:r>
          </a:p>
        </p:txBody>
      </p:sp>
      <p:sp>
        <p:nvSpPr>
          <p:cNvPr id="25" name="Content Placeholder 2">
            <a:extLst>
              <a:ext uri="{FF2B5EF4-FFF2-40B4-BE49-F238E27FC236}">
                <a16:creationId xmlns:a16="http://schemas.microsoft.com/office/drawing/2014/main" id="{EFD64CDB-F9FF-4FCF-9223-0DD48F93D7F9}"/>
              </a:ext>
            </a:extLst>
          </p:cNvPr>
          <p:cNvSpPr>
            <a:spLocks noGrp="1"/>
          </p:cNvSpPr>
          <p:nvPr>
            <p:ph idx="1"/>
          </p:nvPr>
        </p:nvSpPr>
        <p:spPr>
          <a:xfrm>
            <a:off x="165409" y="1905000"/>
            <a:ext cx="3733801" cy="3352800"/>
          </a:xfrm>
        </p:spPr>
        <p:txBody>
          <a:bodyPr/>
          <a:lstStyle/>
          <a:p>
            <a:pPr>
              <a:spcBef>
                <a:spcPts val="0"/>
              </a:spcBef>
              <a:spcAft>
                <a:spcPts val="1200"/>
              </a:spcAft>
            </a:pPr>
            <a:r>
              <a:rPr lang="en-US" dirty="0"/>
              <a:t>When examining earnings one year prior to completion to three years after</a:t>
            </a:r>
          </a:p>
          <a:p>
            <a:pPr lvl="1">
              <a:spcBef>
                <a:spcPts val="0"/>
              </a:spcBef>
              <a:spcAft>
                <a:spcPts val="1200"/>
              </a:spcAft>
            </a:pPr>
            <a:r>
              <a:rPr lang="en-US" dirty="0"/>
              <a:t>African American students increased earnings 88%</a:t>
            </a:r>
          </a:p>
          <a:p>
            <a:pPr lvl="1">
              <a:spcBef>
                <a:spcPts val="0"/>
              </a:spcBef>
              <a:spcAft>
                <a:spcPts val="1200"/>
              </a:spcAft>
            </a:pPr>
            <a:r>
              <a:rPr lang="en-US" dirty="0"/>
              <a:t>Latinx students increased earnings 119%</a:t>
            </a:r>
          </a:p>
          <a:p>
            <a:endParaRPr lang="en-US" dirty="0"/>
          </a:p>
          <a:p>
            <a:endParaRPr lang="en-US" dirty="0"/>
          </a:p>
          <a:p>
            <a:endParaRPr lang="en-US" dirty="0"/>
          </a:p>
        </p:txBody>
      </p:sp>
      <p:pic>
        <p:nvPicPr>
          <p:cNvPr id="4" name="Picture 3">
            <a:extLst>
              <a:ext uri="{FF2B5EF4-FFF2-40B4-BE49-F238E27FC236}">
                <a16:creationId xmlns:a16="http://schemas.microsoft.com/office/drawing/2014/main" id="{61C03193-22CF-483D-865A-E0A2A0B81782}"/>
              </a:ext>
            </a:extLst>
          </p:cNvPr>
          <p:cNvPicPr>
            <a:picLocks noChangeAspect="1"/>
          </p:cNvPicPr>
          <p:nvPr/>
        </p:nvPicPr>
        <p:blipFill>
          <a:blip r:embed="rId3"/>
          <a:stretch>
            <a:fillRect/>
          </a:stretch>
        </p:blipFill>
        <p:spPr>
          <a:xfrm>
            <a:off x="3899210" y="2062771"/>
            <a:ext cx="5000591" cy="3297146"/>
          </a:xfrm>
          <a:prstGeom prst="rect">
            <a:avLst/>
          </a:prstGeom>
        </p:spPr>
      </p:pic>
    </p:spTree>
    <p:extLst>
      <p:ext uri="{BB962C8B-B14F-4D97-AF65-F5344CB8AC3E}">
        <p14:creationId xmlns:p14="http://schemas.microsoft.com/office/powerpoint/2010/main" val="14206725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A43C0E-8993-4C47-8875-16C6C0445BA4}"/>
              </a:ext>
            </a:extLst>
          </p:cNvPr>
          <p:cNvSpPr>
            <a:spLocks noGrp="1"/>
          </p:cNvSpPr>
          <p:nvPr>
            <p:ph type="title"/>
          </p:nvPr>
        </p:nvSpPr>
        <p:spPr>
          <a:xfrm>
            <a:off x="462372" y="76200"/>
            <a:ext cx="8219256" cy="1828800"/>
          </a:xfrm>
        </p:spPr>
        <p:txBody>
          <a:bodyPr/>
          <a:lstStyle/>
          <a:p>
            <a:r>
              <a:rPr lang="en-US" sz="3600" dirty="0"/>
              <a:t>Earnings Gains Not Limited to Students Who Complete Long-Term Certificates and Associate Degree</a:t>
            </a:r>
          </a:p>
        </p:txBody>
      </p:sp>
      <p:sp>
        <p:nvSpPr>
          <p:cNvPr id="25" name="Content Placeholder 2">
            <a:extLst>
              <a:ext uri="{FF2B5EF4-FFF2-40B4-BE49-F238E27FC236}">
                <a16:creationId xmlns:a16="http://schemas.microsoft.com/office/drawing/2014/main" id="{EFD64CDB-F9FF-4FCF-9223-0DD48F93D7F9}"/>
              </a:ext>
            </a:extLst>
          </p:cNvPr>
          <p:cNvSpPr>
            <a:spLocks noGrp="1"/>
          </p:cNvSpPr>
          <p:nvPr>
            <p:ph idx="1"/>
          </p:nvPr>
        </p:nvSpPr>
        <p:spPr>
          <a:xfrm>
            <a:off x="5166854" y="2308542"/>
            <a:ext cx="3519946" cy="3817621"/>
          </a:xfrm>
        </p:spPr>
        <p:txBody>
          <a:bodyPr/>
          <a:lstStyle/>
          <a:p>
            <a:r>
              <a:rPr lang="en-US" dirty="0"/>
              <a:t>Short-term certificates that provide students with a quick and focused program of study that can lead to immediate employment also produced considerable annual earnings.</a:t>
            </a:r>
          </a:p>
          <a:p>
            <a:endParaRPr lang="en-US" dirty="0"/>
          </a:p>
          <a:p>
            <a:endParaRPr lang="en-US" dirty="0"/>
          </a:p>
          <a:p>
            <a:endParaRPr lang="en-US" dirty="0"/>
          </a:p>
          <a:p>
            <a:endParaRPr lang="en-US" dirty="0"/>
          </a:p>
        </p:txBody>
      </p:sp>
      <p:pic>
        <p:nvPicPr>
          <p:cNvPr id="4" name="Picture 3">
            <a:extLst>
              <a:ext uri="{FF2B5EF4-FFF2-40B4-BE49-F238E27FC236}">
                <a16:creationId xmlns:a16="http://schemas.microsoft.com/office/drawing/2014/main" id="{9CC56C2D-E539-4D23-9904-224D452C47BF}"/>
              </a:ext>
            </a:extLst>
          </p:cNvPr>
          <p:cNvPicPr>
            <a:picLocks noChangeAspect="1"/>
          </p:cNvPicPr>
          <p:nvPr/>
        </p:nvPicPr>
        <p:blipFill>
          <a:blip r:embed="rId3"/>
          <a:stretch>
            <a:fillRect/>
          </a:stretch>
        </p:blipFill>
        <p:spPr>
          <a:xfrm>
            <a:off x="169127" y="2308541"/>
            <a:ext cx="5014454" cy="3817621"/>
          </a:xfrm>
          <a:prstGeom prst="rect">
            <a:avLst/>
          </a:prstGeom>
        </p:spPr>
      </p:pic>
    </p:spTree>
    <p:extLst>
      <p:ext uri="{BB962C8B-B14F-4D97-AF65-F5344CB8AC3E}">
        <p14:creationId xmlns:p14="http://schemas.microsoft.com/office/powerpoint/2010/main" val="16487587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A43C0E-8993-4C47-8875-16C6C0445BA4}"/>
              </a:ext>
            </a:extLst>
          </p:cNvPr>
          <p:cNvSpPr>
            <a:spLocks noGrp="1"/>
          </p:cNvSpPr>
          <p:nvPr>
            <p:ph type="title"/>
          </p:nvPr>
        </p:nvSpPr>
        <p:spPr>
          <a:xfrm>
            <a:off x="462372" y="381000"/>
            <a:ext cx="8219256" cy="1219200"/>
          </a:xfrm>
        </p:spPr>
        <p:txBody>
          <a:bodyPr/>
          <a:lstStyle/>
          <a:p>
            <a:r>
              <a:rPr lang="en-US" sz="3600" dirty="0"/>
              <a:t>Community College Graduates are In-Demand by Business &amp; Industry</a:t>
            </a:r>
          </a:p>
        </p:txBody>
      </p:sp>
      <p:sp>
        <p:nvSpPr>
          <p:cNvPr id="25" name="Content Placeholder 2">
            <a:extLst>
              <a:ext uri="{FF2B5EF4-FFF2-40B4-BE49-F238E27FC236}">
                <a16:creationId xmlns:a16="http://schemas.microsoft.com/office/drawing/2014/main" id="{EFD64CDB-F9FF-4FCF-9223-0DD48F93D7F9}"/>
              </a:ext>
            </a:extLst>
          </p:cNvPr>
          <p:cNvSpPr>
            <a:spLocks noGrp="1"/>
          </p:cNvSpPr>
          <p:nvPr>
            <p:ph idx="1"/>
          </p:nvPr>
        </p:nvSpPr>
        <p:spPr>
          <a:xfrm>
            <a:off x="457200" y="1752600"/>
            <a:ext cx="8229600" cy="4373563"/>
          </a:xfrm>
        </p:spPr>
        <p:txBody>
          <a:bodyPr/>
          <a:lstStyle/>
          <a:p>
            <a:r>
              <a:rPr lang="en-US" dirty="0"/>
              <a:t>Graduates with an associate degree (i.e., transfer degrees to a 4-year institution) have an employment rate of 85% after five years and this increases to 92% ten years after graduation.</a:t>
            </a:r>
          </a:p>
          <a:p>
            <a:endParaRPr lang="en-US" dirty="0"/>
          </a:p>
          <a:p>
            <a:endParaRPr lang="en-US" dirty="0"/>
          </a:p>
          <a:p>
            <a:endParaRPr lang="en-US" dirty="0"/>
          </a:p>
          <a:p>
            <a:endParaRPr lang="en-US" dirty="0"/>
          </a:p>
        </p:txBody>
      </p:sp>
      <p:pic>
        <p:nvPicPr>
          <p:cNvPr id="3" name="Picture 2">
            <a:extLst>
              <a:ext uri="{FF2B5EF4-FFF2-40B4-BE49-F238E27FC236}">
                <a16:creationId xmlns:a16="http://schemas.microsoft.com/office/drawing/2014/main" id="{051CA44A-618A-4563-93BB-9AFE6B145612}"/>
              </a:ext>
            </a:extLst>
          </p:cNvPr>
          <p:cNvPicPr>
            <a:picLocks noChangeAspect="1"/>
          </p:cNvPicPr>
          <p:nvPr/>
        </p:nvPicPr>
        <p:blipFill>
          <a:blip r:embed="rId3"/>
          <a:stretch>
            <a:fillRect/>
          </a:stretch>
        </p:blipFill>
        <p:spPr>
          <a:xfrm>
            <a:off x="1600200" y="3105575"/>
            <a:ext cx="5867400" cy="3419786"/>
          </a:xfrm>
          <a:prstGeom prst="rect">
            <a:avLst/>
          </a:prstGeom>
        </p:spPr>
      </p:pic>
    </p:spTree>
    <p:extLst>
      <p:ext uri="{BB962C8B-B14F-4D97-AF65-F5344CB8AC3E}">
        <p14:creationId xmlns:p14="http://schemas.microsoft.com/office/powerpoint/2010/main" val="42094791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A43C0E-8993-4C47-8875-16C6C0445BA4}"/>
              </a:ext>
            </a:extLst>
          </p:cNvPr>
          <p:cNvSpPr>
            <a:spLocks noGrp="1"/>
          </p:cNvSpPr>
          <p:nvPr>
            <p:ph type="title"/>
          </p:nvPr>
        </p:nvSpPr>
        <p:spPr>
          <a:xfrm>
            <a:off x="462372" y="76200"/>
            <a:ext cx="8219256" cy="1219200"/>
          </a:xfrm>
        </p:spPr>
        <p:txBody>
          <a:bodyPr/>
          <a:lstStyle/>
          <a:p>
            <a:r>
              <a:rPr lang="en-US" sz="3600" dirty="0"/>
              <a:t>Community College Graduates are In-Demand by Business &amp; Industry</a:t>
            </a:r>
          </a:p>
        </p:txBody>
      </p:sp>
      <p:sp>
        <p:nvSpPr>
          <p:cNvPr id="25" name="Content Placeholder 2">
            <a:extLst>
              <a:ext uri="{FF2B5EF4-FFF2-40B4-BE49-F238E27FC236}">
                <a16:creationId xmlns:a16="http://schemas.microsoft.com/office/drawing/2014/main" id="{EFD64CDB-F9FF-4FCF-9223-0DD48F93D7F9}"/>
              </a:ext>
            </a:extLst>
          </p:cNvPr>
          <p:cNvSpPr>
            <a:spLocks noGrp="1"/>
          </p:cNvSpPr>
          <p:nvPr>
            <p:ph idx="1"/>
          </p:nvPr>
        </p:nvSpPr>
        <p:spPr>
          <a:xfrm>
            <a:off x="457200" y="1523999"/>
            <a:ext cx="8229600" cy="1308039"/>
          </a:xfrm>
        </p:spPr>
        <p:txBody>
          <a:bodyPr/>
          <a:lstStyle/>
          <a:p>
            <a:r>
              <a:rPr lang="en-US" dirty="0"/>
              <a:t>More than 84% of students who earn a long-term certificate, or an Associate in Applied science are employed in their chosen career field within a year of graduation.</a:t>
            </a:r>
          </a:p>
          <a:p>
            <a:endParaRPr lang="en-US" dirty="0"/>
          </a:p>
          <a:p>
            <a:endParaRPr lang="en-US" dirty="0"/>
          </a:p>
          <a:p>
            <a:endParaRPr lang="en-US" dirty="0"/>
          </a:p>
          <a:p>
            <a:endParaRPr lang="en-US" dirty="0"/>
          </a:p>
          <a:p>
            <a:endParaRPr lang="en-US" dirty="0"/>
          </a:p>
        </p:txBody>
      </p:sp>
      <p:pic>
        <p:nvPicPr>
          <p:cNvPr id="3" name="Picture 2">
            <a:extLst>
              <a:ext uri="{FF2B5EF4-FFF2-40B4-BE49-F238E27FC236}">
                <a16:creationId xmlns:a16="http://schemas.microsoft.com/office/drawing/2014/main" id="{31CC07D2-2886-4BCA-A390-3E3D45B5C3F8}"/>
              </a:ext>
            </a:extLst>
          </p:cNvPr>
          <p:cNvPicPr>
            <a:picLocks noChangeAspect="1"/>
          </p:cNvPicPr>
          <p:nvPr/>
        </p:nvPicPr>
        <p:blipFill>
          <a:blip r:embed="rId3"/>
          <a:stretch>
            <a:fillRect/>
          </a:stretch>
        </p:blipFill>
        <p:spPr>
          <a:xfrm>
            <a:off x="838200" y="2895600"/>
            <a:ext cx="7543800" cy="3699580"/>
          </a:xfrm>
          <a:prstGeom prst="rect">
            <a:avLst/>
          </a:prstGeom>
        </p:spPr>
      </p:pic>
    </p:spTree>
    <p:extLst>
      <p:ext uri="{BB962C8B-B14F-4D97-AF65-F5344CB8AC3E}">
        <p14:creationId xmlns:p14="http://schemas.microsoft.com/office/powerpoint/2010/main" val="3945935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A43C0E-8993-4C47-8875-16C6C0445BA4}"/>
              </a:ext>
            </a:extLst>
          </p:cNvPr>
          <p:cNvSpPr>
            <a:spLocks noGrp="1"/>
          </p:cNvSpPr>
          <p:nvPr>
            <p:ph type="title"/>
          </p:nvPr>
        </p:nvSpPr>
        <p:spPr>
          <a:xfrm>
            <a:off x="462372" y="76200"/>
            <a:ext cx="8219256" cy="1371600"/>
          </a:xfrm>
        </p:spPr>
        <p:txBody>
          <a:bodyPr/>
          <a:lstStyle/>
          <a:p>
            <a:r>
              <a:rPr lang="en-US" sz="3600" dirty="0"/>
              <a:t>Community College Graduates are In-Demand by Business &amp; Industry</a:t>
            </a:r>
          </a:p>
        </p:txBody>
      </p:sp>
      <p:graphicFrame>
        <p:nvGraphicFramePr>
          <p:cNvPr id="5" name="Chart 4">
            <a:extLst>
              <a:ext uri="{FF2B5EF4-FFF2-40B4-BE49-F238E27FC236}">
                <a16:creationId xmlns:a16="http://schemas.microsoft.com/office/drawing/2014/main" id="{98EAB4B9-205D-43B8-83A1-B3577AD606A2}"/>
              </a:ext>
            </a:extLst>
          </p:cNvPr>
          <p:cNvGraphicFramePr>
            <a:graphicFrameLocks/>
          </p:cNvGraphicFramePr>
          <p:nvPr>
            <p:extLst>
              <p:ext uri="{D42A27DB-BD31-4B8C-83A1-F6EECF244321}">
                <p14:modId xmlns:p14="http://schemas.microsoft.com/office/powerpoint/2010/main" val="3020276219"/>
              </p:ext>
            </p:extLst>
          </p:nvPr>
        </p:nvGraphicFramePr>
        <p:xfrm>
          <a:off x="152400" y="1597818"/>
          <a:ext cx="8839200" cy="449818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5246969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AB3CA3-6C02-423E-9D62-FE5A9684A872}"/>
              </a:ext>
            </a:extLst>
          </p:cNvPr>
          <p:cNvSpPr>
            <a:spLocks noGrp="1"/>
          </p:cNvSpPr>
          <p:nvPr>
            <p:ph type="title"/>
          </p:nvPr>
        </p:nvSpPr>
        <p:spPr>
          <a:xfrm>
            <a:off x="457200" y="609600"/>
            <a:ext cx="8219256" cy="763488"/>
          </a:xfrm>
        </p:spPr>
        <p:txBody>
          <a:bodyPr/>
          <a:lstStyle/>
          <a:p>
            <a:r>
              <a:rPr lang="en-US" sz="3600" dirty="0"/>
              <a:t>Illinois Community Colleges Meet the Needs of Business and Industry</a:t>
            </a:r>
          </a:p>
        </p:txBody>
      </p:sp>
      <p:sp>
        <p:nvSpPr>
          <p:cNvPr id="3" name="Content Placeholder 2">
            <a:extLst>
              <a:ext uri="{FF2B5EF4-FFF2-40B4-BE49-F238E27FC236}">
                <a16:creationId xmlns:a16="http://schemas.microsoft.com/office/drawing/2014/main" id="{EE980C7B-532F-4F7B-8FF2-D9A52DD509F6}"/>
              </a:ext>
            </a:extLst>
          </p:cNvPr>
          <p:cNvSpPr>
            <a:spLocks noGrp="1"/>
          </p:cNvSpPr>
          <p:nvPr>
            <p:ph idx="1"/>
          </p:nvPr>
        </p:nvSpPr>
        <p:spPr>
          <a:xfrm>
            <a:off x="457200" y="1600200"/>
            <a:ext cx="8229600" cy="4525963"/>
          </a:xfrm>
        </p:spPr>
        <p:txBody>
          <a:bodyPr/>
          <a:lstStyle/>
          <a:p>
            <a:endParaRPr lang="en-US" dirty="0"/>
          </a:p>
          <a:p>
            <a:r>
              <a:rPr lang="en-US" sz="2800" dirty="0"/>
              <a:t>Illinois community colleges support local workforce and economic development services through employer and business engagement. </a:t>
            </a:r>
          </a:p>
          <a:p>
            <a:pPr marL="0" indent="0">
              <a:buNone/>
            </a:pPr>
            <a:endParaRPr lang="en-US" sz="2800" dirty="0"/>
          </a:p>
          <a:p>
            <a:r>
              <a:rPr lang="en-US" sz="2800" dirty="0"/>
              <a:t>During academic year 2020, Illinois community colleges worked with nearly </a:t>
            </a:r>
            <a:r>
              <a:rPr lang="en-US" sz="2800" b="1" dirty="0"/>
              <a:t>9,800 employers</a:t>
            </a:r>
            <a:r>
              <a:rPr lang="en-US" sz="2800" dirty="0"/>
              <a:t>. </a:t>
            </a:r>
          </a:p>
        </p:txBody>
      </p:sp>
    </p:spTree>
    <p:extLst>
      <p:ext uri="{BB962C8B-B14F-4D97-AF65-F5344CB8AC3E}">
        <p14:creationId xmlns:p14="http://schemas.microsoft.com/office/powerpoint/2010/main" val="37234837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CC79EE-26A6-46E9-BC46-504EB541FD42}"/>
              </a:ext>
            </a:extLst>
          </p:cNvPr>
          <p:cNvSpPr>
            <a:spLocks noGrp="1"/>
          </p:cNvSpPr>
          <p:nvPr>
            <p:ph type="title"/>
          </p:nvPr>
        </p:nvSpPr>
        <p:spPr>
          <a:xfrm>
            <a:off x="462372" y="532656"/>
            <a:ext cx="8219256" cy="763488"/>
          </a:xfrm>
        </p:spPr>
        <p:txBody>
          <a:bodyPr/>
          <a:lstStyle/>
          <a:p>
            <a:r>
              <a:rPr lang="en-US" dirty="0"/>
              <a:t>ICCB Economic Impact Study Website</a:t>
            </a:r>
          </a:p>
        </p:txBody>
      </p:sp>
      <p:sp>
        <p:nvSpPr>
          <p:cNvPr id="3" name="Content Placeholder 2">
            <a:extLst>
              <a:ext uri="{FF2B5EF4-FFF2-40B4-BE49-F238E27FC236}">
                <a16:creationId xmlns:a16="http://schemas.microsoft.com/office/drawing/2014/main" id="{2B155FD7-67C5-4C53-8261-6248459628E8}"/>
              </a:ext>
            </a:extLst>
          </p:cNvPr>
          <p:cNvSpPr>
            <a:spLocks noGrp="1"/>
          </p:cNvSpPr>
          <p:nvPr>
            <p:ph idx="1"/>
          </p:nvPr>
        </p:nvSpPr>
        <p:spPr>
          <a:xfrm>
            <a:off x="457200" y="1296144"/>
            <a:ext cx="8229600" cy="4830019"/>
          </a:xfrm>
        </p:spPr>
        <p:txBody>
          <a:bodyPr>
            <a:normAutofit lnSpcReduction="10000"/>
          </a:bodyPr>
          <a:lstStyle/>
          <a:p>
            <a:r>
              <a:rPr lang="en-US" sz="3200" dirty="0"/>
              <a:t>ICCB EIS website located at:</a:t>
            </a:r>
          </a:p>
          <a:p>
            <a:pPr marL="0" indent="0">
              <a:buNone/>
            </a:pPr>
            <a:r>
              <a:rPr lang="en-US" sz="3200" dirty="0"/>
              <a:t> </a:t>
            </a:r>
            <a:r>
              <a:rPr lang="en-US" dirty="0">
                <a:hlinkClick r:id="rId2"/>
              </a:rPr>
              <a:t>http://www2.iccb.org/data/illinois-community-colleges-economic-impacts/</a:t>
            </a:r>
            <a:r>
              <a:rPr lang="en-US" dirty="0"/>
              <a:t>  </a:t>
            </a:r>
          </a:p>
          <a:p>
            <a:pPr marL="0" indent="0">
              <a:buNone/>
            </a:pPr>
            <a:endParaRPr lang="en-US" dirty="0"/>
          </a:p>
          <a:p>
            <a:r>
              <a:rPr lang="en-US" sz="2800" dirty="0"/>
              <a:t>Resources on website include:</a:t>
            </a:r>
          </a:p>
          <a:p>
            <a:pPr lvl="1"/>
            <a:r>
              <a:rPr lang="en-US" sz="2400" dirty="0"/>
              <a:t>Illinois Community Colleges’ Economic Impacts Statewide Report </a:t>
            </a:r>
          </a:p>
          <a:p>
            <a:pPr lvl="1"/>
            <a:r>
              <a:rPr lang="en-US" sz="2400" dirty="0"/>
              <a:t>Illinois Community Colleges: An Economic Impact Fact Sheet</a:t>
            </a:r>
          </a:p>
          <a:p>
            <a:pPr lvl="1"/>
            <a:r>
              <a:rPr lang="en-US" sz="2400" dirty="0"/>
              <a:t>Press Release for the Economic Impact of Illinois Community Colleges</a:t>
            </a:r>
          </a:p>
          <a:p>
            <a:pPr lvl="1"/>
            <a:endParaRPr lang="en-US" dirty="0"/>
          </a:p>
        </p:txBody>
      </p:sp>
    </p:spTree>
    <p:extLst>
      <p:ext uri="{BB962C8B-B14F-4D97-AF65-F5344CB8AC3E}">
        <p14:creationId xmlns:p14="http://schemas.microsoft.com/office/powerpoint/2010/main" val="12212593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2857500"/>
            <a:ext cx="8610600" cy="1142999"/>
          </a:xfrm>
        </p:spPr>
        <p:txBody>
          <a:bodyPr/>
          <a:lstStyle/>
          <a:p>
            <a:r>
              <a:rPr lang="en-US" sz="3600" dirty="0"/>
              <a:t>Questions &amp; Concluding Remarks</a:t>
            </a:r>
          </a:p>
        </p:txBody>
      </p:sp>
    </p:spTree>
    <p:extLst>
      <p:ext uri="{BB962C8B-B14F-4D97-AF65-F5344CB8AC3E}">
        <p14:creationId xmlns:p14="http://schemas.microsoft.com/office/powerpoint/2010/main" val="19918517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09600"/>
            <a:ext cx="8219256" cy="763488"/>
          </a:xfrm>
        </p:spPr>
        <p:txBody>
          <a:bodyPr/>
          <a:lstStyle/>
          <a:p>
            <a:r>
              <a:rPr lang="en-US" dirty="0"/>
              <a:t>2021 Economic Impact Study Components </a:t>
            </a:r>
          </a:p>
        </p:txBody>
      </p:sp>
      <p:sp>
        <p:nvSpPr>
          <p:cNvPr id="3" name="Content Placeholder 2"/>
          <p:cNvSpPr>
            <a:spLocks noGrp="1"/>
          </p:cNvSpPr>
          <p:nvPr>
            <p:ph idx="1"/>
          </p:nvPr>
        </p:nvSpPr>
        <p:spPr>
          <a:xfrm>
            <a:off x="457200" y="1452806"/>
            <a:ext cx="8229600" cy="4602163"/>
          </a:xfrm>
        </p:spPr>
        <p:txBody>
          <a:bodyPr>
            <a:normAutofit fontScale="92500" lnSpcReduction="20000"/>
          </a:bodyPr>
          <a:lstStyle/>
          <a:p>
            <a:pPr marL="457200" indent="-457200">
              <a:buFont typeface="+mj-lt"/>
              <a:buAutoNum type="arabicParenR"/>
            </a:pPr>
            <a:r>
              <a:rPr lang="en-US" b="1" dirty="0"/>
              <a:t>A high-level environmental scan demonstrates the need for and value of community colleges </a:t>
            </a:r>
            <a:r>
              <a:rPr lang="en-US" dirty="0"/>
              <a:t>as a key component of state and regional initiatives. </a:t>
            </a:r>
          </a:p>
          <a:p>
            <a:pPr marL="857250" lvl="1" indent="-457200"/>
            <a:r>
              <a:rPr lang="en-US" dirty="0"/>
              <a:t>Job disruption and loss regionally and statewide caused by COVID-19 also is examined. </a:t>
            </a:r>
          </a:p>
          <a:p>
            <a:pPr marL="457200" indent="-457200">
              <a:buFont typeface="+mj-lt"/>
              <a:buAutoNum type="arabicParenR"/>
            </a:pPr>
            <a:endParaRPr lang="en-US" dirty="0"/>
          </a:p>
          <a:p>
            <a:pPr marL="457200" indent="-457200">
              <a:buFont typeface="+mj-lt"/>
              <a:buAutoNum type="arabicParenR"/>
            </a:pPr>
            <a:r>
              <a:rPr lang="en-US" b="1" dirty="0"/>
              <a:t>An economic impact student-level outcome analysis highlights the return on investment to community college certificates and degrees for students.</a:t>
            </a:r>
            <a:r>
              <a:rPr lang="en-US" dirty="0"/>
              <a:t> </a:t>
            </a:r>
          </a:p>
          <a:p>
            <a:pPr marL="857250" lvl="1" indent="-457200"/>
            <a:r>
              <a:rPr lang="en-US" dirty="0"/>
              <a:t>Subgroup analysis on student demographics occurs as well as examination by type of  length of credential and area of study. </a:t>
            </a:r>
          </a:p>
          <a:p>
            <a:pPr marL="457200" indent="-457200">
              <a:buFont typeface="+mj-lt"/>
              <a:buAutoNum type="arabicParenR"/>
            </a:pPr>
            <a:endParaRPr lang="en-US" dirty="0"/>
          </a:p>
          <a:p>
            <a:pPr marL="457200" indent="-457200">
              <a:buFont typeface="+mj-lt"/>
              <a:buAutoNum type="arabicParenR"/>
            </a:pPr>
            <a:r>
              <a:rPr lang="en-US" b="1" dirty="0"/>
              <a:t>An economic impact fiscal analysis </a:t>
            </a:r>
            <a:r>
              <a:rPr lang="en-US" dirty="0"/>
              <a:t>shows the importance of colleges as employment hubs and economic engines in their host communities.</a:t>
            </a:r>
          </a:p>
          <a:p>
            <a:endParaRPr lang="en-US" dirty="0"/>
          </a:p>
        </p:txBody>
      </p:sp>
    </p:spTree>
    <p:extLst>
      <p:ext uri="{BB962C8B-B14F-4D97-AF65-F5344CB8AC3E}">
        <p14:creationId xmlns:p14="http://schemas.microsoft.com/office/powerpoint/2010/main" val="27793959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09600"/>
            <a:ext cx="8219256" cy="763488"/>
          </a:xfrm>
        </p:spPr>
        <p:txBody>
          <a:bodyPr/>
          <a:lstStyle/>
          <a:p>
            <a:r>
              <a:rPr lang="en-US" dirty="0"/>
              <a:t>2021 Economic Impact Study Methodology/Data Sources </a:t>
            </a:r>
          </a:p>
        </p:txBody>
      </p:sp>
      <p:sp>
        <p:nvSpPr>
          <p:cNvPr id="3" name="Content Placeholder 2"/>
          <p:cNvSpPr>
            <a:spLocks noGrp="1"/>
          </p:cNvSpPr>
          <p:nvPr>
            <p:ph idx="1"/>
          </p:nvPr>
        </p:nvSpPr>
        <p:spPr>
          <a:xfrm>
            <a:off x="457200" y="1452806"/>
            <a:ext cx="8229600" cy="4795594"/>
          </a:xfrm>
        </p:spPr>
        <p:txBody>
          <a:bodyPr>
            <a:normAutofit lnSpcReduction="10000"/>
          </a:bodyPr>
          <a:lstStyle/>
          <a:p>
            <a:pPr marL="0" indent="0">
              <a:buNone/>
            </a:pPr>
            <a:r>
              <a:rPr lang="en-US" b="1" dirty="0"/>
              <a:t>Maximized ICCB Administrative Data Systems</a:t>
            </a:r>
          </a:p>
          <a:p>
            <a:r>
              <a:rPr lang="en-US" sz="2000" dirty="0"/>
              <a:t>ICCB Centralized Data System</a:t>
            </a:r>
          </a:p>
          <a:p>
            <a:r>
              <a:rPr lang="en-US" sz="2000" dirty="0"/>
              <a:t>ICCB Financial Submissions</a:t>
            </a:r>
          </a:p>
          <a:p>
            <a:r>
              <a:rPr lang="en-US" sz="2000" dirty="0"/>
              <a:t>ICCB Institutional Research (IR) Tool (merged ICCB student-level data IDES Unemployment Insurance (UI) data)</a:t>
            </a:r>
          </a:p>
          <a:p>
            <a:r>
              <a:rPr lang="en-US" sz="2000" dirty="0"/>
              <a:t>Brief  Online Survey for Employer Engagement and Employee In-District/Out-of-District Flow </a:t>
            </a:r>
            <a:endParaRPr lang="en-US" b="1" dirty="0"/>
          </a:p>
          <a:p>
            <a:pPr marL="0" indent="0">
              <a:buNone/>
            </a:pPr>
            <a:endParaRPr lang="en-US" b="1" dirty="0"/>
          </a:p>
          <a:p>
            <a:pPr marL="0" indent="0">
              <a:buNone/>
            </a:pPr>
            <a:r>
              <a:rPr lang="en-US" b="1" dirty="0"/>
              <a:t>Additional Critical Data Resources</a:t>
            </a:r>
          </a:p>
          <a:p>
            <a:r>
              <a:rPr lang="en-US" sz="2000" dirty="0"/>
              <a:t>IMPLAN Economic Impact Modeling System (Input-Output)</a:t>
            </a:r>
          </a:p>
          <a:p>
            <a:r>
              <a:rPr lang="en-US" sz="2000" dirty="0"/>
              <a:t>EMSI</a:t>
            </a:r>
          </a:p>
          <a:p>
            <a:r>
              <a:rPr lang="en-US" sz="2000" dirty="0"/>
              <a:t>American Community Survey</a:t>
            </a:r>
          </a:p>
          <a:p>
            <a:r>
              <a:rPr lang="en-US" sz="2000" dirty="0"/>
              <a:t>IDES Workforce and Economic Information</a:t>
            </a:r>
            <a:endParaRPr lang="en-US" b="1" dirty="0"/>
          </a:p>
        </p:txBody>
      </p:sp>
    </p:spTree>
    <p:extLst>
      <p:ext uri="{BB962C8B-B14F-4D97-AF65-F5344CB8AC3E}">
        <p14:creationId xmlns:p14="http://schemas.microsoft.com/office/powerpoint/2010/main" val="33397478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33400"/>
            <a:ext cx="9144000" cy="609600"/>
          </a:xfrm>
        </p:spPr>
        <p:txBody>
          <a:bodyPr/>
          <a:lstStyle/>
          <a:p>
            <a:r>
              <a:rPr lang="en-US" sz="3200" dirty="0"/>
              <a:t>2021 Economic Impact Study Collaborators and Deliverables </a:t>
            </a:r>
          </a:p>
        </p:txBody>
      </p:sp>
      <p:sp>
        <p:nvSpPr>
          <p:cNvPr id="3" name="Content Placeholder 2"/>
          <p:cNvSpPr>
            <a:spLocks noGrp="1"/>
          </p:cNvSpPr>
          <p:nvPr>
            <p:ph idx="1"/>
          </p:nvPr>
        </p:nvSpPr>
        <p:spPr>
          <a:xfrm>
            <a:off x="457200" y="1371600"/>
            <a:ext cx="8229600" cy="4648200"/>
          </a:xfrm>
        </p:spPr>
        <p:txBody>
          <a:bodyPr>
            <a:normAutofit/>
          </a:bodyPr>
          <a:lstStyle/>
          <a:p>
            <a:pPr marL="0" indent="0">
              <a:buNone/>
            </a:pPr>
            <a:r>
              <a:rPr lang="en-US" b="1" u="sng" dirty="0"/>
              <a:t>Collaborators </a:t>
            </a:r>
          </a:p>
          <a:p>
            <a:r>
              <a:rPr lang="en-US" dirty="0"/>
              <a:t>Illinois Community College Board (ICCB) </a:t>
            </a:r>
          </a:p>
          <a:p>
            <a:r>
              <a:rPr lang="en-US" dirty="0"/>
              <a:t>Northern Illinois University (NIU) Center for Governmental Studies (CGS) </a:t>
            </a:r>
          </a:p>
          <a:p>
            <a:r>
              <a:rPr lang="en-US" dirty="0"/>
              <a:t>Illinois Community College System (ICCS) Economic Impact Study (EIS) Advisory Committee</a:t>
            </a:r>
          </a:p>
          <a:p>
            <a:pPr marL="457200" lvl="1" indent="0">
              <a:buNone/>
            </a:pPr>
            <a:endParaRPr lang="en-US" u="sng" dirty="0"/>
          </a:p>
          <a:p>
            <a:pPr marL="0" indent="0">
              <a:buNone/>
            </a:pPr>
            <a:r>
              <a:rPr lang="en-US" b="1" u="sng" dirty="0"/>
              <a:t>Deliverables </a:t>
            </a:r>
          </a:p>
          <a:p>
            <a:r>
              <a:rPr lang="en-US" dirty="0"/>
              <a:t>Statewide EIS and Fact Sheet/Infographic</a:t>
            </a:r>
          </a:p>
          <a:p>
            <a:r>
              <a:rPr lang="en-US" dirty="0"/>
              <a:t>Individual EIS by Community College Districts (N = 39)</a:t>
            </a:r>
          </a:p>
        </p:txBody>
      </p:sp>
    </p:spTree>
    <p:extLst>
      <p:ext uri="{BB962C8B-B14F-4D97-AF65-F5344CB8AC3E}">
        <p14:creationId xmlns:p14="http://schemas.microsoft.com/office/powerpoint/2010/main" val="14256174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33400"/>
            <a:ext cx="9144000" cy="609600"/>
          </a:xfrm>
        </p:spPr>
        <p:txBody>
          <a:bodyPr/>
          <a:lstStyle/>
          <a:p>
            <a:r>
              <a:rPr lang="en-US" sz="3200" dirty="0"/>
              <a:t>2021 Economic Impact Study Major Findings</a:t>
            </a:r>
          </a:p>
        </p:txBody>
      </p:sp>
      <p:sp>
        <p:nvSpPr>
          <p:cNvPr id="3" name="Content Placeholder 2"/>
          <p:cNvSpPr>
            <a:spLocks noGrp="1"/>
          </p:cNvSpPr>
          <p:nvPr>
            <p:ph idx="1"/>
          </p:nvPr>
        </p:nvSpPr>
        <p:spPr>
          <a:xfrm>
            <a:off x="457200" y="1371600"/>
            <a:ext cx="8229600" cy="4648200"/>
          </a:xfrm>
        </p:spPr>
        <p:txBody>
          <a:bodyPr>
            <a:normAutofit fontScale="92500" lnSpcReduction="20000"/>
          </a:bodyPr>
          <a:lstStyle/>
          <a:p>
            <a:pPr algn="just"/>
            <a:r>
              <a:rPr lang="en-US" sz="3200" dirty="0"/>
              <a:t>$3.5 Billion in Economic Output with over 43,000 Jobs.</a:t>
            </a:r>
          </a:p>
          <a:p>
            <a:pPr algn="just"/>
            <a:r>
              <a:rPr lang="en-US" sz="3200" dirty="0"/>
              <a:t>A Community College Education is a Return on Investment.</a:t>
            </a:r>
          </a:p>
          <a:p>
            <a:pPr algn="just"/>
            <a:r>
              <a:rPr lang="en-US" sz="3200" dirty="0"/>
              <a:t>An Illinois community college education increases earnings for workers.</a:t>
            </a:r>
          </a:p>
          <a:p>
            <a:pPr algn="just"/>
            <a:r>
              <a:rPr lang="en-US" sz="3200" dirty="0"/>
              <a:t>Graduates from Illinois community colleges obtain stable employment in a career job upon completion. </a:t>
            </a:r>
          </a:p>
          <a:p>
            <a:pPr algn="just"/>
            <a:r>
              <a:rPr lang="en-US" sz="3200" dirty="0"/>
              <a:t>Illinois community colleges meet the needs of business and industry.</a:t>
            </a:r>
          </a:p>
          <a:p>
            <a:pPr marL="0" indent="0">
              <a:buNone/>
            </a:pPr>
            <a:endParaRPr lang="en-US" dirty="0"/>
          </a:p>
        </p:txBody>
      </p:sp>
    </p:spTree>
    <p:extLst>
      <p:ext uri="{BB962C8B-B14F-4D97-AF65-F5344CB8AC3E}">
        <p14:creationId xmlns:p14="http://schemas.microsoft.com/office/powerpoint/2010/main" val="20495874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AA0247-93F1-42DA-9DAA-054C1192DDB8}"/>
              </a:ext>
            </a:extLst>
          </p:cNvPr>
          <p:cNvSpPr>
            <a:spLocks noGrp="1"/>
          </p:cNvSpPr>
          <p:nvPr>
            <p:ph type="title"/>
          </p:nvPr>
        </p:nvSpPr>
        <p:spPr>
          <a:xfrm>
            <a:off x="152400" y="0"/>
            <a:ext cx="8839200" cy="992088"/>
          </a:xfrm>
        </p:spPr>
        <p:txBody>
          <a:bodyPr/>
          <a:lstStyle/>
          <a:p>
            <a:r>
              <a:rPr lang="en-US" sz="2800" dirty="0"/>
              <a:t>Illinois community colleges generate significant economic impacts as major employers </a:t>
            </a:r>
          </a:p>
        </p:txBody>
      </p:sp>
      <p:pic>
        <p:nvPicPr>
          <p:cNvPr id="6" name="Content Placeholder 5">
            <a:extLst>
              <a:ext uri="{FF2B5EF4-FFF2-40B4-BE49-F238E27FC236}">
                <a16:creationId xmlns:a16="http://schemas.microsoft.com/office/drawing/2014/main" id="{CD01766B-8EA1-4F29-92BB-C1F781A3BE19}"/>
              </a:ext>
            </a:extLst>
          </p:cNvPr>
          <p:cNvPicPr>
            <a:picLocks noGrp="1" noChangeAspect="1"/>
          </p:cNvPicPr>
          <p:nvPr>
            <p:ph idx="1"/>
          </p:nvPr>
        </p:nvPicPr>
        <p:blipFill>
          <a:blip r:embed="rId3"/>
          <a:stretch>
            <a:fillRect/>
          </a:stretch>
        </p:blipFill>
        <p:spPr>
          <a:xfrm>
            <a:off x="971550" y="1219200"/>
            <a:ext cx="7200900" cy="1495425"/>
          </a:xfrm>
          <a:prstGeom prst="rect">
            <a:avLst/>
          </a:prstGeom>
        </p:spPr>
      </p:pic>
      <p:sp>
        <p:nvSpPr>
          <p:cNvPr id="7" name="Content Placeholder 2">
            <a:extLst>
              <a:ext uri="{FF2B5EF4-FFF2-40B4-BE49-F238E27FC236}">
                <a16:creationId xmlns:a16="http://schemas.microsoft.com/office/drawing/2014/main" id="{C6C3F92C-427D-4828-9BEC-EB80B50823B1}"/>
              </a:ext>
            </a:extLst>
          </p:cNvPr>
          <p:cNvSpPr txBox="1">
            <a:spLocks/>
          </p:cNvSpPr>
          <p:nvPr/>
        </p:nvSpPr>
        <p:spPr>
          <a:xfrm>
            <a:off x="457200" y="2941737"/>
            <a:ext cx="8229600" cy="3184426"/>
          </a:xfrm>
          <a:prstGeom prst="rect">
            <a:avLst/>
          </a:prstGeom>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Times New Roman" panose="02020603050405020304" pitchFamily="18" charset="0"/>
                <a:ea typeface="+mn-ea"/>
                <a:cs typeface="Times New Roman" panose="02020603050405020304" pitchFamily="18" charset="0"/>
              </a:defRPr>
            </a:lvl1pPr>
            <a:lvl2pPr marL="742950" indent="-285750" algn="l" defTabSz="914400" rtl="0" eaLnBrk="1" latinLnBrk="0" hangingPunct="1">
              <a:spcBef>
                <a:spcPct val="20000"/>
              </a:spcBef>
              <a:buFont typeface="Wingdings" panose="05000000000000000000" pitchFamily="2" charset="2"/>
              <a:buChar char="§"/>
              <a:defRPr sz="2000" kern="1200">
                <a:solidFill>
                  <a:schemeClr val="tx1"/>
                </a:solidFill>
                <a:latin typeface="Times New Roman" panose="02020603050405020304" pitchFamily="18" charset="0"/>
                <a:ea typeface="+mn-ea"/>
                <a:cs typeface="Times New Roman" panose="02020603050405020304" pitchFamily="18" charset="0"/>
              </a:defRPr>
            </a:lvl2pPr>
            <a:lvl3pPr marL="1143000" indent="-228600" algn="l" defTabSz="914400" rtl="0" eaLnBrk="1" latinLnBrk="0" hangingPunct="1">
              <a:spcBef>
                <a:spcPct val="20000"/>
              </a:spcBef>
              <a:buFont typeface="Courier New" panose="02070309020205020404" pitchFamily="49" charset="0"/>
              <a:buChar char="o"/>
              <a:defRPr sz="1800" kern="1200">
                <a:solidFill>
                  <a:schemeClr val="tx1"/>
                </a:solidFill>
                <a:latin typeface="Times New Roman" panose="02020603050405020304" pitchFamily="18" charset="0"/>
                <a:ea typeface="+mn-ea"/>
                <a:cs typeface="Times New Roman" panose="02020603050405020304" pitchFamily="18" charset="0"/>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Times New Roman" panose="02020603050405020304" pitchFamily="18" charset="0"/>
                <a:ea typeface="+mn-ea"/>
                <a:cs typeface="Times New Roman" panose="02020603050405020304" pitchFamily="18" charset="0"/>
              </a:defRPr>
            </a:lvl4pPr>
            <a:lvl5pPr marL="2057400" indent="-228600" algn="l" defTabSz="914400" rtl="0" eaLnBrk="1" latinLnBrk="0" hangingPunct="1">
              <a:spcBef>
                <a:spcPct val="20000"/>
              </a:spcBef>
              <a:buFont typeface="Wingdings" panose="05000000000000000000" pitchFamily="2" charset="2"/>
              <a:buChar char="§"/>
              <a:defRPr sz="1400" kern="1200">
                <a:solidFill>
                  <a:schemeClr val="tx1"/>
                </a:solidFill>
                <a:latin typeface="Times New Roman" panose="02020603050405020304" pitchFamily="18" charset="0"/>
                <a:ea typeface="+mn-ea"/>
                <a:cs typeface="Times New Roman" panose="02020603050405020304" pitchFamily="18" charset="0"/>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fontAlgn="auto">
              <a:spcAft>
                <a:spcPts val="0"/>
              </a:spcAft>
            </a:pPr>
            <a:r>
              <a:rPr lang="en-US" dirty="0"/>
              <a:t>In fiscal year 2020, Illinois community colleges directly employed </a:t>
            </a:r>
            <a:r>
              <a:rPr lang="en-US" b="1" dirty="0"/>
              <a:t>32,867</a:t>
            </a:r>
            <a:r>
              <a:rPr lang="en-US" dirty="0"/>
              <a:t> staff with a total payroll of </a:t>
            </a:r>
            <a:r>
              <a:rPr lang="en-US" b="1" dirty="0"/>
              <a:t>$1.3 billion</a:t>
            </a:r>
            <a:r>
              <a:rPr lang="en-US" dirty="0"/>
              <a:t>. In addition to wages and salaries, around </a:t>
            </a:r>
            <a:r>
              <a:rPr lang="en-US" b="1" dirty="0"/>
              <a:t>$400 million </a:t>
            </a:r>
            <a:r>
              <a:rPr lang="en-US" dirty="0"/>
              <a:t>in additional expenditures for a total of </a:t>
            </a:r>
            <a:r>
              <a:rPr lang="en-US" b="1" dirty="0"/>
              <a:t>$1.8 billion</a:t>
            </a:r>
            <a:r>
              <a:rPr lang="en-US" dirty="0"/>
              <a:t> in total operating expenditures.      </a:t>
            </a:r>
          </a:p>
          <a:p>
            <a:pPr marL="0" indent="0" fontAlgn="auto">
              <a:spcAft>
                <a:spcPts val="0"/>
              </a:spcAft>
              <a:buFont typeface="Arial" pitchFamily="34" charset="0"/>
              <a:buNone/>
            </a:pPr>
            <a:r>
              <a:rPr lang="en-US" dirty="0"/>
              <a:t> </a:t>
            </a:r>
          </a:p>
          <a:p>
            <a:pPr fontAlgn="auto">
              <a:spcAft>
                <a:spcPts val="0"/>
              </a:spcAft>
            </a:pPr>
            <a:r>
              <a:rPr lang="en-US" dirty="0"/>
              <a:t>These direct impacts rippled through the economy creating additional jobs, payrolls, and other economic activity. The total economic output of the community colleges on the Illinois economy in fiscal year 2020 is estimated at </a:t>
            </a:r>
            <a:r>
              <a:rPr lang="en-US" b="1" u="sng" dirty="0"/>
              <a:t>$3.5 billion</a:t>
            </a:r>
            <a:r>
              <a:rPr lang="en-US" dirty="0"/>
              <a:t> and </a:t>
            </a:r>
            <a:r>
              <a:rPr lang="en-US" b="1" dirty="0"/>
              <a:t>43,316 jobs</a:t>
            </a:r>
            <a:r>
              <a:rPr lang="en-US" dirty="0"/>
              <a:t>.     </a:t>
            </a:r>
          </a:p>
        </p:txBody>
      </p:sp>
      <p:sp>
        <p:nvSpPr>
          <p:cNvPr id="5" name="TextBox 4">
            <a:extLst>
              <a:ext uri="{FF2B5EF4-FFF2-40B4-BE49-F238E27FC236}">
                <a16:creationId xmlns:a16="http://schemas.microsoft.com/office/drawing/2014/main" id="{9F576401-F1CF-452B-9A07-79A39F17B4E0}"/>
              </a:ext>
            </a:extLst>
          </p:cNvPr>
          <p:cNvSpPr txBox="1"/>
          <p:nvPr/>
        </p:nvSpPr>
        <p:spPr>
          <a:xfrm>
            <a:off x="457200" y="6137831"/>
            <a:ext cx="6543675" cy="215444"/>
          </a:xfrm>
          <a:prstGeom prst="rect">
            <a:avLst/>
          </a:prstGeom>
          <a:noFill/>
        </p:spPr>
        <p:txBody>
          <a:bodyPr wrap="square" rtlCol="0">
            <a:spAutoFit/>
          </a:bodyPr>
          <a:lstStyle/>
          <a:p>
            <a:r>
              <a:rPr lang="en-US" sz="800" dirty="0"/>
              <a:t>Source: ICCB Centralized Data System and ICCB Fiscal Data</a:t>
            </a:r>
          </a:p>
        </p:txBody>
      </p:sp>
    </p:spTree>
    <p:extLst>
      <p:ext uri="{BB962C8B-B14F-4D97-AF65-F5344CB8AC3E}">
        <p14:creationId xmlns:p14="http://schemas.microsoft.com/office/powerpoint/2010/main" val="3239023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A43C0E-8993-4C47-8875-16C6C0445BA4}"/>
              </a:ext>
            </a:extLst>
          </p:cNvPr>
          <p:cNvSpPr>
            <a:spLocks noGrp="1"/>
          </p:cNvSpPr>
          <p:nvPr>
            <p:ph type="title"/>
          </p:nvPr>
        </p:nvSpPr>
        <p:spPr>
          <a:xfrm>
            <a:off x="462372" y="76200"/>
            <a:ext cx="8219256" cy="1295400"/>
          </a:xfrm>
        </p:spPr>
        <p:txBody>
          <a:bodyPr/>
          <a:lstStyle/>
          <a:p>
            <a:r>
              <a:rPr lang="en-US" dirty="0"/>
              <a:t>A Community College Education is a Return on Investment</a:t>
            </a:r>
          </a:p>
        </p:txBody>
      </p:sp>
      <p:sp>
        <p:nvSpPr>
          <p:cNvPr id="25" name="Content Placeholder 2">
            <a:extLst>
              <a:ext uri="{FF2B5EF4-FFF2-40B4-BE49-F238E27FC236}">
                <a16:creationId xmlns:a16="http://schemas.microsoft.com/office/drawing/2014/main" id="{EFD64CDB-F9FF-4FCF-9223-0DD48F93D7F9}"/>
              </a:ext>
            </a:extLst>
          </p:cNvPr>
          <p:cNvSpPr>
            <a:spLocks noGrp="1"/>
          </p:cNvSpPr>
          <p:nvPr>
            <p:ph idx="1"/>
          </p:nvPr>
        </p:nvSpPr>
        <p:spPr>
          <a:xfrm>
            <a:off x="381000" y="1981199"/>
            <a:ext cx="7924800" cy="3429001"/>
          </a:xfrm>
        </p:spPr>
        <p:txBody>
          <a:bodyPr>
            <a:normAutofit fontScale="92500"/>
          </a:bodyPr>
          <a:lstStyle/>
          <a:p>
            <a:pPr algn="just">
              <a:spcBef>
                <a:spcPts val="0"/>
              </a:spcBef>
              <a:spcAft>
                <a:spcPts val="1200"/>
              </a:spcAft>
            </a:pPr>
            <a:r>
              <a:rPr lang="en-US" sz="3200" dirty="0"/>
              <a:t>Community College graduates can expect to earn almost </a:t>
            </a:r>
            <a:r>
              <a:rPr lang="en-US" sz="3200" b="1" dirty="0"/>
              <a:t>$600,000 </a:t>
            </a:r>
            <a:r>
              <a:rPr lang="en-US" sz="3200" dirty="0"/>
              <a:t>more than high school graduates.</a:t>
            </a:r>
          </a:p>
          <a:p>
            <a:pPr algn="just">
              <a:spcBef>
                <a:spcPts val="0"/>
              </a:spcBef>
              <a:spcAft>
                <a:spcPts val="1200"/>
              </a:spcAft>
            </a:pPr>
            <a:r>
              <a:rPr lang="en-US" sz="3200" dirty="0"/>
              <a:t>An Illinois community college education is an investment for students that yields an </a:t>
            </a:r>
            <a:r>
              <a:rPr lang="en-US" sz="3200" b="1" dirty="0"/>
              <a:t>average annual rate of return of nearly 27%.</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20423535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 y="152400"/>
            <a:ext cx="8702040" cy="763488"/>
          </a:xfrm>
        </p:spPr>
        <p:txBody>
          <a:bodyPr/>
          <a:lstStyle/>
          <a:p>
            <a:r>
              <a:rPr lang="en-US" sz="2000" dirty="0"/>
              <a:t>Long-Term Certificates and Associate in Applied Science Programs - Average Earnings Over Time</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099189045"/>
              </p:ext>
            </p:extLst>
          </p:nvPr>
        </p:nvGraphicFramePr>
        <p:xfrm>
          <a:off x="304800" y="2362200"/>
          <a:ext cx="8610600" cy="3886200"/>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Box 2">
            <a:extLst>
              <a:ext uri="{FF2B5EF4-FFF2-40B4-BE49-F238E27FC236}">
                <a16:creationId xmlns:a16="http://schemas.microsoft.com/office/drawing/2014/main" id="{EE1D387A-23D3-40CD-90FA-AC33FD065DCD}"/>
              </a:ext>
            </a:extLst>
          </p:cNvPr>
          <p:cNvSpPr txBox="1"/>
          <p:nvPr/>
        </p:nvSpPr>
        <p:spPr>
          <a:xfrm>
            <a:off x="304800" y="1066800"/>
            <a:ext cx="8534400" cy="1600438"/>
          </a:xfrm>
          <a:prstGeom prst="rect">
            <a:avLst/>
          </a:prstGeom>
          <a:noFill/>
        </p:spPr>
        <p:txBody>
          <a:bodyPr wrap="square" rtlCol="0">
            <a:spAutoFit/>
          </a:bodyPr>
          <a:lstStyle/>
          <a:p>
            <a:pPr marL="285750" indent="-285750">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2009 community college graduates earned </a:t>
            </a:r>
            <a:r>
              <a:rPr lang="en-US" sz="2000" b="1" dirty="0">
                <a:latin typeface="Times New Roman" panose="02020603050405020304" pitchFamily="18" charset="0"/>
                <a:cs typeface="Times New Roman" panose="02020603050405020304" pitchFamily="18" charset="0"/>
              </a:rPr>
              <a:t>$54,516 </a:t>
            </a:r>
            <a:r>
              <a:rPr lang="en-US" sz="2000" dirty="0">
                <a:latin typeface="Times New Roman" panose="02020603050405020304" pitchFamily="18" charset="0"/>
                <a:cs typeface="Times New Roman" panose="02020603050405020304" pitchFamily="18" charset="0"/>
              </a:rPr>
              <a:t>ten years after graduating, representing an average annual growth rate of </a:t>
            </a:r>
            <a:r>
              <a:rPr lang="en-US" sz="2000" b="1" dirty="0">
                <a:latin typeface="Times New Roman" panose="02020603050405020304" pitchFamily="18" charset="0"/>
                <a:cs typeface="Times New Roman" panose="02020603050405020304" pitchFamily="18" charset="0"/>
              </a:rPr>
              <a:t>21.2%.</a:t>
            </a:r>
          </a:p>
          <a:p>
            <a:pPr marL="285750" indent="-285750">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Earnings growth is most significant in the first few years after graduation, and there was an immediate increase of </a:t>
            </a:r>
            <a:r>
              <a:rPr lang="en-US" sz="2000" b="1" dirty="0">
                <a:latin typeface="Times New Roman" panose="02020603050405020304" pitchFamily="18" charset="0"/>
                <a:cs typeface="Times New Roman" panose="02020603050405020304" pitchFamily="18" charset="0"/>
              </a:rPr>
              <a:t>39.5%</a:t>
            </a:r>
            <a:r>
              <a:rPr lang="en-US" sz="2000" dirty="0">
                <a:latin typeface="Times New Roman" panose="02020603050405020304" pitchFamily="18" charset="0"/>
                <a:cs typeface="Times New Roman" panose="02020603050405020304" pitchFamily="18" charset="0"/>
              </a:rPr>
              <a:t> for the first year after graduation.</a:t>
            </a:r>
          </a:p>
          <a:p>
            <a:pPr marL="285750" indent="-285750">
              <a:buFont typeface="Arial" panose="020B0604020202020204" pitchFamily="34" charset="0"/>
              <a:buChar char="•"/>
            </a:pPr>
            <a:endParaRPr lang="en-US" dirty="0"/>
          </a:p>
        </p:txBody>
      </p:sp>
      <p:sp>
        <p:nvSpPr>
          <p:cNvPr id="5" name="TextBox 4">
            <a:extLst>
              <a:ext uri="{FF2B5EF4-FFF2-40B4-BE49-F238E27FC236}">
                <a16:creationId xmlns:a16="http://schemas.microsoft.com/office/drawing/2014/main" id="{988EFA2B-7F4F-4B54-878E-193CAE45E015}"/>
              </a:ext>
            </a:extLst>
          </p:cNvPr>
          <p:cNvSpPr txBox="1"/>
          <p:nvPr/>
        </p:nvSpPr>
        <p:spPr>
          <a:xfrm>
            <a:off x="267586" y="6468891"/>
            <a:ext cx="6543675" cy="215444"/>
          </a:xfrm>
          <a:prstGeom prst="rect">
            <a:avLst/>
          </a:prstGeom>
          <a:noFill/>
        </p:spPr>
        <p:txBody>
          <a:bodyPr wrap="square" rtlCol="0">
            <a:spAutoFit/>
          </a:bodyPr>
          <a:lstStyle/>
          <a:p>
            <a:r>
              <a:rPr lang="en-US" sz="800" dirty="0"/>
              <a:t>Source: ICCB Centralized Data System (2009 Completers) and IDES UI wage data</a:t>
            </a:r>
          </a:p>
        </p:txBody>
      </p:sp>
    </p:spTree>
    <p:extLst>
      <p:ext uri="{BB962C8B-B14F-4D97-AF65-F5344CB8AC3E}">
        <p14:creationId xmlns:p14="http://schemas.microsoft.com/office/powerpoint/2010/main" val="15913267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6250" y="280942"/>
            <a:ext cx="8219256" cy="762000"/>
          </a:xfrm>
        </p:spPr>
        <p:txBody>
          <a:bodyPr/>
          <a:lstStyle/>
          <a:p>
            <a:r>
              <a:rPr lang="en-US" sz="2000" dirty="0"/>
              <a:t>Top Seven - Average Earnings Over Time for 2013 Completers by Area of Study (Long-Term Certificates and Associate in Applied Science Completers) </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972220675"/>
              </p:ext>
            </p:extLst>
          </p:nvPr>
        </p:nvGraphicFramePr>
        <p:xfrm>
          <a:off x="152400" y="2344544"/>
          <a:ext cx="8839200" cy="4019834"/>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Box 2">
            <a:extLst>
              <a:ext uri="{FF2B5EF4-FFF2-40B4-BE49-F238E27FC236}">
                <a16:creationId xmlns:a16="http://schemas.microsoft.com/office/drawing/2014/main" id="{6686ACDA-DFC0-48E4-AE35-2B203CA9FBDC}"/>
              </a:ext>
            </a:extLst>
          </p:cNvPr>
          <p:cNvSpPr txBox="1"/>
          <p:nvPr/>
        </p:nvSpPr>
        <p:spPr>
          <a:xfrm>
            <a:off x="448494" y="1021105"/>
            <a:ext cx="8219256" cy="1323439"/>
          </a:xfrm>
          <a:prstGeom prst="rect">
            <a:avLst/>
          </a:prstGeom>
          <a:noFill/>
        </p:spPr>
        <p:txBody>
          <a:bodyPr wrap="square" rtlCol="0">
            <a:spAutoFit/>
          </a:bodyPr>
          <a:lstStyle/>
          <a:p>
            <a:pPr marL="285750" indent="-285750">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Architecture and Construction graduates had the highest earnings five years at </a:t>
            </a:r>
            <a:r>
              <a:rPr lang="en-US" sz="2000" b="1" dirty="0">
                <a:latin typeface="Times New Roman" panose="02020603050405020304" pitchFamily="18" charset="0"/>
                <a:cs typeface="Times New Roman" panose="02020603050405020304" pitchFamily="18" charset="0"/>
              </a:rPr>
              <a:t>$60,522</a:t>
            </a:r>
            <a:r>
              <a:rPr lang="en-US" sz="2000" dirty="0">
                <a:latin typeface="Times New Roman" panose="02020603050405020304" pitchFamily="18" charset="0"/>
                <a:cs typeface="Times New Roman" panose="02020603050405020304" pitchFamily="18" charset="0"/>
              </a:rPr>
              <a:t>.</a:t>
            </a:r>
          </a:p>
          <a:p>
            <a:pPr marL="285750" indent="-285750">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Health Science graduates realized the greatest earning gains increasing by </a:t>
            </a:r>
            <a:r>
              <a:rPr lang="en-US" sz="2000" b="1" dirty="0">
                <a:latin typeface="Times New Roman" panose="02020603050405020304" pitchFamily="18" charset="0"/>
                <a:cs typeface="Times New Roman" panose="02020603050405020304" pitchFamily="18" charset="0"/>
              </a:rPr>
              <a:t>253%</a:t>
            </a:r>
            <a:r>
              <a:rPr lang="en-US" sz="2000" dirty="0">
                <a:latin typeface="Times New Roman" panose="02020603050405020304" pitchFamily="18" charset="0"/>
                <a:cs typeface="Times New Roman" panose="02020603050405020304" pitchFamily="18" charset="0"/>
              </a:rPr>
              <a:t> from a year prior graduation to five years after. </a:t>
            </a:r>
          </a:p>
        </p:txBody>
      </p:sp>
      <p:sp>
        <p:nvSpPr>
          <p:cNvPr id="5" name="TextBox 4">
            <a:extLst>
              <a:ext uri="{FF2B5EF4-FFF2-40B4-BE49-F238E27FC236}">
                <a16:creationId xmlns:a16="http://schemas.microsoft.com/office/drawing/2014/main" id="{F6793D7C-32F9-476F-8B86-4006068F1CE8}"/>
              </a:ext>
            </a:extLst>
          </p:cNvPr>
          <p:cNvSpPr txBox="1"/>
          <p:nvPr/>
        </p:nvSpPr>
        <p:spPr>
          <a:xfrm>
            <a:off x="476250" y="6469336"/>
            <a:ext cx="6543675" cy="215444"/>
          </a:xfrm>
          <a:prstGeom prst="rect">
            <a:avLst/>
          </a:prstGeom>
          <a:noFill/>
        </p:spPr>
        <p:txBody>
          <a:bodyPr wrap="square" rtlCol="0">
            <a:spAutoFit/>
          </a:bodyPr>
          <a:lstStyle/>
          <a:p>
            <a:r>
              <a:rPr lang="en-US" sz="800" dirty="0"/>
              <a:t>Source: ICCB Centralized Data System and IDES UI wage data</a:t>
            </a:r>
          </a:p>
        </p:txBody>
      </p:sp>
    </p:spTree>
    <p:extLst>
      <p:ext uri="{BB962C8B-B14F-4D97-AF65-F5344CB8AC3E}">
        <p14:creationId xmlns:p14="http://schemas.microsoft.com/office/powerpoint/2010/main" val="80936022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9.0&quot;&gt;&lt;object type=&quot;1&quot; unique_id=&quot;10001&quot;&gt;&lt;object type=&quot;2&quot; unique_id=&quot;10249&quot;&gt;&lt;object type=&quot;3&quot; unique_id=&quot;10250&quot;&gt;&lt;property id=&quot;20148&quot; value=&quot;5&quot;/&gt;&lt;property id=&quot;20300&quot; value=&quot;Slide 1 - &amp;quot;The Illinois Community College System&amp;quot;&quot;/&gt;&lt;property id=&quot;20307&quot; value=&quot;256&quot;/&gt;&lt;/object&gt;&lt;object type=&quot;3&quot; unique_id=&quot;10368&quot;&gt;&lt;property id=&quot;20148&quot; value=&quot;5&quot;/&gt;&lt;property id=&quot;20300&quot; value=&quot;Slide 15 - &amp;quot;Executive Branch&amp;quot;&quot;/&gt;&lt;property id=&quot;20307&quot; value=&quot;262&quot;/&gt;&lt;/object&gt;&lt;object type=&quot;3&quot; unique_id=&quot;10369&quot;&gt;&lt;property id=&quot;20148&quot; value=&quot;5&quot;/&gt;&lt;property id=&quot;20300&quot; value=&quot;Slide 16 - &amp;quot;Education&amp;quot;&quot;/&gt;&lt;property id=&quot;20307&quot; value=&quot;263&quot;/&gt;&lt;/object&gt;&lt;object type=&quot;3&quot; unique_id=&quot;10374&quot;&gt;&lt;property id=&quot;20148&quot; value=&quot;5&quot;/&gt;&lt;property id=&quot;20300&quot; value=&quot;Slide 32 - &amp;quot;Questions&amp;quot;&quot;/&gt;&lt;property id=&quot;20307&quot; value=&quot;268&quot;/&gt;&lt;/object&gt;&lt;object type=&quot;3&quot; unique_id=&quot;10552&quot;&gt;&lt;property id=&quot;20148&quot; value=&quot;5&quot;/&gt;&lt;property id=&quot;20300&quot; value=&quot;Slide 21 - &amp;quot;Illinois Community College Board&amp;quot;&quot;/&gt;&lt;property id=&quot;20307&quot; value=&quot;278&quot;/&gt;&lt;/object&gt;&lt;object type=&quot;3&quot; unique_id=&quot;10776&quot;&gt;&lt;property id=&quot;20148&quot; value=&quot;5&quot;/&gt;&lt;property id=&quot;20300&quot; value=&quot;Slide 6 - &amp;quot;Illinois Community College System&amp;quot;&quot;/&gt;&lt;property id=&quot;20307&quot; value=&quot;280&quot;/&gt;&lt;/object&gt;&lt;object type=&quot;3&quot; unique_id=&quot;11253&quot;&gt;&lt;property id=&quot;20148&quot; value=&quot;5&quot;/&gt;&lt;property id=&quot;20300&quot; value=&quot;Slide 17 - &amp;quot;Illinois Community College Board&amp;quot;&quot;/&gt;&lt;property id=&quot;20307&quot; value=&quot;286&quot;/&gt;&lt;/object&gt;&lt;object type=&quot;3&quot; unique_id=&quot;11254&quot;&gt;&lt;property id=&quot;20148&quot; value=&quot;5&quot;/&gt;&lt;property id=&quot;20300&quot; value=&quot;Slide 18 - &amp;quot;Illinois Community College Board&amp;quot;&quot;/&gt;&lt;property id=&quot;20307&quot; value=&quot;287&quot;/&gt;&lt;/object&gt;&lt;object type=&quot;3&quot; unique_id=&quot;11255&quot;&gt;&lt;property id=&quot;20148&quot; value=&quot;5&quot;/&gt;&lt;property id=&quot;20300&quot; value=&quot;Slide 19 - &amp;quot;ICCB Advisory Groups&amp;quot;&quot;/&gt;&lt;property id=&quot;20307&quot; value=&quot;288&quot;/&gt;&lt;/object&gt;&lt;object type=&quot;3&quot; unique_id=&quot;11256&quot;&gt;&lt;property id=&quot;20148&quot; value=&quot;5&quot;/&gt;&lt;property id=&quot;20300&quot; value=&quot;Slide 20 - &amp;quot;ICCB Advisory Committees&amp;quot;&quot;/&gt;&lt;property id=&quot;20307&quot; value=&quot;289&quot;/&gt;&lt;/object&gt;&lt;object type=&quot;3&quot; unique_id=&quot;11257&quot;&gt;&lt;property id=&quot;20148&quot; value=&quot;5&quot;/&gt;&lt;property id=&quot;20300&quot; value=&quot;Slide 5 - &amp;quot;History of the Illinois  Community College System&amp;quot;&quot;/&gt;&lt;property id=&quot;20307&quot; value=&quot;284&quot;/&gt;&lt;/object&gt;&lt;object type=&quot;3&quot; unique_id=&quot;11447&quot;&gt;&lt;property id=&quot;20148&quot; value=&quot;5&quot;/&gt;&lt;property id=&quot;20300&quot; value=&quot;Slide 30 - &amp;quot;Successful Community College Graduates&amp;quot;&quot;/&gt;&lt;property id=&quot;20307&quot; value=&quot;295&quot;/&gt;&lt;/object&gt;&lt;object type=&quot;3&quot; unique_id=&quot;11900&quot;&gt;&lt;property id=&quot;20148&quot; value=&quot;5&quot;/&gt;&lt;property id=&quot;20300&quot; value=&quot;Slide 8 - &amp;quot;Mission&amp;quot;&quot;/&gt;&lt;property id=&quot;20307&quot; value=&quot;296&quot;/&gt;&lt;/object&gt;&lt;object type=&quot;3&quot; unique_id=&quot;11902&quot;&gt;&lt;property id=&quot;20148&quot; value=&quot;5&quot;/&gt;&lt;property id=&quot;20300&quot; value=&quot;Slide 9 - &amp;quot;Illinois Community College Students&amp;quot;&quot;/&gt;&lt;property id=&quot;20307&quot; value=&quot;298&quot;/&gt;&lt;/object&gt;&lt;object type=&quot;3&quot; unique_id=&quot;16308&quot;&gt;&lt;property id=&quot;20148&quot; value=&quot;5&quot;/&gt;&lt;property id=&quot;20300&quot; value=&quot;Slide 31 - &amp;quot;Successful Community College Graduates&amp;quot;&quot;/&gt;&lt;property id=&quot;20307&quot; value=&quot;300&quot;/&gt;&lt;/object&gt;&lt;object type=&quot;3&quot; unique_id=&quot;16311&quot;&gt;&lt;property id=&quot;20148&quot; value=&quot;5&quot;/&gt;&lt;property id=&quot;20300&quot; value=&quot;Slide 14 - &amp;quot;Economic Impact in Illinois&amp;quot;&quot;/&gt;&lt;property id=&quot;20307&quot; value=&quot;336&quot;/&gt;&lt;/object&gt;&lt;object type=&quot;3&quot; unique_id=&quot;16316&quot;&gt;&lt;property id=&quot;20148&quot; value=&quot;5&quot;/&gt;&lt;property id=&quot;20300&quot; value=&quot;Slide 22 - &amp;quot;Academic affairs&amp;quot;&quot;/&gt;&lt;property id=&quot;20307&quot; value=&quot;320&quot;/&gt;&lt;/object&gt;&lt;object type=&quot;3&quot; unique_id=&quot;16320&quot;&gt;&lt;property id=&quot;20148&quot; value=&quot;5&quot;/&gt;&lt;property id=&quot;20300&quot; value=&quot;Slide 24 - &amp;quot;Adult Education &amp;amp; Family Literacy&amp;quot;&quot;/&gt;&lt;property id=&quot;20307&quot; value=&quot;325&quot;/&gt;&lt;/object&gt;&lt;object type=&quot;3&quot; unique_id=&quot;16321&quot;&gt;&lt;property id=&quot;20148&quot; value=&quot;5&quot;/&gt;&lt;property id=&quot;20300&quot; value=&quot;Slide 25 - &amp;quot;Adult Education &amp;amp; Family Literacy&amp;quot;&quot;/&gt;&lt;property id=&quot;20307&quot; value=&quot;326&quot;/&gt;&lt;/object&gt;&lt;object type=&quot;3&quot; unique_id=&quot;16327&quot;&gt;&lt;property id=&quot;20148&quot; value=&quot;5&quot;/&gt;&lt;property id=&quot;20300&quot; value=&quot;Slide 26 - &amp;quot;Workforce Development&amp;quot;&quot;/&gt;&lt;property id=&quot;20307&quot; value=&quot;332&quot;/&gt;&lt;/object&gt;&lt;object type=&quot;3&quot; unique_id=&quot;16502&quot;&gt;&lt;property id=&quot;20148&quot; value=&quot;5&quot;/&gt;&lt;property id=&quot;20300&quot; value=&quot;Slide 12 - &amp;quot;Illinois Community College Students&amp;quot;&quot;/&gt;&lt;property id=&quot;20307&quot; value=&quot;338&quot;/&gt;&lt;/object&gt;&lt;object type=&quot;3&quot; unique_id=&quot;16503&quot;&gt;&lt;property id=&quot;20148&quot; value=&quot;5&quot;/&gt;&lt;property id=&quot;20300&quot; value=&quot;Slide 13 - &amp;quot;Illinois Community College Students&amp;quot;&quot;/&gt;&lt;property id=&quot;20307&quot; value=&quot;339&quot;/&gt;&lt;/object&gt;&lt;object type=&quot;3&quot; unique_id=&quot;20092&quot;&gt;&lt;property id=&quot;20148&quot; value=&quot;5&quot;/&gt;&lt;property id=&quot;20300&quot; value=&quot;Slide 2 - &amp;quot;Joliet junior college&amp;quot;&quot;/&gt;&lt;property id=&quot;20307&quot; value=&quot;344&quot;/&gt;&lt;/object&gt;&lt;object type=&quot;3&quot; unique_id=&quot;20094&quot;&gt;&lt;property id=&quot;20148&quot; value=&quot;5&quot;/&gt;&lt;property id=&quot;20300&quot; value=&quot;Slide 29 - &amp;quot;Illinois Community College System Sources of Revenue&amp;quot;&quot;/&gt;&lt;property id=&quot;20307&quot; value=&quot;346&quot;/&gt;&lt;/object&gt;&lt;object type=&quot;3&quot; unique_id=&quot;21895&quot;&gt;&lt;property id=&quot;20148&quot; value=&quot;5&quot;/&gt;&lt;property id=&quot;20300&quot; value=&quot;Slide 3 - &amp;quot;Joliet junior college&amp;quot;&quot;/&gt;&lt;property id=&quot;20307&quot; value=&quot;349&quot;/&gt;&lt;/object&gt;&lt;object type=&quot;3&quot; unique_id=&quot;21896&quot;&gt;&lt;property id=&quot;20148&quot; value=&quot;5&quot;/&gt;&lt;property id=&quot;20300&quot; value=&quot;Slide 4 - &amp;quot;History of the Illinois  Community College System&amp;quot;&quot;/&gt;&lt;property id=&quot;20307&quot; value=&quot;351&quot;/&gt;&lt;/object&gt;&lt;object type=&quot;3&quot; unique_id=&quot;21897&quot;&gt;&lt;property id=&quot;20148&quot; value=&quot;5&quot;/&gt;&lt;property id=&quot;20300&quot; value=&quot;Slide 7 - &amp;quot;50th Anniversary&amp;quot;&quot;/&gt;&lt;property id=&quot;20307&quot; value=&quot;348&quot;/&gt;&lt;/object&gt;&lt;object type=&quot;3&quot; unique_id=&quot;22194&quot;&gt;&lt;property id=&quot;20148&quot; value=&quot;5&quot;/&gt;&lt;property id=&quot;20300&quot; value=&quot;Slide 10 - &amp;quot;Mission&amp;quot;&quot;/&gt;&lt;property id=&quot;20307&quot; value=&quot;355&quot;/&gt;&lt;/object&gt;&lt;object type=&quot;3&quot; unique_id=&quot;22196&quot;&gt;&lt;property id=&quot;20148&quot; value=&quot;5&quot;/&gt;&lt;property id=&quot;20300&quot; value=&quot;Slide 11 - &amp;quot;Illinois Community College Students&amp;quot;&quot;/&gt;&lt;property id=&quot;20307&quot; value=&quot;353&quot;/&gt;&lt;/object&gt;&lt;object type=&quot;3&quot; unique_id=&quot;22486&quot;&gt;&lt;property id=&quot;20148&quot; value=&quot;5&quot;/&gt;&lt;property id=&quot;20300&quot; value=&quot;Slide 23 - &amp;quot;Career &amp;amp; Technical Education&amp;quot;&quot;/&gt;&lt;property id=&quot;20307&quot; value=&quot;356&quot;/&gt;&lt;/object&gt;&lt;object type=&quot;3&quot; unique_id=&quot;22487&quot;&gt;&lt;property id=&quot;20148&quot; value=&quot;5&quot;/&gt;&lt;property id=&quot;20300&quot; value=&quot;Slide 27 - &amp;quot;Student services&amp;quot;&quot;/&gt;&lt;property id=&quot;20307&quot; value=&quot;357&quot;/&gt;&lt;/object&gt;&lt;object type=&quot;3&quot; unique_id=&quot;22489&quot;&gt;&lt;property id=&quot;20148&quot; value=&quot;5&quot;/&gt;&lt;property id=&quot;20300&quot; value=&quot;Slide 28 - &amp;quot;Legislative Issues&amp;quot;&quot;/&gt;&lt;property id=&quot;20307&quot; value=&quot;360&quot;/&gt;&lt;/object&gt;&lt;/object&gt;&lt;object type=&quot;8&quot; unique_id=&quot;10257&quot;&gt;&lt;/object&gt;&lt;/object&gt;&lt;/database&gt;"/>
  <p:tag name="SECTOMILLISECCONVERTED" val="1"/>
  <p:tag name="_AMO_REPORTCONTROLSVISIBLE" val="Empty"/>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CCB Power Point Templat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ICCB Power Point Template</Template>
  <TotalTime>36251</TotalTime>
  <Words>943</Words>
  <Application>Microsoft Office PowerPoint</Application>
  <PresentationFormat>On-screen Show (4:3)</PresentationFormat>
  <Paragraphs>111</Paragraphs>
  <Slides>17</Slides>
  <Notes>16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Arial</vt:lpstr>
      <vt:lpstr>Calibri</vt:lpstr>
      <vt:lpstr>Courier New</vt:lpstr>
      <vt:lpstr>Palatino Linotype</vt:lpstr>
      <vt:lpstr>Times New Roman</vt:lpstr>
      <vt:lpstr>Wingdings</vt:lpstr>
      <vt:lpstr>ICCB Power Point Template</vt:lpstr>
      <vt:lpstr>Illinois Community College System  Economic Impact Study</vt:lpstr>
      <vt:lpstr>2021 Economic Impact Study Components </vt:lpstr>
      <vt:lpstr>2021 Economic Impact Study Methodology/Data Sources </vt:lpstr>
      <vt:lpstr>2021 Economic Impact Study Collaborators and Deliverables </vt:lpstr>
      <vt:lpstr>2021 Economic Impact Study Major Findings</vt:lpstr>
      <vt:lpstr>Illinois community colleges generate significant economic impacts as major employers </vt:lpstr>
      <vt:lpstr>A Community College Education is a Return on Investment</vt:lpstr>
      <vt:lpstr>Long-Term Certificates and Associate in Applied Science Programs - Average Earnings Over Time</vt:lpstr>
      <vt:lpstr>Top Seven - Average Earnings Over Time for 2013 Completers by Area of Study (Long-Term Certificates and Associate in Applied Science Completers) </vt:lpstr>
      <vt:lpstr>A Community College Education Increases Earnings</vt:lpstr>
      <vt:lpstr>Earnings Gains Not Limited to Students Who Complete Long-Term Certificates and Associate Degree</vt:lpstr>
      <vt:lpstr>Community College Graduates are In-Demand by Business &amp; Industry</vt:lpstr>
      <vt:lpstr>Community College Graduates are In-Demand by Business &amp; Industry</vt:lpstr>
      <vt:lpstr>Community College Graduates are In-Demand by Business &amp; Industry</vt:lpstr>
      <vt:lpstr>Illinois Community Colleges Meet the Needs of Business and Industry</vt:lpstr>
      <vt:lpstr>ICCB Economic Impact Study Website</vt:lpstr>
      <vt:lpstr>Questions &amp; Concluding Remarks</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Nathan Wilson</dc:creator>
  <dc:description>With information from additional staff at ICCB.</dc:description>
  <cp:lastModifiedBy>Durham, Brian</cp:lastModifiedBy>
  <cp:revision>798</cp:revision>
  <cp:lastPrinted>2020-09-09T22:09:59Z</cp:lastPrinted>
  <dcterms:created xsi:type="dcterms:W3CDTF">2018-02-28T16:33:09Z</dcterms:created>
  <dcterms:modified xsi:type="dcterms:W3CDTF">2021-12-07T20:19:18Z</dcterms:modified>
</cp:coreProperties>
</file>