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Lst>
  <p:notesMasterIdLst>
    <p:notesMasterId r:id="rId22"/>
  </p:notesMasterIdLst>
  <p:sldIdLst>
    <p:sldId id="260" r:id="rId6"/>
    <p:sldId id="270" r:id="rId7"/>
    <p:sldId id="2623" r:id="rId8"/>
    <p:sldId id="2626" r:id="rId9"/>
    <p:sldId id="2617" r:id="rId10"/>
    <p:sldId id="2619" r:id="rId11"/>
    <p:sldId id="2624" r:id="rId12"/>
    <p:sldId id="282" r:id="rId13"/>
    <p:sldId id="2595" r:id="rId14"/>
    <p:sldId id="768" r:id="rId15"/>
    <p:sldId id="2625" r:id="rId16"/>
    <p:sldId id="276" r:id="rId17"/>
    <p:sldId id="272" r:id="rId18"/>
    <p:sldId id="284" r:id="rId19"/>
    <p:sldId id="285" r:id="rId20"/>
    <p:sldId id="289" r:id="rId21"/>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4929A4-F369-ED02-C7C9-A8CDE2A1FB1C}" name="Lichtenberger, Eric" initials="LE" userId="S::lichtenberger@ibhe.org::727840f9-17e4-47e8-8b44-1e3a88ad69ea" providerId="AD"/>
  <p188:author id="{F6387DB6-8B78-5C0D-39E9-03D6F78F56BE}" name="Ostro, Ginger" initials="OG" userId="S::ostro@ibhe.org::b96cc962-1b50-4bf3-a84d-5a8967f567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869ABD-F33B-4C9C-9F47-F858E5ACE873}" v="207" dt="2022-06-29T20:01:43.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38936" autoAdjust="0"/>
  </p:normalViewPr>
  <p:slideViewPr>
    <p:cSldViewPr snapToGrid="0">
      <p:cViewPr varScale="1">
        <p:scale>
          <a:sx n="112" d="100"/>
          <a:sy n="112" d="100"/>
        </p:scale>
        <p:origin x="51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9" cy="466115"/>
          </a:xfrm>
          <a:prstGeom prst="rect">
            <a:avLst/>
          </a:prstGeom>
        </p:spPr>
        <p:txBody>
          <a:bodyPr vert="horz" lIns="93100" tIns="46551" rIns="93100" bIns="46551" rtlCol="0"/>
          <a:lstStyle>
            <a:lvl1pPr algn="l">
              <a:defRPr sz="1200"/>
            </a:lvl1pPr>
          </a:lstStyle>
          <a:p>
            <a:endParaRPr lang="en-US"/>
          </a:p>
        </p:txBody>
      </p:sp>
      <p:sp>
        <p:nvSpPr>
          <p:cNvPr id="3" name="Date Placeholder 2"/>
          <p:cNvSpPr>
            <a:spLocks noGrp="1"/>
          </p:cNvSpPr>
          <p:nvPr>
            <p:ph type="dt" idx="1"/>
          </p:nvPr>
        </p:nvSpPr>
        <p:spPr>
          <a:xfrm>
            <a:off x="3967341" y="0"/>
            <a:ext cx="3035089" cy="466115"/>
          </a:xfrm>
          <a:prstGeom prst="rect">
            <a:avLst/>
          </a:prstGeom>
        </p:spPr>
        <p:txBody>
          <a:bodyPr vert="horz" lIns="93100" tIns="46551" rIns="93100" bIns="46551" rtlCol="0"/>
          <a:lstStyle>
            <a:lvl1pPr algn="r">
              <a:defRPr sz="1200"/>
            </a:lvl1pPr>
          </a:lstStyle>
          <a:p>
            <a:fld id="{3D378F55-BBD9-4BDE-A8B1-C710998B8CA1}" type="datetimeFigureOut">
              <a:rPr lang="en-US" smtClean="0"/>
              <a:t>7/5/2022</a:t>
            </a:fld>
            <a:endParaRPr lang="en-US"/>
          </a:p>
        </p:txBody>
      </p:sp>
      <p:sp>
        <p:nvSpPr>
          <p:cNvPr id="4" name="Slide Image Placeholder 3"/>
          <p:cNvSpPr>
            <a:spLocks noGrp="1" noRot="1" noChangeAspect="1"/>
          </p:cNvSpPr>
          <p:nvPr>
            <p:ph type="sldImg" idx="2"/>
          </p:nvPr>
        </p:nvSpPr>
        <p:spPr>
          <a:xfrm>
            <a:off x="717550" y="1162050"/>
            <a:ext cx="5568950" cy="3133725"/>
          </a:xfrm>
          <a:prstGeom prst="rect">
            <a:avLst/>
          </a:prstGeom>
          <a:noFill/>
          <a:ln w="12700">
            <a:solidFill>
              <a:prstClr val="black"/>
            </a:solidFill>
          </a:ln>
        </p:spPr>
        <p:txBody>
          <a:bodyPr vert="horz" lIns="93100" tIns="46551" rIns="93100" bIns="46551" rtlCol="0" anchor="ctr"/>
          <a:lstStyle/>
          <a:p>
            <a:endParaRPr lang="en-US"/>
          </a:p>
        </p:txBody>
      </p:sp>
      <p:sp>
        <p:nvSpPr>
          <p:cNvPr id="5" name="Notes Placeholder 4"/>
          <p:cNvSpPr>
            <a:spLocks noGrp="1"/>
          </p:cNvSpPr>
          <p:nvPr>
            <p:ph type="body" sz="quarter" idx="3"/>
          </p:nvPr>
        </p:nvSpPr>
        <p:spPr>
          <a:xfrm>
            <a:off x="700405" y="4470836"/>
            <a:ext cx="5603240" cy="3657957"/>
          </a:xfrm>
          <a:prstGeom prst="rect">
            <a:avLst/>
          </a:prstGeom>
        </p:spPr>
        <p:txBody>
          <a:bodyPr vert="horz" lIns="93100" tIns="46551" rIns="93100" bIns="4655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9" cy="466114"/>
          </a:xfrm>
          <a:prstGeom prst="rect">
            <a:avLst/>
          </a:prstGeom>
        </p:spPr>
        <p:txBody>
          <a:bodyPr vert="horz" lIns="93100" tIns="46551" rIns="93100" bIns="46551"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9" cy="466114"/>
          </a:xfrm>
          <a:prstGeom prst="rect">
            <a:avLst/>
          </a:prstGeom>
        </p:spPr>
        <p:txBody>
          <a:bodyPr vert="horz" lIns="93100" tIns="46551" rIns="93100" bIns="46551" rtlCol="0" anchor="b"/>
          <a:lstStyle>
            <a:lvl1pPr algn="r">
              <a:defRPr sz="1200"/>
            </a:lvl1pPr>
          </a:lstStyle>
          <a:p>
            <a:fld id="{58F9D6DB-B8C5-4095-84D6-2276B4F608B7}" type="slidenum">
              <a:rPr lang="en-US" smtClean="0"/>
              <a:t>‹#›</a:t>
            </a:fld>
            <a:endParaRPr lang="en-US"/>
          </a:p>
        </p:txBody>
      </p:sp>
    </p:spTree>
    <p:extLst>
      <p:ext uri="{BB962C8B-B14F-4D97-AF65-F5344CB8AC3E}">
        <p14:creationId xmlns:p14="http://schemas.microsoft.com/office/powerpoint/2010/main" val="122175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2571"/>
            <a:fld id="{78EFA1B6-0D7F-4AAC-8C39-D40E453D82AA}" type="slidenum">
              <a:rPr lang="en-US">
                <a:solidFill>
                  <a:prstClr val="black"/>
                </a:solidFill>
                <a:latin typeface="Calibri" panose="020F0502020204030204"/>
              </a:rPr>
              <a:pPr defTabSz="912571"/>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51919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cef5edf3d7_0_106:notes"/>
          <p:cNvSpPr>
            <a:spLocks noGrp="1" noRot="1" noChangeAspect="1"/>
          </p:cNvSpPr>
          <p:nvPr>
            <p:ph type="sldImg" idx="2"/>
          </p:nvPr>
        </p:nvSpPr>
        <p:spPr>
          <a:xfrm>
            <a:off x="479425" y="714375"/>
            <a:ext cx="6353175" cy="3575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cef5edf3d7_0_106:notes"/>
          <p:cNvSpPr txBox="1">
            <a:spLocks noGrp="1"/>
          </p:cNvSpPr>
          <p:nvPr>
            <p:ph type="body" idx="1"/>
          </p:nvPr>
        </p:nvSpPr>
        <p:spPr>
          <a:xfrm>
            <a:off x="731219" y="4528400"/>
            <a:ext cx="5849612" cy="4290028"/>
          </a:xfrm>
          <a:prstGeom prst="rect">
            <a:avLst/>
          </a:prstGeom>
          <a:noFill/>
          <a:ln>
            <a:noFill/>
          </a:ln>
        </p:spPr>
        <p:txBody>
          <a:bodyPr spcFirstLastPara="1" wrap="square" lIns="94486" tIns="94486" rIns="94486" bIns="94486" anchor="t" anchorCtr="0">
            <a:noAutofit/>
          </a:bodyPr>
          <a:lstStyle/>
          <a:p>
            <a:pPr>
              <a:spcBef>
                <a:spcPts val="814"/>
              </a:spcBef>
              <a:buClr>
                <a:schemeClr val="dk1"/>
              </a:buClr>
              <a:buSzPts val="1400"/>
            </a:pPr>
            <a:r>
              <a:rPr lang="en-US" dirty="0"/>
              <a:t>We are continuing the incredible work to build the Early Childhood Access Consortium for Equity.  The consortium brings together all public institutions of higher education and those private institutions that wish to join in an effort to smooth paths to upskilling for members of the early childhood workforce.  </a:t>
            </a:r>
          </a:p>
          <a:p>
            <a:pPr>
              <a:spcBef>
                <a:spcPts val="814"/>
              </a:spcBef>
              <a:buClr>
                <a:schemeClr val="dk1"/>
              </a:buClr>
              <a:buSzPts val="1400"/>
            </a:pPr>
            <a:endParaRPr lang="en-US" dirty="0"/>
          </a:p>
          <a:p>
            <a:pPr>
              <a:spcBef>
                <a:spcPts val="814"/>
              </a:spcBef>
              <a:buClr>
                <a:schemeClr val="dk1"/>
              </a:buClr>
              <a:buSzPts val="1400"/>
            </a:pPr>
            <a:r>
              <a:rPr lang="en-US" dirty="0"/>
              <a:t>Federal funds through the Department of Human Services are supporting the work, which includes grants to institutions for student supports such as mentors, coaches, and tutors; adapting early childhood programs to fully accept transfer of AAS degrees and to make coursework and services more accessible to working adult students; and for other services as needed.  Our ECACE team is also supported by these funds.  We anticipate approximately $20 million to be spent this fiscal year.</a:t>
            </a:r>
          </a:p>
          <a:p>
            <a:pPr>
              <a:spcBef>
                <a:spcPts val="814"/>
              </a:spcBef>
              <a:buClr>
                <a:schemeClr val="dk1"/>
              </a:buClr>
              <a:buSzPts val="1400"/>
            </a:pPr>
            <a:endParaRPr lang="en-US" dirty="0"/>
          </a:p>
          <a:p>
            <a:pPr defTabSz="912571">
              <a:spcBef>
                <a:spcPts val="814"/>
              </a:spcBef>
              <a:buClr>
                <a:schemeClr val="dk1"/>
              </a:buClr>
              <a:buSzPts val="1400"/>
            </a:pPr>
            <a:r>
              <a:rPr lang="en-US" dirty="0"/>
              <a:t>The ECACE work continues at a remarkable pace and we will plan a fuller briefing for the Board at an upcoming meeting.  </a:t>
            </a:r>
          </a:p>
          <a:p>
            <a:pPr>
              <a:spcBef>
                <a:spcPts val="814"/>
              </a:spcBef>
              <a:buClr>
                <a:schemeClr val="dk1"/>
              </a:buClr>
              <a:buSzPts val="1400"/>
            </a:pPr>
            <a:endParaRPr lang="en-US" dirty="0"/>
          </a:p>
        </p:txBody>
      </p:sp>
      <p:sp>
        <p:nvSpPr>
          <p:cNvPr id="226" name="Google Shape;226;gcef5edf3d7_0_106:notes"/>
          <p:cNvSpPr txBox="1">
            <a:spLocks noGrp="1"/>
          </p:cNvSpPr>
          <p:nvPr>
            <p:ph type="sldNum" idx="12"/>
          </p:nvPr>
        </p:nvSpPr>
        <p:spPr>
          <a:xfrm>
            <a:off x="4141873" y="9055145"/>
            <a:ext cx="3168565" cy="476567"/>
          </a:xfrm>
          <a:prstGeom prst="rect">
            <a:avLst/>
          </a:prstGeom>
          <a:noFill/>
          <a:ln>
            <a:noFill/>
          </a:ln>
        </p:spPr>
        <p:txBody>
          <a:bodyPr spcFirstLastPara="1" wrap="square" lIns="94486" tIns="47217" rIns="94486" bIns="47217" anchor="b" anchorCtr="0">
            <a:noAutofit/>
          </a:bodyPr>
          <a:lstStyle/>
          <a:p>
            <a:pPr defTabSz="931005">
              <a:buClr>
                <a:srgbClr val="000000"/>
              </a:buClr>
              <a:buSzPts val="1200"/>
              <a:defRPr/>
            </a:pPr>
            <a:fld id="{00000000-1234-1234-1234-123412341234}" type="slidenum">
              <a:rPr lang="en-US" sz="1400" kern="0">
                <a:solidFill>
                  <a:srgbClr val="000000"/>
                </a:solidFill>
                <a:latin typeface="Arial"/>
                <a:cs typeface="Arial"/>
                <a:sym typeface="Arial"/>
              </a:rPr>
              <a:pPr defTabSz="931005">
                <a:buClr>
                  <a:srgbClr val="000000"/>
                </a:buClr>
                <a:buSzPts val="1200"/>
                <a:defRPr/>
              </a:pPr>
              <a:t>10</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19739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Grow Your Own initiative focuses on increasing the pipeline of diverse teachers for hard-to-staff schools with large percentages of low-income students by recruiting and supporting parents, community leaders, and para-educators to become teachers.   </a:t>
            </a:r>
          </a:p>
          <a:p>
            <a:endParaRPr lang="en-US" dirty="0"/>
          </a:p>
          <a:p>
            <a:r>
              <a:rPr lang="en-US" dirty="0"/>
              <a:t>In addition to our annual state-funded grant, GYO received approximately $1.0 million in federal State Coronavirus Urgent Remediation Emergency Fund as part of the ARPA funding package.  GYO will use these funds specifically to set up a program to recruit and support historically disadvantaged males to become teachers.  We are estimating approximately 50 males will receive tuition and other supports over the next two years.</a:t>
            </a:r>
          </a:p>
        </p:txBody>
      </p:sp>
      <p:sp>
        <p:nvSpPr>
          <p:cNvPr id="4" name="Slide Number Placeholder 3"/>
          <p:cNvSpPr>
            <a:spLocks noGrp="1"/>
          </p:cNvSpPr>
          <p:nvPr>
            <p:ph type="sldNum" sz="quarter" idx="5"/>
          </p:nvPr>
        </p:nvSpPr>
        <p:spPr/>
        <p:txBody>
          <a:bodyPr/>
          <a:lstStyle/>
          <a:p>
            <a:pPr defTabSz="912571">
              <a:defRPr/>
            </a:pPr>
            <a:fld id="{78EFA1B6-0D7F-4AAC-8C39-D40E453D82AA}" type="slidenum">
              <a:rPr lang="en-US">
                <a:solidFill>
                  <a:prstClr val="black"/>
                </a:solidFill>
                <a:latin typeface="Calibri" panose="020F0502020204030204"/>
              </a:rPr>
              <a:pPr defTabSz="912571">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188956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thrilled with the FY 23 budget and the investments it allows us to make in achieving the three goals of A Thriving Illinois.  We are grateful for the agency partnerships that have made investments in projects that jointly advance the higher ed strategic direction and their goals.  And we thank the Board for your leadership in championing the budget, strategies, and programs that will help the higher ed system achieve Equity, Sustainability, and Growth.</a:t>
            </a:r>
          </a:p>
          <a:p>
            <a:endParaRPr lang="en-US" dirty="0"/>
          </a:p>
          <a:p>
            <a:r>
              <a:rPr lang="en-US" dirty="0"/>
              <a:t>We are happy to take any questions. </a:t>
            </a:r>
          </a:p>
        </p:txBody>
      </p:sp>
      <p:sp>
        <p:nvSpPr>
          <p:cNvPr id="4" name="Slide Number Placeholder 3"/>
          <p:cNvSpPr>
            <a:spLocks noGrp="1"/>
          </p:cNvSpPr>
          <p:nvPr>
            <p:ph type="sldNum" sz="quarter" idx="5"/>
          </p:nvPr>
        </p:nvSpPr>
        <p:spPr/>
        <p:txBody>
          <a:bodyPr/>
          <a:lstStyle/>
          <a:p>
            <a:fld id="{78EFA1B6-0D7F-4AAC-8C39-D40E453D82AA}" type="slidenum">
              <a:rPr lang="en-US" smtClean="0"/>
              <a:t>12</a:t>
            </a:fld>
            <a:endParaRPr lang="en-US"/>
          </a:p>
        </p:txBody>
      </p:sp>
    </p:spTree>
    <p:extLst>
      <p:ext uri="{BB962C8B-B14F-4D97-AF65-F5344CB8AC3E}">
        <p14:creationId xmlns:p14="http://schemas.microsoft.com/office/powerpoint/2010/main" val="687128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005"/>
            <a:fld id="{78EFA1B6-0D7F-4AAC-8C39-D40E453D82AA}" type="slidenum">
              <a:rPr lang="en-US">
                <a:solidFill>
                  <a:prstClr val="black"/>
                </a:solidFill>
                <a:latin typeface="Calibri" panose="020F0502020204030204"/>
              </a:rPr>
              <a:pPr defTabSz="931005"/>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893614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005">
              <a:defRPr/>
            </a:pPr>
            <a:fld id="{78EFA1B6-0D7F-4AAC-8C39-D40E453D82AA}" type="slidenum">
              <a:rPr lang="en-US">
                <a:solidFill>
                  <a:prstClr val="black"/>
                </a:solidFill>
                <a:latin typeface="Calibri" panose="020F0502020204030204"/>
              </a:rPr>
              <a:pPr defTabSz="931005">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802519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Addendum for Sharing</a:t>
            </a:r>
          </a:p>
        </p:txBody>
      </p:sp>
      <p:sp>
        <p:nvSpPr>
          <p:cNvPr id="4" name="Slide Number Placeholder 3"/>
          <p:cNvSpPr>
            <a:spLocks noGrp="1"/>
          </p:cNvSpPr>
          <p:nvPr>
            <p:ph type="sldNum" sz="quarter" idx="5"/>
          </p:nvPr>
        </p:nvSpPr>
        <p:spPr/>
        <p:txBody>
          <a:bodyPr/>
          <a:lstStyle/>
          <a:p>
            <a:pPr defTabSz="931005">
              <a:defRPr/>
            </a:pPr>
            <a:fld id="{78EFA1B6-0D7F-4AAC-8C39-D40E453D82AA}" type="slidenum">
              <a:rPr lang="en-US">
                <a:solidFill>
                  <a:prstClr val="black"/>
                </a:solidFill>
                <a:latin typeface="Calibri" panose="020F0502020204030204"/>
              </a:rPr>
              <a:pPr defTabSz="931005">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129753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005">
              <a:defRPr/>
            </a:pPr>
            <a:fld id="{78EFA1B6-0D7F-4AAC-8C39-D40E453D82AA}" type="slidenum">
              <a:rPr lang="en-US">
                <a:solidFill>
                  <a:prstClr val="black"/>
                </a:solidFill>
                <a:latin typeface="Calibri" panose="020F0502020204030204"/>
              </a:rPr>
              <a:pPr defTabSz="931005">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82596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of the Board-</a:t>
            </a:r>
          </a:p>
          <a:p>
            <a:r>
              <a:rPr lang="en-US" dirty="0"/>
              <a:t>I am pleased to be able to present to you an overview of our budget for FY 23 and seek your authorization to award grants to support A Thriving Illinois and the work of the higher education system to ensure Illinois does have the equitable paths to opportunity and broad prosperity as outlined in our plan. </a:t>
            </a:r>
          </a:p>
          <a:p>
            <a:endParaRPr lang="en-US" dirty="0"/>
          </a:p>
          <a:p>
            <a:pPr defTabSz="912571"/>
            <a:r>
              <a:rPr lang="en-US" dirty="0"/>
              <a:t>As the Chair mentioned, the FY 23 budget is historic. </a:t>
            </a:r>
          </a:p>
          <a:p>
            <a:endParaRPr lang="en-US" dirty="0"/>
          </a:p>
          <a:p>
            <a:pPr marL="171107" indent="-171107">
              <a:buFont typeface="Arial" panose="020B0604020202020204" pitchFamily="34" charset="0"/>
              <a:buChar char="•"/>
            </a:pPr>
            <a:r>
              <a:rPr lang="en-US" dirty="0"/>
              <a:t>Higher ed will receive $2.24 billion in general funds in FY 23, an increase of $248.5 million from the budget initially passed for FY 22, the largest increase in over 20 years.  </a:t>
            </a:r>
          </a:p>
          <a:p>
            <a:pPr marL="171107" indent="-171107">
              <a:buFont typeface="Arial" panose="020B0604020202020204" pitchFamily="34" charset="0"/>
              <a:buChar char="•"/>
            </a:pPr>
            <a:r>
              <a:rPr lang="en-US" dirty="0"/>
              <a:t>This includes $122 million increase in MAP, bringing the total to $601M, a significant step toward the Board’s goal of reaching $1 billion in MAP funding over a 10-year period.  </a:t>
            </a:r>
          </a:p>
          <a:p>
            <a:pPr marL="171107" indent="-171107">
              <a:buFont typeface="Arial" panose="020B0604020202020204" pitchFamily="34" charset="0"/>
              <a:buChar char="•"/>
            </a:pPr>
            <a:r>
              <a:rPr lang="en-US" dirty="0"/>
              <a:t>The public universities received an increase of $54.8M and community colleges an increase of $13.2M.  Recall that these increases were accelerated into FY 22, so the dollars were available in the fiscal year ending and again in FY 23.</a:t>
            </a:r>
          </a:p>
          <a:p>
            <a:endParaRPr lang="en-US" dirty="0"/>
          </a:p>
          <a:p>
            <a:r>
              <a:rPr lang="en-US" dirty="0"/>
              <a:t>These totals do not include the significant federal investments included in the budget, like the Governor’s Emergency Education Relief Fund, which we are continuing to award to four-year institutions, nor the partnerships with other state agencies who are granting to us funds to support important shared initiatives, some of which I will describe for you.  </a:t>
            </a:r>
          </a:p>
          <a:p>
            <a:endParaRPr lang="en-US" dirty="0"/>
          </a:p>
          <a:p>
            <a:endParaRPr lang="en-US" dirty="0"/>
          </a:p>
        </p:txBody>
      </p:sp>
      <p:sp>
        <p:nvSpPr>
          <p:cNvPr id="4" name="Slide Number Placeholder 3"/>
          <p:cNvSpPr>
            <a:spLocks noGrp="1"/>
          </p:cNvSpPr>
          <p:nvPr>
            <p:ph type="sldNum" sz="quarter" idx="5"/>
          </p:nvPr>
        </p:nvSpPr>
        <p:spPr/>
        <p:txBody>
          <a:bodyPr/>
          <a:lstStyle/>
          <a:p>
            <a:pPr defTabSz="912571"/>
            <a:fld id="{78EFA1B6-0D7F-4AAC-8C39-D40E453D82AA}" type="slidenum">
              <a:rPr lang="en-US">
                <a:solidFill>
                  <a:prstClr val="black"/>
                </a:solidFill>
                <a:latin typeface="Calibri" panose="020F0502020204030204"/>
              </a:rPr>
              <a:pPr defTabSz="912571"/>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79328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support in the budget for implementing A Thriving Illinois is unprecedented.</a:t>
            </a:r>
          </a:p>
          <a:p>
            <a:endParaRPr lang="en-US" dirty="0"/>
          </a:p>
          <a:p>
            <a:r>
              <a:rPr lang="en-US" dirty="0"/>
              <a:t>We are asking approval to award approximately $120 million in grants and for programs during the fiscal year that starts July 1.  Many of these items were included in the Board’s budget recommendations from January and/or included in the Governor’s budget introduced in February.</a:t>
            </a:r>
          </a:p>
          <a:p>
            <a:endParaRPr lang="en-US" dirty="0"/>
          </a:p>
          <a:p>
            <a:pPr defTabSz="912571"/>
            <a:r>
              <a:rPr lang="en-US" dirty="0"/>
              <a:t>I’m going to highlight some of the programs and grants you will be acting on today and, as always emphasize how the funds we invest reinforce a Thriving Illinois.  Full descriptions of each item are included in the Board materials.</a:t>
            </a:r>
          </a:p>
        </p:txBody>
      </p:sp>
      <p:sp>
        <p:nvSpPr>
          <p:cNvPr id="4" name="Slide Number Placeholder 3"/>
          <p:cNvSpPr>
            <a:spLocks noGrp="1"/>
          </p:cNvSpPr>
          <p:nvPr>
            <p:ph type="sldNum" sz="quarter" idx="5"/>
          </p:nvPr>
        </p:nvSpPr>
        <p:spPr/>
        <p:txBody>
          <a:bodyPr/>
          <a:lstStyle/>
          <a:p>
            <a:fld id="{78EFA1B6-0D7F-4AAC-8C39-D40E453D82AA}" type="slidenum">
              <a:rPr lang="en-US" smtClean="0"/>
              <a:t>3</a:t>
            </a:fld>
            <a:endParaRPr lang="en-US"/>
          </a:p>
        </p:txBody>
      </p:sp>
    </p:spTree>
    <p:extLst>
      <p:ext uri="{BB962C8B-B14F-4D97-AF65-F5344CB8AC3E}">
        <p14:creationId xmlns:p14="http://schemas.microsoft.com/office/powerpoint/2010/main" val="346638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FA1B6-0D7F-4AAC-8C39-D40E453D82AA}" type="slidenum">
              <a:rPr lang="en-US" smtClean="0"/>
              <a:t>4</a:t>
            </a:fld>
            <a:endParaRPr lang="en-US"/>
          </a:p>
        </p:txBody>
      </p:sp>
    </p:spTree>
    <p:extLst>
      <p:ext uri="{BB962C8B-B14F-4D97-AF65-F5344CB8AC3E}">
        <p14:creationId xmlns:p14="http://schemas.microsoft.com/office/powerpoint/2010/main" val="312298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we need to ensure students have the supports they need to be successful, especially for those hard-hit by the pandemic, but beyond that.  Our first Equity strategy recognizes this. </a:t>
            </a:r>
          </a:p>
          <a:p>
            <a:endParaRPr lang="en-US" dirty="0"/>
          </a:p>
          <a:p>
            <a:r>
              <a:rPr lang="en-US" dirty="0"/>
              <a:t>We have talked previously about the Illinois Tutoring Initiative, one of 4 statewide initiatives launched under the P-20 Council’s Learning Renewal banner and funded using federal COIVD dollars.  Under this partnership with ISBE,  we are working with 4 public universities and 2 community colleges to provide tutors—college students or other community members—to public school students in six regions of the state.</a:t>
            </a:r>
          </a:p>
          <a:p>
            <a:endParaRPr lang="en-US" dirty="0"/>
          </a:p>
          <a:p>
            <a:r>
              <a:rPr lang="en-US" dirty="0"/>
              <a:t>New for FY 23 are $2M in funds received from the Illinois Office to Prevent and End Homelessness and the Illinois Interagency Task Force on Homelessness.  </a:t>
            </a:r>
          </a:p>
          <a:p>
            <a:endParaRPr lang="en-US" dirty="0"/>
          </a:p>
          <a:p>
            <a:pPr defTabSz="912571"/>
            <a:r>
              <a:rPr lang="en-US" dirty="0"/>
              <a:t>The Higher Education Housing and Opportunities Act was enacted in 2021.  Beginning August 1, 2022, all institutions of higher education are required to appoint a homelessness liaison, to give students experiencing homelessness priority in applying for on-campus housing, to make housing available to these students during breaks (where available), and to track and report data on students experiencing homelessness to IBHE. </a:t>
            </a:r>
          </a:p>
          <a:p>
            <a:endParaRPr lang="en-US" dirty="0"/>
          </a:p>
          <a:p>
            <a:r>
              <a:rPr lang="en-US" dirty="0"/>
              <a:t>IBHE will use these funds to support a pilot program for public and private universities to carry out their responsibilities under the Act and to address the underlying causes of homelessness among students.  IBHE will also retain a small amount to support our work.</a:t>
            </a:r>
          </a:p>
        </p:txBody>
      </p:sp>
      <p:sp>
        <p:nvSpPr>
          <p:cNvPr id="4" name="Slide Number Placeholder 3"/>
          <p:cNvSpPr>
            <a:spLocks noGrp="1"/>
          </p:cNvSpPr>
          <p:nvPr>
            <p:ph type="sldNum" sz="quarter" idx="5"/>
          </p:nvPr>
        </p:nvSpPr>
        <p:spPr/>
        <p:txBody>
          <a:bodyPr/>
          <a:lstStyle/>
          <a:p>
            <a:fld id="{69021671-45A6-4D3D-9B77-8207E84A22CB}" type="slidenum">
              <a:rPr lang="en-US" smtClean="0"/>
              <a:t>5</a:t>
            </a:fld>
            <a:endParaRPr lang="en-US"/>
          </a:p>
        </p:txBody>
      </p:sp>
    </p:spTree>
    <p:extLst>
      <p:ext uri="{BB962C8B-B14F-4D97-AF65-F5344CB8AC3E}">
        <p14:creationId xmlns:p14="http://schemas.microsoft.com/office/powerpoint/2010/main" val="3905383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in recognition of the importance of diverse talent in higher education to ensure equitable student outcomes, the Board recommended an increase of $525,000 in the DFI program, which was appropriated.  This makes the total for the DFI program nearly $2M.  This program is a vital engine in creating the talent pipeline we need for a diverse higher education workforce. </a:t>
            </a:r>
          </a:p>
          <a:p>
            <a:endParaRPr lang="en-US" dirty="0"/>
          </a:p>
          <a:p>
            <a:r>
              <a:rPr lang="en-US" dirty="0"/>
              <a:t>We are excited that with these new funds we will be able to make awards for more fellowships and to increase the award amount.  </a:t>
            </a:r>
          </a:p>
          <a:p>
            <a:endParaRPr lang="en-US" dirty="0"/>
          </a:p>
          <a:p>
            <a:r>
              <a:rPr lang="en-US" dirty="0"/>
              <a:t>In FY 23, we are awarding 115 fellowships</a:t>
            </a:r>
          </a:p>
          <a:p>
            <a:pPr marL="171107" indent="-171107">
              <a:buFont typeface="Arial" panose="020B0604020202020204" pitchFamily="34" charset="0"/>
              <a:buChar char="•"/>
            </a:pPr>
            <a:r>
              <a:rPr lang="en-US" dirty="0"/>
              <a:t>68 continuing fellows will receive $17,000, up from $15,000</a:t>
            </a:r>
          </a:p>
          <a:p>
            <a:pPr marL="171107" indent="-171107">
              <a:buFont typeface="Arial" panose="020B0604020202020204" pitchFamily="34" charset="0"/>
              <a:buChar char="•"/>
            </a:pPr>
            <a:r>
              <a:rPr lang="en-US" dirty="0"/>
              <a:t>47 new fellows will receive $16,500, up from $12,500</a:t>
            </a:r>
          </a:p>
          <a:p>
            <a:pPr marL="171107" indent="-171107">
              <a:buFont typeface="Arial" panose="020B0604020202020204" pitchFamily="34" charset="0"/>
              <a:buChar char="•"/>
            </a:pPr>
            <a:endParaRPr lang="en-US" dirty="0"/>
          </a:p>
          <a:p>
            <a:endParaRPr lang="en-US" dirty="0"/>
          </a:p>
          <a:p>
            <a:r>
              <a:rPr lang="en-US" dirty="0"/>
              <a:t>FY 22 250 eligible applicants; 103 fellowships awarded</a:t>
            </a:r>
          </a:p>
        </p:txBody>
      </p:sp>
      <p:sp>
        <p:nvSpPr>
          <p:cNvPr id="4" name="Slide Number Placeholder 3"/>
          <p:cNvSpPr>
            <a:spLocks noGrp="1"/>
          </p:cNvSpPr>
          <p:nvPr>
            <p:ph type="sldNum" sz="quarter" idx="5"/>
          </p:nvPr>
        </p:nvSpPr>
        <p:spPr/>
        <p:txBody>
          <a:bodyPr/>
          <a:lstStyle/>
          <a:p>
            <a:pPr defTabSz="912571"/>
            <a:fld id="{69021671-45A6-4D3D-9B77-8207E84A22CB}" type="slidenum">
              <a:rPr lang="en-US">
                <a:solidFill>
                  <a:prstClr val="black"/>
                </a:solidFill>
                <a:latin typeface="Calibri" panose="020F0502020204030204"/>
              </a:rPr>
              <a:pPr defTabSz="912571"/>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05358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005">
              <a:defRPr/>
            </a:pPr>
            <a:fld id="{78EFA1B6-0D7F-4AAC-8C39-D40E453D82AA}" type="slidenum">
              <a:rPr lang="en-US">
                <a:solidFill>
                  <a:prstClr val="black"/>
                </a:solidFill>
                <a:latin typeface="Calibri" panose="020F0502020204030204"/>
              </a:rPr>
              <a:pPr defTabSz="931005">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541755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571"/>
            <a:r>
              <a:rPr lang="en-US" dirty="0"/>
              <a:t>We received support for a number of programs to support the state’s talent needs. </a:t>
            </a:r>
          </a:p>
          <a:p>
            <a:pPr defTabSz="912571"/>
            <a:endParaRPr lang="en-US" dirty="0"/>
          </a:p>
          <a:p>
            <a:pPr defTabSz="912571"/>
            <a:r>
              <a:rPr lang="en-US" dirty="0"/>
              <a:t>One of the most pressing workforce needs is in the area of behavioral health.  As we know, the pandemic has exacerbated and broadened mental health challenges, but the state has long had a significant shortage in behavioral health staff.  </a:t>
            </a:r>
          </a:p>
          <a:p>
            <a:pPr defTabSz="912571"/>
            <a:endParaRPr lang="en-US" dirty="0"/>
          </a:p>
          <a:p>
            <a:pPr marL="0" lvl="1" indent="-285179" defTabSz="912571">
              <a:buFont typeface="Arial" panose="020B0604020202020204" pitchFamily="34" charset="0"/>
              <a:buChar char="•"/>
            </a:pPr>
            <a:r>
              <a:rPr lang="en-US" dirty="0"/>
              <a:t>In 2018, Illinois House Resolution 711 declared Illinois suffers from a Behavioral Healthcare Workforce Emergency</a:t>
            </a:r>
          </a:p>
          <a:p>
            <a:pPr marL="0" lvl="1" indent="-285179" defTabSz="912571">
              <a:buFont typeface="Arial" panose="020B0604020202020204" pitchFamily="34" charset="0"/>
              <a:buChar char="•"/>
            </a:pPr>
            <a:endParaRPr lang="en-US" dirty="0"/>
          </a:p>
          <a:p>
            <a:pPr marL="0" lvl="1" indent="-285179" defTabSz="912571">
              <a:buFont typeface="Arial" panose="020B0604020202020204" pitchFamily="34" charset="0"/>
              <a:buChar char="•"/>
            </a:pPr>
            <a:r>
              <a:rPr lang="en-US" dirty="0"/>
              <a:t>Subsequent legislation established the Behavioral Health Workforce Education Center Task Force. Its recommendations, released in December, 2019, include establishing a workforce center to coordinate cross-sector strategies to improve access to a qualified, diverse workforce.  </a:t>
            </a:r>
          </a:p>
          <a:p>
            <a:pPr marL="0" lvl="1" indent="-285179" defTabSz="912571">
              <a:buFont typeface="Arial" panose="020B0604020202020204" pitchFamily="34" charset="0"/>
              <a:buChar char="•"/>
            </a:pPr>
            <a:endParaRPr lang="en-US" dirty="0"/>
          </a:p>
          <a:p>
            <a:pPr marL="0" lvl="1" indent="-285179" defTabSz="912571">
              <a:buFont typeface="Arial" panose="020B0604020202020204" pitchFamily="34" charset="0"/>
              <a:buChar char="•"/>
            </a:pPr>
            <a:r>
              <a:rPr lang="en-US" dirty="0"/>
              <a:t>The Illinois Behavioral Health Workforce Education Center is a joint initiative of the Department of Human Services and the Illinois Board of Higher Education, with funds being provided by the Division of Mental Health within DHS.</a:t>
            </a:r>
          </a:p>
          <a:p>
            <a:pPr marL="0" lvl="1" defTabSz="912571"/>
            <a:endParaRPr lang="en-US" dirty="0"/>
          </a:p>
          <a:p>
            <a:pPr marL="0" lvl="1" indent="-285179" defTabSz="912571">
              <a:buFont typeface="Arial" panose="020B0604020202020204" pitchFamily="34" charset="0"/>
              <a:buChar char="•"/>
            </a:pPr>
            <a:r>
              <a:rPr lang="en-US" dirty="0"/>
              <a:t>Using a hub and spoke consortium model comprised of academic institutions that serve rural, as well as small and large urban areas of the state, the Center will increase access to effective services through coordinated and innovative initiatives to recruit, educate, and retain professionals in behavioral health. </a:t>
            </a:r>
          </a:p>
          <a:p>
            <a:pPr marL="0" lvl="1" indent="-285179" defTabSz="912571">
              <a:buFont typeface="Arial" panose="020B0604020202020204" pitchFamily="34" charset="0"/>
              <a:buChar char="•"/>
            </a:pPr>
            <a:endParaRPr lang="en-US" dirty="0"/>
          </a:p>
          <a:p>
            <a:pPr marL="0" lvl="1" indent="-285179" defTabSz="912571">
              <a:buFont typeface="Arial" panose="020B0604020202020204" pitchFamily="34" charset="0"/>
              <a:buChar char="•"/>
            </a:pPr>
            <a:r>
              <a:rPr lang="en-US" dirty="0"/>
              <a:t>Together, we selected the SIU- School of Medicine and UIC to serve as the primary and secondary hubs or “backbone” of this new consortium.  The funds you  will act on today will support the launch of the Center, including statewide strategic planning and expanding access to education programs. We expect that over time additional institutions will be added to build out the Center.</a:t>
            </a:r>
          </a:p>
          <a:p>
            <a:pPr defTabSz="912571"/>
            <a:endParaRPr lang="en-US" dirty="0"/>
          </a:p>
          <a:p>
            <a:pPr defTabSz="912571"/>
            <a:r>
              <a:rPr lang="en-US" dirty="0"/>
              <a:t>In addition, we received increases to our two long-standing programs to expand the number of nurses by retaining faculty who can teach the next generation of nurses and by supporting nursing schools to expand or improve their current programs.   As with all of our grant programs, we have updated our criteria to include a focus on closing equity gaps.  These additional funds will allow us to expand the number of nursing faculty who can receive fellowships for professional development and the number of nursing programs that can invest in strengthening their programs and closing equity gaps. </a:t>
            </a:r>
          </a:p>
          <a:p>
            <a:pPr defTabSz="912571"/>
            <a:endParaRPr lang="en-US" dirty="0"/>
          </a:p>
          <a:p>
            <a:pPr defTabSz="912571"/>
            <a:r>
              <a:rPr lang="en-US" dirty="0"/>
              <a:t>I include here two additional grant programs that we do not often highlight—the CPASS program, which helps underrepresented students on a path to STEM and STEAM-related careers, including medical and health care.  The Cooperative Work Study Grant provides funds to institutions to expand opportunities for students to participate in internships, clinical placements, and cooperative programs with business and industry, with a focus on students who have been historically underrepresented.  Both are important to building paths to the workforce for underserved students.</a:t>
            </a:r>
          </a:p>
        </p:txBody>
      </p:sp>
      <p:sp>
        <p:nvSpPr>
          <p:cNvPr id="4" name="Slide Number Placeholder 3"/>
          <p:cNvSpPr>
            <a:spLocks noGrp="1"/>
          </p:cNvSpPr>
          <p:nvPr>
            <p:ph type="sldNum" sz="quarter" idx="5"/>
          </p:nvPr>
        </p:nvSpPr>
        <p:spPr/>
        <p:txBody>
          <a:bodyPr/>
          <a:lstStyle/>
          <a:p>
            <a:pPr defTabSz="912571">
              <a:defRPr/>
            </a:pPr>
            <a:fld id="{78EFA1B6-0D7F-4AAC-8C39-D40E453D82AA}" type="slidenum">
              <a:rPr lang="en-US">
                <a:solidFill>
                  <a:prstClr val="black"/>
                </a:solidFill>
                <a:latin typeface="Calibri" panose="020F0502020204030204"/>
              </a:rPr>
              <a:pPr defTabSz="912571">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481509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continuing to invest in one component of our strategy to keep Illinois high school graduates in Illinois for college.  Fiscal Year 23 will be the second year we are able to provide funds for public universities to use the Common App.  In FY22, institutions received nearly 145,000 applications through the Common App.  We look forward to analyzing the data and building a longitudinal look at how the Common App shapes our applicant pool and to be able to follow students from application through completion. </a:t>
            </a:r>
          </a:p>
        </p:txBody>
      </p:sp>
      <p:sp>
        <p:nvSpPr>
          <p:cNvPr id="4" name="Slide Number Placeholder 3"/>
          <p:cNvSpPr>
            <a:spLocks noGrp="1"/>
          </p:cNvSpPr>
          <p:nvPr>
            <p:ph type="sldNum" sz="quarter" idx="5"/>
          </p:nvPr>
        </p:nvSpPr>
        <p:spPr/>
        <p:txBody>
          <a:bodyPr/>
          <a:lstStyle/>
          <a:p>
            <a:pPr defTabSz="931005">
              <a:defRPr/>
            </a:pPr>
            <a:fld id="{78EFA1B6-0D7F-4AAC-8C39-D40E453D82AA}" type="slidenum">
              <a:rPr lang="en-US">
                <a:solidFill>
                  <a:prstClr val="black"/>
                </a:solidFill>
                <a:latin typeface="Calibri" panose="020F0502020204030204"/>
              </a:rPr>
              <a:pPr defTabSz="931005">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60496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8C0E-368E-469F-9B83-B9D869BACC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6DE3AE-4C14-45A6-9056-BF5CEB337FE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6824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E90EEC-F053-4CAE-8EB0-238CAA77B327}"/>
              </a:ext>
            </a:extLst>
          </p:cNvPr>
          <p:cNvSpPr>
            <a:spLocks noGrp="1"/>
          </p:cNvSpPr>
          <p:nvPr>
            <p:ph type="title" hasCustomPrompt="1"/>
          </p:nvPr>
        </p:nvSpPr>
        <p:spPr>
          <a:xfrm>
            <a:off x="495300" y="18255"/>
            <a:ext cx="10128364" cy="1325563"/>
          </a:xfrm>
          <a:prstGeom prst="rect">
            <a:avLst/>
          </a:prstGeom>
        </p:spPr>
        <p:txBody>
          <a:bodyPr anchor="ctr" anchorCtr="0">
            <a:normAutofit/>
          </a:bodyPr>
          <a:lstStyle/>
          <a:p>
            <a:r>
              <a:rPr lang="en-US" sz="3200">
                <a:solidFill>
                  <a:schemeClr val="bg1"/>
                </a:solidFill>
                <a:effectLst>
                  <a:outerShdw blurRad="38100" dist="38100" dir="2700000" algn="tl">
                    <a:srgbClr val="000000">
                      <a:alpha val="43137"/>
                    </a:srgbClr>
                  </a:outerShdw>
                </a:effectLst>
                <a:latin typeface="Tw Cen MT" panose="020B0602020104020603" pitchFamily="34" charset="0"/>
              </a:rPr>
              <a:t>Header</a:t>
            </a:r>
            <a:endParaRPr lang="en-US" sz="3600">
              <a:solidFill>
                <a:schemeClr val="bg1"/>
              </a:solidFill>
              <a:effectLst>
                <a:outerShdw blurRad="38100" dist="38100" dir="2700000" algn="tl">
                  <a:srgbClr val="000000">
                    <a:alpha val="43137"/>
                  </a:srgbClr>
                </a:outerShdw>
              </a:effectLst>
              <a:latin typeface="Tw Cen MT" panose="020B0602020104020603" pitchFamily="34" charset="0"/>
            </a:endParaRPr>
          </a:p>
        </p:txBody>
      </p:sp>
      <p:sp>
        <p:nvSpPr>
          <p:cNvPr id="8" name="Content Placeholder 2">
            <a:extLst>
              <a:ext uri="{FF2B5EF4-FFF2-40B4-BE49-F238E27FC236}">
                <a16:creationId xmlns:a16="http://schemas.microsoft.com/office/drawing/2014/main" id="{AF64377F-955F-45EB-8379-0D74804657DF}"/>
              </a:ext>
            </a:extLst>
          </p:cNvPr>
          <p:cNvSpPr>
            <a:spLocks noGrp="1"/>
          </p:cNvSpPr>
          <p:nvPr>
            <p:ph idx="1"/>
          </p:nvPr>
        </p:nvSpPr>
        <p:spPr>
          <a:xfrm>
            <a:off x="495300" y="1708394"/>
            <a:ext cx="11201400" cy="4739297"/>
          </a:xfrm>
          <a:prstGeom prst="rect">
            <a:avLst/>
          </a:prstGeom>
        </p:spPr>
        <p:txBody>
          <a:bodyPr>
            <a:normAutofit/>
          </a:bodyPr>
          <a:lstStyle/>
          <a:p>
            <a:endParaRPr lang="en-US" sz="2400">
              <a:latin typeface="Tw Cen MT" panose="020B0602020104020603" pitchFamily="34" charset="0"/>
            </a:endParaRPr>
          </a:p>
        </p:txBody>
      </p:sp>
      <p:sp>
        <p:nvSpPr>
          <p:cNvPr id="9" name="Slide Number Placeholder 14">
            <a:extLst>
              <a:ext uri="{FF2B5EF4-FFF2-40B4-BE49-F238E27FC236}">
                <a16:creationId xmlns:a16="http://schemas.microsoft.com/office/drawing/2014/main" id="{248D2990-EF2E-4BCB-A78D-6BD92C51E021}"/>
              </a:ext>
            </a:extLst>
          </p:cNvPr>
          <p:cNvSpPr>
            <a:spLocks noGrp="1"/>
          </p:cNvSpPr>
          <p:nvPr>
            <p:ph type="sldNum" sz="quarter" idx="12"/>
          </p:nvPr>
        </p:nvSpPr>
        <p:spPr>
          <a:xfrm>
            <a:off x="11696700" y="6419361"/>
            <a:ext cx="365066" cy="318784"/>
          </a:xfrm>
          <a:prstGeom prst="rect">
            <a:avLst/>
          </a:prstGeom>
        </p:spPr>
        <p:txBody>
          <a:bodyPr/>
          <a:lstStyle/>
          <a:p>
            <a:fld id="{88CE7937-128E-4595-8BDA-0229FEBE1BCA}" type="slidenum">
              <a:rPr lang="en-US" smtClean="0">
                <a:solidFill>
                  <a:srgbClr val="015D83"/>
                </a:solidFill>
                <a:latin typeface="Tw Cen MT" panose="020B0602020104020603" pitchFamily="34" charset="0"/>
              </a:rPr>
              <a:t>‹#›</a:t>
            </a:fld>
            <a:endParaRPr lang="en-US">
              <a:solidFill>
                <a:srgbClr val="015D83"/>
              </a:solidFill>
              <a:latin typeface="Tw Cen MT" panose="020B0602020104020603" pitchFamily="34" charset="0"/>
            </a:endParaRPr>
          </a:p>
        </p:txBody>
      </p:sp>
    </p:spTree>
    <p:extLst>
      <p:ext uri="{BB962C8B-B14F-4D97-AF65-F5344CB8AC3E}">
        <p14:creationId xmlns:p14="http://schemas.microsoft.com/office/powerpoint/2010/main" val="139313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191F6-569B-43B6-BFE8-E208C1B6C7B8}" type="slidenum">
              <a:rPr lang="en-US" smtClean="0"/>
              <a:t>‹#›</a:t>
            </a:fld>
            <a:endParaRPr lang="en-US"/>
          </a:p>
        </p:txBody>
      </p:sp>
    </p:spTree>
    <p:extLst>
      <p:ext uri="{BB962C8B-B14F-4D97-AF65-F5344CB8AC3E}">
        <p14:creationId xmlns:p14="http://schemas.microsoft.com/office/powerpoint/2010/main" val="405887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8C0E-368E-469F-9B83-B9D869BACC3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6DE3AE-4C14-45A6-9056-BF5CEB337FE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53559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E90EEC-F053-4CAE-8EB0-238CAA77B327}"/>
              </a:ext>
            </a:extLst>
          </p:cNvPr>
          <p:cNvSpPr>
            <a:spLocks noGrp="1"/>
          </p:cNvSpPr>
          <p:nvPr>
            <p:ph type="title" hasCustomPrompt="1"/>
          </p:nvPr>
        </p:nvSpPr>
        <p:spPr>
          <a:xfrm>
            <a:off x="495300" y="18255"/>
            <a:ext cx="10128364" cy="1325563"/>
          </a:xfrm>
          <a:prstGeom prst="rect">
            <a:avLst/>
          </a:prstGeom>
        </p:spPr>
        <p:txBody>
          <a:bodyPr anchor="ctr" anchorCtr="0">
            <a:normAutofit/>
          </a:bodyPr>
          <a:lstStyle/>
          <a:p>
            <a:r>
              <a:rPr lang="en-US" sz="3200">
                <a:solidFill>
                  <a:schemeClr val="bg1"/>
                </a:solidFill>
                <a:effectLst>
                  <a:outerShdw blurRad="38100" dist="38100" dir="2700000" algn="tl">
                    <a:srgbClr val="000000">
                      <a:alpha val="43137"/>
                    </a:srgbClr>
                  </a:outerShdw>
                </a:effectLst>
                <a:latin typeface="Tw Cen MT" panose="020B0602020104020603" pitchFamily="34" charset="0"/>
              </a:rPr>
              <a:t>Header</a:t>
            </a:r>
            <a:endParaRPr lang="en-US" sz="3600">
              <a:solidFill>
                <a:schemeClr val="bg1"/>
              </a:solidFill>
              <a:effectLst>
                <a:outerShdw blurRad="38100" dist="38100" dir="2700000" algn="tl">
                  <a:srgbClr val="000000">
                    <a:alpha val="43137"/>
                  </a:srgbClr>
                </a:outerShdw>
              </a:effectLst>
              <a:latin typeface="Tw Cen MT" panose="020B0602020104020603" pitchFamily="34" charset="0"/>
            </a:endParaRPr>
          </a:p>
        </p:txBody>
      </p:sp>
      <p:sp>
        <p:nvSpPr>
          <p:cNvPr id="8" name="Content Placeholder 2">
            <a:extLst>
              <a:ext uri="{FF2B5EF4-FFF2-40B4-BE49-F238E27FC236}">
                <a16:creationId xmlns:a16="http://schemas.microsoft.com/office/drawing/2014/main" id="{AF64377F-955F-45EB-8379-0D74804657DF}"/>
              </a:ext>
            </a:extLst>
          </p:cNvPr>
          <p:cNvSpPr>
            <a:spLocks noGrp="1"/>
          </p:cNvSpPr>
          <p:nvPr>
            <p:ph idx="1"/>
          </p:nvPr>
        </p:nvSpPr>
        <p:spPr>
          <a:xfrm>
            <a:off x="495300" y="1708394"/>
            <a:ext cx="11201400" cy="4739297"/>
          </a:xfrm>
          <a:prstGeom prst="rect">
            <a:avLst/>
          </a:prstGeom>
        </p:spPr>
        <p:txBody>
          <a:bodyPr>
            <a:normAutofit/>
          </a:bodyPr>
          <a:lstStyle/>
          <a:p>
            <a:endParaRPr lang="en-US" sz="2400">
              <a:latin typeface="Tw Cen MT" panose="020B0602020104020603" pitchFamily="34" charset="0"/>
            </a:endParaRPr>
          </a:p>
        </p:txBody>
      </p:sp>
      <p:sp>
        <p:nvSpPr>
          <p:cNvPr id="9" name="Slide Number Placeholder 14">
            <a:extLst>
              <a:ext uri="{FF2B5EF4-FFF2-40B4-BE49-F238E27FC236}">
                <a16:creationId xmlns:a16="http://schemas.microsoft.com/office/drawing/2014/main" id="{248D2990-EF2E-4BCB-A78D-6BD92C51E021}"/>
              </a:ext>
            </a:extLst>
          </p:cNvPr>
          <p:cNvSpPr>
            <a:spLocks noGrp="1"/>
          </p:cNvSpPr>
          <p:nvPr>
            <p:ph type="sldNum" sz="quarter" idx="12"/>
          </p:nvPr>
        </p:nvSpPr>
        <p:spPr>
          <a:xfrm>
            <a:off x="11696700" y="6419361"/>
            <a:ext cx="365066" cy="318784"/>
          </a:xfrm>
          <a:prstGeom prst="rect">
            <a:avLst/>
          </a:prstGeom>
        </p:spPr>
        <p:txBody>
          <a:bodyPr/>
          <a:lstStyle/>
          <a:p>
            <a:fld id="{88CE7937-128E-4595-8BDA-0229FEBE1BCA}" type="slidenum">
              <a:rPr lang="en-US" smtClean="0">
                <a:solidFill>
                  <a:srgbClr val="015D83"/>
                </a:solidFill>
                <a:latin typeface="Tw Cen MT" panose="020B0602020104020603" pitchFamily="34" charset="0"/>
              </a:rPr>
              <a:t>‹#›</a:t>
            </a:fld>
            <a:endParaRPr lang="en-US">
              <a:solidFill>
                <a:srgbClr val="015D83"/>
              </a:solidFill>
              <a:latin typeface="Tw Cen MT" panose="020B0602020104020603" pitchFamily="34" charset="0"/>
            </a:endParaRPr>
          </a:p>
        </p:txBody>
      </p:sp>
    </p:spTree>
    <p:extLst>
      <p:ext uri="{BB962C8B-B14F-4D97-AF65-F5344CB8AC3E}">
        <p14:creationId xmlns:p14="http://schemas.microsoft.com/office/powerpoint/2010/main" val="24170995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B36FC82C-9FAF-4052-BEF9-7C2AEAEDEB3D}"/>
              </a:ext>
            </a:extLst>
          </p:cNvPr>
          <p:cNvSpPr>
            <a:spLocks noGrp="1"/>
          </p:cNvSpPr>
          <p:nvPr>
            <p:ph type="title"/>
          </p:nvPr>
        </p:nvSpPr>
        <p:spPr>
          <a:xfrm>
            <a:off x="475488" y="1828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Slide Number Placeholder 14">
            <a:extLst>
              <a:ext uri="{FF2B5EF4-FFF2-40B4-BE49-F238E27FC236}">
                <a16:creationId xmlns:a16="http://schemas.microsoft.com/office/drawing/2014/main" id="{977351DC-07DF-4B9A-938B-363166EF0A15}"/>
              </a:ext>
            </a:extLst>
          </p:cNvPr>
          <p:cNvSpPr>
            <a:spLocks noGrp="1"/>
          </p:cNvSpPr>
          <p:nvPr>
            <p:ph type="sldNum" sz="quarter" idx="4"/>
          </p:nvPr>
        </p:nvSpPr>
        <p:spPr>
          <a:xfrm>
            <a:off x="11696700" y="6419361"/>
            <a:ext cx="365066" cy="318784"/>
          </a:xfrm>
          <a:prstGeom prst="rect">
            <a:avLst/>
          </a:prstGeom>
        </p:spPr>
        <p:txBody>
          <a:bodyPr/>
          <a:lstStyle/>
          <a:p>
            <a:fld id="{88CE7937-128E-4595-8BDA-0229FEBE1BCA}" type="slidenum">
              <a:rPr lang="en-US" smtClean="0">
                <a:solidFill>
                  <a:srgbClr val="015D83"/>
                </a:solidFill>
                <a:latin typeface="Tw Cen MT" panose="020B0602020104020603" pitchFamily="34" charset="0"/>
              </a:rPr>
              <a:t>‹#›</a:t>
            </a:fld>
            <a:endParaRPr lang="en-US">
              <a:solidFill>
                <a:srgbClr val="015D83"/>
              </a:solidFill>
              <a:latin typeface="Tw Cen MT" panose="020B0602020104020603" pitchFamily="34" charset="0"/>
            </a:endParaRPr>
          </a:p>
        </p:txBody>
      </p:sp>
    </p:spTree>
    <p:extLst>
      <p:ext uri="{BB962C8B-B14F-4D97-AF65-F5344CB8AC3E}">
        <p14:creationId xmlns:p14="http://schemas.microsoft.com/office/powerpoint/2010/main" val="3610488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914400" rtl="0" eaLnBrk="1" latinLnBrk="0" hangingPunct="1">
        <a:lnSpc>
          <a:spcPct val="90000"/>
        </a:lnSpc>
        <a:spcBef>
          <a:spcPct val="0"/>
        </a:spcBef>
        <a:buNone/>
        <a:defRPr sz="3200" kern="1200">
          <a:solidFill>
            <a:schemeClr val="bg1"/>
          </a:solidFill>
          <a:effectLst>
            <a:outerShdw blurRad="38100" dist="38100" dir="2700000" algn="tl">
              <a:srgbClr val="000000">
                <a:alpha val="43137"/>
              </a:srgbClr>
            </a:outerShdw>
          </a:effectLst>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B36FC82C-9FAF-4052-BEF9-7C2AEAEDEB3D}"/>
              </a:ext>
            </a:extLst>
          </p:cNvPr>
          <p:cNvSpPr>
            <a:spLocks noGrp="1"/>
          </p:cNvSpPr>
          <p:nvPr>
            <p:ph type="title"/>
          </p:nvPr>
        </p:nvSpPr>
        <p:spPr>
          <a:xfrm>
            <a:off x="475488" y="1828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Slide Number Placeholder 14">
            <a:extLst>
              <a:ext uri="{FF2B5EF4-FFF2-40B4-BE49-F238E27FC236}">
                <a16:creationId xmlns:a16="http://schemas.microsoft.com/office/drawing/2014/main" id="{977351DC-07DF-4B9A-938B-363166EF0A15}"/>
              </a:ext>
            </a:extLst>
          </p:cNvPr>
          <p:cNvSpPr>
            <a:spLocks noGrp="1"/>
          </p:cNvSpPr>
          <p:nvPr>
            <p:ph type="sldNum" sz="quarter" idx="4"/>
          </p:nvPr>
        </p:nvSpPr>
        <p:spPr>
          <a:xfrm>
            <a:off x="11696700" y="6419361"/>
            <a:ext cx="365066" cy="318784"/>
          </a:xfrm>
          <a:prstGeom prst="rect">
            <a:avLst/>
          </a:prstGeom>
        </p:spPr>
        <p:txBody>
          <a:bodyPr/>
          <a:lstStyle/>
          <a:p>
            <a:fld id="{88CE7937-128E-4595-8BDA-0229FEBE1BCA}" type="slidenum">
              <a:rPr lang="en-US" smtClean="0">
                <a:solidFill>
                  <a:srgbClr val="015D83"/>
                </a:solidFill>
                <a:latin typeface="Tw Cen MT" panose="020B0602020104020603" pitchFamily="34" charset="0"/>
              </a:rPr>
              <a:t>‹#›</a:t>
            </a:fld>
            <a:endParaRPr lang="en-US">
              <a:solidFill>
                <a:srgbClr val="015D83"/>
              </a:solidFill>
              <a:latin typeface="Tw Cen MT" panose="020B0602020104020603" pitchFamily="34" charset="0"/>
            </a:endParaRPr>
          </a:p>
        </p:txBody>
      </p:sp>
    </p:spTree>
    <p:extLst>
      <p:ext uri="{BB962C8B-B14F-4D97-AF65-F5344CB8AC3E}">
        <p14:creationId xmlns:p14="http://schemas.microsoft.com/office/powerpoint/2010/main" val="1585925064"/>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914400" rtl="0" eaLnBrk="1" latinLnBrk="0" hangingPunct="1">
        <a:lnSpc>
          <a:spcPct val="90000"/>
        </a:lnSpc>
        <a:spcBef>
          <a:spcPct val="0"/>
        </a:spcBef>
        <a:buNone/>
        <a:defRPr sz="3200" kern="1200">
          <a:solidFill>
            <a:schemeClr val="bg1"/>
          </a:solidFill>
          <a:effectLst>
            <a:outerShdw blurRad="38100" dist="38100" dir="2700000" algn="tl">
              <a:srgbClr val="000000">
                <a:alpha val="43137"/>
              </a:srgbClr>
            </a:outerShdw>
          </a:effectLst>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hyperlink" Target="http://www.ecace.org/"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09A69E-67A7-49D1-971A-7C800D47900F}"/>
              </a:ext>
            </a:extLst>
          </p:cNvPr>
          <p:cNvSpPr txBox="1"/>
          <p:nvPr/>
        </p:nvSpPr>
        <p:spPr>
          <a:xfrm>
            <a:off x="4919870" y="4750904"/>
            <a:ext cx="6966222" cy="1964221"/>
          </a:xfrm>
          <a:prstGeom prst="rect">
            <a:avLst/>
          </a:prstGeom>
          <a:noFill/>
        </p:spPr>
        <p:txBody>
          <a:bodyPr wrap="square" anchor="ctr" anchorCtr="0">
            <a:noAutofit/>
          </a:bodyPr>
          <a:lstStyle/>
          <a:p>
            <a:pPr algn="r"/>
            <a:r>
              <a:rPr kumimoji="0" lang="en-US" sz="2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Illinois Board of Higher Education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Ginger Ostro, Executive Director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June 29, 2022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endParaRPr>
          </a:p>
        </p:txBody>
      </p:sp>
      <p:sp>
        <p:nvSpPr>
          <p:cNvPr id="5" name="TextBox 4">
            <a:extLst>
              <a:ext uri="{FF2B5EF4-FFF2-40B4-BE49-F238E27FC236}">
                <a16:creationId xmlns:a16="http://schemas.microsoft.com/office/drawing/2014/main" id="{D793F3BE-5D7A-FDC5-FC07-4B0FDBDD805C}"/>
              </a:ext>
            </a:extLst>
          </p:cNvPr>
          <p:cNvSpPr txBox="1"/>
          <p:nvPr/>
        </p:nvSpPr>
        <p:spPr>
          <a:xfrm>
            <a:off x="4569341" y="2468154"/>
            <a:ext cx="6966221" cy="95410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Tw Cen MT" panose="020B0602020104020603" pitchFamily="34" charset="0"/>
                <a:ea typeface="+mn-ea"/>
                <a:cs typeface="+mn-cs"/>
              </a:rPr>
              <a:t>Fiscal Year 2023 Budget and Grant Allocation Overview</a:t>
            </a:r>
          </a:p>
        </p:txBody>
      </p:sp>
    </p:spTree>
    <p:extLst>
      <p:ext uri="{BB962C8B-B14F-4D97-AF65-F5344CB8AC3E}">
        <p14:creationId xmlns:p14="http://schemas.microsoft.com/office/powerpoint/2010/main" val="960352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167312" y="-39752"/>
            <a:ext cx="10368167" cy="1401416"/>
          </a:xfrm>
          <a:prstGeom prst="rect">
            <a:avLst/>
          </a:prstGeom>
          <a:noFill/>
          <a:ln>
            <a:noFill/>
          </a:ln>
        </p:spPr>
        <p:txBody>
          <a:bodyPr spcFirstLastPara="1" vert="horz" wrap="square" lIns="121900" tIns="121900" rIns="121900" bIns="121900" rtlCol="0" anchor="t" anchorCtr="0">
            <a:noAutofit/>
          </a:bodyPr>
          <a:lstStyle/>
          <a:p>
            <a:pPr algn="l">
              <a:lnSpc>
                <a:spcPct val="100000"/>
              </a:lnSpc>
              <a:spcBef>
                <a:spcPts val="0"/>
              </a:spcBef>
              <a:buSzPts val="1400"/>
            </a:pPr>
            <a:r>
              <a:rPr lang="en-US" sz="2800"/>
              <a:t>Growth Strategy 5:  Establish a consortium of public universities and community colleges to better serve the incumbent early childhood workforce</a:t>
            </a:r>
          </a:p>
        </p:txBody>
      </p:sp>
      <p:pic>
        <p:nvPicPr>
          <p:cNvPr id="5" name="Picture 4">
            <a:extLst>
              <a:ext uri="{FF2B5EF4-FFF2-40B4-BE49-F238E27FC236}">
                <a16:creationId xmlns:a16="http://schemas.microsoft.com/office/drawing/2014/main" id="{43955FFC-9981-44A1-94CE-E421BC2F6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22" y="1968500"/>
            <a:ext cx="4833849" cy="3673940"/>
          </a:xfrm>
          <a:prstGeom prst="rect">
            <a:avLst/>
          </a:prstGeom>
        </p:spPr>
      </p:pic>
      <p:sp>
        <p:nvSpPr>
          <p:cNvPr id="14" name="Google Shape;229;p31">
            <a:extLst>
              <a:ext uri="{FF2B5EF4-FFF2-40B4-BE49-F238E27FC236}">
                <a16:creationId xmlns:a16="http://schemas.microsoft.com/office/drawing/2014/main" id="{F22E42B2-B1D1-4271-BE64-42FAA3112B95}"/>
              </a:ext>
            </a:extLst>
          </p:cNvPr>
          <p:cNvSpPr txBox="1"/>
          <p:nvPr/>
        </p:nvSpPr>
        <p:spPr>
          <a:xfrm>
            <a:off x="5294670" y="1520688"/>
            <a:ext cx="6522955" cy="5381352"/>
          </a:xfrm>
          <a:prstGeom prst="rect">
            <a:avLst/>
          </a:prstGeom>
          <a:noFill/>
          <a:ln>
            <a:noFill/>
          </a:ln>
        </p:spPr>
        <p:txBody>
          <a:bodyPr spcFirstLastPara="1" wrap="square" lIns="91440" tIns="45720" rIns="91440" bIns="45720" anchor="t" anchorCtr="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457200" marR="0" lvl="1" indent="0" algn="l" defTabSz="1219170" rtl="0" eaLnBrk="1" fontAlgn="auto" latinLnBrk="0" hangingPunct="1">
              <a:lnSpc>
                <a:spcPct val="90000"/>
              </a:lnSpc>
              <a:spcBef>
                <a:spcPts val="1000"/>
              </a:spcBef>
              <a:spcAft>
                <a:spcPts val="0"/>
              </a:spcAft>
              <a:buClr>
                <a:srgbClr val="333333"/>
              </a:buClr>
              <a:buSzPct val="100000"/>
              <a:buFontTx/>
              <a:buNone/>
              <a:tabLst/>
              <a:defRPr/>
            </a:pPr>
            <a:endParaRPr kumimoji="0" lang="en-US" sz="2400" b="1" i="0" u="none" strike="noStrike" kern="0" cap="none" spc="0" normalizeH="0" baseline="0" noProof="0" dirty="0">
              <a:ln>
                <a:noFill/>
              </a:ln>
              <a:solidFill>
                <a:srgbClr val="000000"/>
              </a:solidFill>
              <a:effectLst/>
              <a:uLnTx/>
              <a:uFillTx/>
              <a:latin typeface="Tw Cen MT" panose="020B0602020104020603" pitchFamily="34" charset="0"/>
              <a:ea typeface="Calibri"/>
              <a:cs typeface="Calibri"/>
              <a:sym typeface="Calibri"/>
            </a:endParaRPr>
          </a:p>
          <a:p>
            <a:pPr marL="804672" marR="0" lvl="2" indent="-347472" algn="l" defTabSz="1219170" rtl="0" eaLnBrk="1" fontAlgn="auto" latinLnBrk="0" hangingPunct="1">
              <a:lnSpc>
                <a:spcPct val="90000"/>
              </a:lnSpc>
              <a:spcBef>
                <a:spcPts val="1000"/>
              </a:spcBef>
              <a:spcAft>
                <a:spcPts val="0"/>
              </a:spcAft>
              <a:buClr>
                <a:srgbClr val="333333"/>
              </a:buClr>
              <a:buSzPct val="100000"/>
              <a:buFont typeface="Arial" panose="020B0604020202020204" pitchFamily="34" charset="0"/>
              <a:buChar char="•"/>
              <a:tabLst/>
              <a:defRPr/>
            </a:pPr>
            <a:endParaRPr kumimoji="0" lang="en-US" sz="2400" b="1" i="0" u="none" strike="noStrike" kern="0" cap="none" spc="0" normalizeH="0" baseline="0" noProof="0" dirty="0">
              <a:ln>
                <a:noFill/>
              </a:ln>
              <a:solidFill>
                <a:srgbClr val="000000"/>
              </a:solidFill>
              <a:effectLst/>
              <a:uLnTx/>
              <a:uFillTx/>
              <a:latin typeface="Tw Cen MT" panose="020B0602020104020603" pitchFamily="34" charset="0"/>
              <a:ea typeface="Calibri"/>
              <a:cs typeface="Calibri"/>
              <a:sym typeface="Calibri"/>
            </a:endParaRPr>
          </a:p>
        </p:txBody>
      </p:sp>
      <p:pic>
        <p:nvPicPr>
          <p:cNvPr id="6" name="Picture 5" descr="Logo&#10;&#10;Description automatically generated">
            <a:extLst>
              <a:ext uri="{FF2B5EF4-FFF2-40B4-BE49-F238E27FC236}">
                <a16:creationId xmlns:a16="http://schemas.microsoft.com/office/drawing/2014/main" id="{E92AD84F-4207-4AF5-8ABC-C77B83D8D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3163" y="4157330"/>
            <a:ext cx="2092886" cy="2564146"/>
          </a:xfrm>
          <a:prstGeom prst="rect">
            <a:avLst/>
          </a:prstGeom>
          <a:noFill/>
        </p:spPr>
      </p:pic>
      <p:sp>
        <p:nvSpPr>
          <p:cNvPr id="2" name="TextBox 1">
            <a:extLst>
              <a:ext uri="{FF2B5EF4-FFF2-40B4-BE49-F238E27FC236}">
                <a16:creationId xmlns:a16="http://schemas.microsoft.com/office/drawing/2014/main" id="{52C9C326-6BC0-47F6-B5D8-414C60852654}"/>
              </a:ext>
            </a:extLst>
          </p:cNvPr>
          <p:cNvSpPr txBox="1"/>
          <p:nvPr/>
        </p:nvSpPr>
        <p:spPr>
          <a:xfrm>
            <a:off x="1172816" y="6033052"/>
            <a:ext cx="2998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hlinkClick r:id="rId5"/>
              </a:rPr>
              <a:t>www.ecace.org</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34DED6B6-39FB-E546-99A3-9468FCC6EF40}"/>
              </a:ext>
            </a:extLst>
          </p:cNvPr>
          <p:cNvSpPr txBox="1"/>
          <p:nvPr/>
        </p:nvSpPr>
        <p:spPr>
          <a:xfrm>
            <a:off x="6315740" y="2152985"/>
            <a:ext cx="5164457" cy="1384995"/>
          </a:xfrm>
          <a:prstGeom prst="rect">
            <a:avLst/>
          </a:prstGeom>
          <a:noFill/>
        </p:spPr>
        <p:txBody>
          <a:bodyPr wrap="square" rtlCol="0">
            <a:spAutoFit/>
          </a:bodyPr>
          <a:lstStyle/>
          <a:p>
            <a:r>
              <a:rPr lang="en-US" sz="2800" dirty="0">
                <a:latin typeface="Tw Cen MT" panose="020B0602020104020603" pitchFamily="34" charset="0"/>
              </a:rPr>
              <a:t>FY 23: estimated </a:t>
            </a:r>
            <a:r>
              <a:rPr lang="en-US" sz="28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$20 million </a:t>
            </a:r>
            <a:r>
              <a:rPr lang="en-US" sz="2800" dirty="0">
                <a:ln w="0"/>
                <a:latin typeface="Tw Cen MT" panose="020B0602020104020603" pitchFamily="34" charset="0"/>
              </a:rPr>
              <a:t>for ECACE activities at four-year Consortium institutions and IBHE</a:t>
            </a:r>
            <a:endParaRPr lang="en-US" sz="2800" dirty="0"/>
          </a:p>
        </p:txBody>
      </p:sp>
      <p:pic>
        <p:nvPicPr>
          <p:cNvPr id="9" name="Picture 8" descr="A picture containing graphical user interface&#10;&#10;Description automatically generated">
            <a:extLst>
              <a:ext uri="{FF2B5EF4-FFF2-40B4-BE49-F238E27FC236}">
                <a16:creationId xmlns:a16="http://schemas.microsoft.com/office/drawing/2014/main" id="{8E140039-D9FF-765A-6275-FF0FFCAE02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2478" y="5715756"/>
            <a:ext cx="2607483" cy="1022220"/>
          </a:xfrm>
          <a:prstGeom prst="rect">
            <a:avLst/>
          </a:prstGeom>
        </p:spPr>
      </p:pic>
    </p:spTree>
    <p:extLst>
      <p:ext uri="{BB962C8B-B14F-4D97-AF65-F5344CB8AC3E}">
        <p14:creationId xmlns:p14="http://schemas.microsoft.com/office/powerpoint/2010/main" val="29912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D897CDE5-8A75-A5AC-EAA0-C1DB6043D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467" y="1735284"/>
            <a:ext cx="3387429" cy="3387429"/>
          </a:xfrm>
          <a:prstGeom prst="rect">
            <a:avLst/>
          </a:prstGeom>
        </p:spPr>
      </p:pic>
      <p:sp>
        <p:nvSpPr>
          <p:cNvPr id="8" name="Content Placeholder 5">
            <a:extLst>
              <a:ext uri="{FF2B5EF4-FFF2-40B4-BE49-F238E27FC236}">
                <a16:creationId xmlns:a16="http://schemas.microsoft.com/office/drawing/2014/main" id="{B7205E8B-3696-4572-A4E7-B4A0AA0AAF96}"/>
              </a:ext>
            </a:extLst>
          </p:cNvPr>
          <p:cNvSpPr>
            <a:spLocks noGrp="1"/>
          </p:cNvSpPr>
          <p:nvPr>
            <p:ph idx="1"/>
          </p:nvPr>
        </p:nvSpPr>
        <p:spPr>
          <a:xfrm>
            <a:off x="6244856" y="2222202"/>
            <a:ext cx="5294462" cy="2900511"/>
          </a:xfrm>
          <a:noFill/>
        </p:spPr>
        <p:txBody>
          <a:bodyPr>
            <a:noAutofit/>
          </a:bodyPr>
          <a:lstStyle/>
          <a:p>
            <a:pPr marL="0" indent="0">
              <a:buNone/>
            </a:pPr>
            <a:r>
              <a:rPr lang="en-US" dirty="0">
                <a:latin typeface="Tw Cen MT" panose="020B0602020104020603" pitchFamily="34" charset="0"/>
              </a:rPr>
              <a:t>Grow Your Own Teacher Education Initiative: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$2.5 million</a:t>
            </a:r>
          </a:p>
          <a:p>
            <a:pPr marL="0" indent="0">
              <a:buNone/>
            </a:pPr>
            <a:endParaRPr lang="en-US" dirty="0">
              <a:latin typeface="Tw Cen MT" panose="020B0602020104020603" pitchFamily="34" charset="0"/>
            </a:endParaRPr>
          </a:p>
          <a:p>
            <a:pPr marL="0" indent="0">
              <a:buNone/>
            </a:pPr>
            <a:r>
              <a:rPr lang="en-US" dirty="0">
                <a:latin typeface="Tw Cen MT" panose="020B0602020104020603" pitchFamily="34" charset="0"/>
              </a:rPr>
              <a:t>Grow Your Own Teacher Program: Historically Disadvantaged Male Initiative: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$1.0 million </a:t>
            </a:r>
          </a:p>
        </p:txBody>
      </p:sp>
      <p:sp>
        <p:nvSpPr>
          <p:cNvPr id="9" name="Title 1">
            <a:extLst>
              <a:ext uri="{FF2B5EF4-FFF2-40B4-BE49-F238E27FC236}">
                <a16:creationId xmlns:a16="http://schemas.microsoft.com/office/drawing/2014/main" id="{62470ADF-D3A0-4A77-81CB-9A2186E92CBD}"/>
              </a:ext>
            </a:extLst>
          </p:cNvPr>
          <p:cNvSpPr txBox="1">
            <a:spLocks/>
          </p:cNvSpPr>
          <p:nvPr/>
        </p:nvSpPr>
        <p:spPr>
          <a:xfrm>
            <a:off x="298178" y="176284"/>
            <a:ext cx="10108092" cy="1016412"/>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200" kern="1200">
                <a:solidFill>
                  <a:schemeClr val="bg1"/>
                </a:solidFill>
                <a:effectLst>
                  <a:outerShdw blurRad="38100" dist="38100" dir="2700000" algn="tl">
                    <a:srgbClr val="000000">
                      <a:alpha val="43137"/>
                    </a:srgbClr>
                  </a:outerShdw>
                </a:effectLst>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j-ea"/>
                <a:cs typeface="+mj-cs"/>
              </a:rPr>
              <a:t>Growth Strategy 7:  Enhance access to educator preparation programs </a:t>
            </a:r>
          </a:p>
        </p:txBody>
      </p:sp>
      <p:pic>
        <p:nvPicPr>
          <p:cNvPr id="7" name="Picture 6" descr="A picture containing graphical user interface&#10;&#10;Description automatically generated">
            <a:extLst>
              <a:ext uri="{FF2B5EF4-FFF2-40B4-BE49-F238E27FC236}">
                <a16:creationId xmlns:a16="http://schemas.microsoft.com/office/drawing/2014/main" id="{43A39597-9797-B4A7-B2D2-9B2CAD8B96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3755" y="5659055"/>
            <a:ext cx="2726755" cy="1068979"/>
          </a:xfrm>
          <a:prstGeom prst="rect">
            <a:avLst/>
          </a:prstGeom>
        </p:spPr>
      </p:pic>
    </p:spTree>
    <p:extLst>
      <p:ext uri="{BB962C8B-B14F-4D97-AF65-F5344CB8AC3E}">
        <p14:creationId xmlns:p14="http://schemas.microsoft.com/office/powerpoint/2010/main" val="769307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A0DD-3DAC-4A8B-9F15-F34B4C6F93CD}"/>
              </a:ext>
            </a:extLst>
          </p:cNvPr>
          <p:cNvSpPr>
            <a:spLocks noGrp="1"/>
          </p:cNvSpPr>
          <p:nvPr>
            <p:ph type="title"/>
          </p:nvPr>
        </p:nvSpPr>
        <p:spPr/>
        <p:txBody>
          <a:bodyPr>
            <a:normAutofit/>
          </a:bodyPr>
          <a:lstStyle/>
          <a:p>
            <a:r>
              <a:rPr lang="en-US" sz="2800" dirty="0"/>
              <a:t>Strategies and Investments for a Thriving Illinois</a:t>
            </a:r>
          </a:p>
        </p:txBody>
      </p:sp>
      <p:pic>
        <p:nvPicPr>
          <p:cNvPr id="12" name="Picture 11" descr="A picture containing graphical user interface&#10;&#10;Description automatically generated">
            <a:extLst>
              <a:ext uri="{FF2B5EF4-FFF2-40B4-BE49-F238E27FC236}">
                <a16:creationId xmlns:a16="http://schemas.microsoft.com/office/drawing/2014/main" id="{3F9BB0A1-BF0C-4347-AF43-80B3239A9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179" y="4590561"/>
            <a:ext cx="4664908" cy="1828800"/>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590A91-95C8-4420-95C5-423AF4968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787" y="3179618"/>
            <a:ext cx="4464425" cy="1828800"/>
          </a:xfrm>
          <a:prstGeom prst="rect">
            <a:avLst/>
          </a:prstGeom>
          <a:ln>
            <a:noFill/>
          </a:ln>
        </p:spPr>
      </p:pic>
      <p:pic>
        <p:nvPicPr>
          <p:cNvPr id="8" name="Picture 7" descr="A picture containing graphical user interface&#10;&#10;Description automatically generated">
            <a:extLst>
              <a:ext uri="{FF2B5EF4-FFF2-40B4-BE49-F238E27FC236}">
                <a16:creationId xmlns:a16="http://schemas.microsoft.com/office/drawing/2014/main" id="{40DA9FD4-1B6F-489B-AA48-559590FDE778}"/>
              </a:ext>
            </a:extLst>
          </p:cNvPr>
          <p:cNvPicPr>
            <a:picLocks noChangeAspect="1"/>
          </p:cNvPicPr>
          <p:nvPr/>
        </p:nvPicPr>
        <p:blipFill rotWithShape="1">
          <a:blip r:embed="rId5">
            <a:extLst>
              <a:ext uri="{28A0092B-C50C-407E-A947-70E740481C1C}">
                <a14:useLocalDpi xmlns:a14="http://schemas.microsoft.com/office/drawing/2010/main" val="0"/>
              </a:ext>
            </a:extLst>
          </a:blip>
          <a:srcRect t="5639"/>
          <a:stretch/>
        </p:blipFill>
        <p:spPr>
          <a:xfrm>
            <a:off x="580672" y="1600200"/>
            <a:ext cx="4978810" cy="1828800"/>
          </a:xfrm>
          <a:prstGeom prst="rect">
            <a:avLst/>
          </a:prstGeom>
        </p:spPr>
      </p:pic>
      <p:sp>
        <p:nvSpPr>
          <p:cNvPr id="9" name="Slide Number Placeholder 14">
            <a:extLst>
              <a:ext uri="{FF2B5EF4-FFF2-40B4-BE49-F238E27FC236}">
                <a16:creationId xmlns:a16="http://schemas.microsoft.com/office/drawing/2014/main" id="{7ADD3560-5101-4F30-8F4E-AAAD69AB2063}"/>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CE7937-128E-4595-8BDA-0229FEBE1BCA}" type="slidenum">
              <a:rPr lang="en-US" sz="1400" smtClean="0">
                <a:solidFill>
                  <a:srgbClr val="015D83"/>
                </a:solidFill>
                <a:latin typeface="Tw Cen MT" panose="020B0602020104020603" pitchFamily="34" charset="0"/>
              </a:rPr>
              <a:pPr/>
              <a:t>12</a:t>
            </a:fld>
            <a:endParaRPr lang="en-US" sz="1400">
              <a:solidFill>
                <a:srgbClr val="015D83"/>
              </a:solidFill>
              <a:latin typeface="Tw Cen MT" panose="020B0602020104020603" pitchFamily="34" charset="0"/>
            </a:endParaRPr>
          </a:p>
        </p:txBody>
      </p:sp>
    </p:spTree>
    <p:extLst>
      <p:ext uri="{BB962C8B-B14F-4D97-AF65-F5344CB8AC3E}">
        <p14:creationId xmlns:p14="http://schemas.microsoft.com/office/powerpoint/2010/main" val="229684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591030-7AAD-4998-8FB2-973BC74B89DB}"/>
              </a:ext>
            </a:extLst>
          </p:cNvPr>
          <p:cNvSpPr txBox="1"/>
          <p:nvPr/>
        </p:nvSpPr>
        <p:spPr>
          <a:xfrm>
            <a:off x="4437089" y="2352675"/>
            <a:ext cx="75453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Appendix: </a:t>
            </a:r>
          </a:p>
        </p:txBody>
      </p:sp>
    </p:spTree>
    <p:extLst>
      <p:ext uri="{BB962C8B-B14F-4D97-AF65-F5344CB8AC3E}">
        <p14:creationId xmlns:p14="http://schemas.microsoft.com/office/powerpoint/2010/main" val="1986895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90EB4-6ABD-428F-BEBE-B48531FF8676}"/>
              </a:ext>
            </a:extLst>
          </p:cNvPr>
          <p:cNvSpPr>
            <a:spLocks noGrp="1"/>
          </p:cNvSpPr>
          <p:nvPr>
            <p:ph type="title"/>
          </p:nvPr>
        </p:nvSpPr>
        <p:spPr>
          <a:xfrm>
            <a:off x="495300" y="18255"/>
            <a:ext cx="10128364" cy="1325563"/>
          </a:xfrm>
          <a:prstGeom prst="rect">
            <a:avLst/>
          </a:prstGeom>
        </p:spPr>
        <p:txBody>
          <a:bodyPr>
            <a:normAutofit/>
          </a:bodyPr>
          <a:lstStyle/>
          <a:p>
            <a:r>
              <a:rPr lang="en-US" sz="2800"/>
              <a:t>Strategies for a Thriving Illinois</a:t>
            </a:r>
            <a:endParaRPr lang="en-US" sz="2400" i="1"/>
          </a:p>
        </p:txBody>
      </p:sp>
      <p:sp>
        <p:nvSpPr>
          <p:cNvPr id="3" name="Content Placeholder 2">
            <a:extLst>
              <a:ext uri="{FF2B5EF4-FFF2-40B4-BE49-F238E27FC236}">
                <a16:creationId xmlns:a16="http://schemas.microsoft.com/office/drawing/2014/main" id="{AD09DA05-22B1-47D9-BB3F-A627A2291A79}"/>
              </a:ext>
            </a:extLst>
          </p:cNvPr>
          <p:cNvSpPr>
            <a:spLocks noGrp="1"/>
          </p:cNvSpPr>
          <p:nvPr>
            <p:ph idx="1"/>
          </p:nvPr>
        </p:nvSpPr>
        <p:spPr>
          <a:xfrm>
            <a:off x="2261062" y="1600200"/>
            <a:ext cx="9684049" cy="4954513"/>
          </a:xfrm>
        </p:spPr>
        <p:txBody>
          <a:bodyPr>
            <a:noAutofit/>
          </a:bodyPr>
          <a:lstStyle/>
          <a:p>
            <a:pPr marL="347472" marR="0" lvl="0" indent="-342900">
              <a:lnSpc>
                <a:spcPct val="107000"/>
              </a:lnSpc>
              <a:spcBef>
                <a:spcPts val="0"/>
              </a:spcBef>
              <a:spcAft>
                <a:spcPts val="600"/>
              </a:spcAft>
              <a:buFont typeface="+mj-lt"/>
              <a:buAutoNum type="arabicPeriod"/>
            </a:pPr>
            <a:r>
              <a:rPr lang="en-US" sz="2300">
                <a:effectLst/>
                <a:latin typeface="Tw Cen MT" panose="020B0602020104020603" pitchFamily="34" charset="0"/>
                <a:ea typeface="Calibri" panose="020F0502020204030204" pitchFamily="34" charset="0"/>
                <a:cs typeface="Calibri" panose="020F0502020204030204" pitchFamily="34" charset="0"/>
              </a:rPr>
              <a:t>Support </a:t>
            </a:r>
            <a:r>
              <a:rPr lang="en-US" sz="2300" b="1">
                <a:effectLst/>
                <a:latin typeface="Tw Cen MT" panose="020B0602020104020603" pitchFamily="34" charset="0"/>
                <a:ea typeface="Calibri" panose="020F0502020204030204" pitchFamily="34" charset="0"/>
                <a:cs typeface="Calibri" panose="020F0502020204030204" pitchFamily="34" charset="0"/>
              </a:rPr>
              <a:t>learning renewal and student supports</a:t>
            </a:r>
            <a:r>
              <a:rPr lang="en-US" sz="2300">
                <a:effectLst/>
                <a:latin typeface="Tw Cen MT" panose="020B0602020104020603" pitchFamily="34" charset="0"/>
                <a:ea typeface="Calibri" panose="020F0502020204030204" pitchFamily="34" charset="0"/>
                <a:cs typeface="Calibri" panose="020F0502020204030204" pitchFamily="34" charset="0"/>
              </a:rPr>
              <a:t> </a:t>
            </a:r>
            <a:endParaRPr lang="en-US" sz="23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a:pPr>
            <a:r>
              <a:rPr lang="en-US" sz="2300">
                <a:effectLst/>
                <a:latin typeface="Tw Cen MT" panose="020B0602020104020603" pitchFamily="34" charset="0"/>
                <a:ea typeface="Calibri" panose="020F0502020204030204" pitchFamily="34" charset="0"/>
                <a:cs typeface="Calibri" panose="020F0502020204030204" pitchFamily="34" charset="0"/>
              </a:rPr>
              <a:t>Implement institution-level </a:t>
            </a:r>
            <a:r>
              <a:rPr lang="en-US" sz="2300" b="1">
                <a:effectLst/>
                <a:latin typeface="Tw Cen MT" panose="020B0602020104020603" pitchFamily="34" charset="0"/>
                <a:ea typeface="Calibri" panose="020F0502020204030204" pitchFamily="34" charset="0"/>
                <a:cs typeface="Calibri" panose="020F0502020204030204" pitchFamily="34" charset="0"/>
              </a:rPr>
              <a:t>equity plans and practices</a:t>
            </a:r>
            <a:endParaRPr lang="en-US" sz="2300" b="1">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a:pPr>
            <a:r>
              <a:rPr lang="en-US" sz="2300">
                <a:effectLst/>
                <a:latin typeface="Tw Cen MT" panose="020B0602020104020603" pitchFamily="34" charset="0"/>
                <a:ea typeface="Calibri" panose="020F0502020204030204" pitchFamily="34" charset="0"/>
                <a:cs typeface="Calibri" panose="020F0502020204030204" pitchFamily="34" charset="0"/>
              </a:rPr>
              <a:t>Use </a:t>
            </a:r>
            <a:r>
              <a:rPr lang="en-US" sz="2300" b="1">
                <a:effectLst/>
                <a:latin typeface="Tw Cen MT" panose="020B0602020104020603" pitchFamily="34" charset="0"/>
                <a:ea typeface="Calibri" panose="020F0502020204030204" pitchFamily="34" charset="0"/>
                <a:cs typeface="Calibri" panose="020F0502020204030204" pitchFamily="34" charset="0"/>
              </a:rPr>
              <a:t>equitable talent management</a:t>
            </a:r>
            <a:r>
              <a:rPr lang="en-US" sz="2300">
                <a:effectLst/>
                <a:latin typeface="Tw Cen MT" panose="020B0602020104020603" pitchFamily="34" charset="0"/>
                <a:ea typeface="Calibri" panose="020F0502020204030204" pitchFamily="34" charset="0"/>
                <a:cs typeface="Calibri" panose="020F0502020204030204" pitchFamily="34" charset="0"/>
              </a:rPr>
              <a:t> to increase and retain faculty, staff and trustees of color</a:t>
            </a:r>
            <a:endParaRPr lang="en-US" sz="23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a:pPr>
            <a:r>
              <a:rPr lang="en-US" sz="2300">
                <a:effectLst/>
                <a:latin typeface="Tw Cen MT" panose="020B0602020104020603" pitchFamily="34" charset="0"/>
                <a:ea typeface="Calibri" panose="020F0502020204030204" pitchFamily="34" charset="0"/>
                <a:cs typeface="Calibri" panose="020F0502020204030204" pitchFamily="34" charset="0"/>
              </a:rPr>
              <a:t>Provide more pathways through </a:t>
            </a:r>
            <a:r>
              <a:rPr lang="en-US" sz="2300" b="1">
                <a:effectLst/>
                <a:latin typeface="Tw Cen MT" panose="020B0602020104020603" pitchFamily="34" charset="0"/>
                <a:ea typeface="Calibri" panose="020F0502020204030204" pitchFamily="34" charset="0"/>
                <a:cs typeface="Calibri" panose="020F0502020204030204" pitchFamily="34" charset="0"/>
              </a:rPr>
              <a:t>higher education for adults</a:t>
            </a:r>
            <a:endParaRPr lang="en-US" sz="2300" b="1">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a:pPr>
            <a:r>
              <a:rPr lang="en-US" sz="2300">
                <a:effectLst/>
                <a:latin typeface="Tw Cen MT" panose="020B0602020104020603" pitchFamily="34" charset="0"/>
                <a:ea typeface="Calibri" panose="020F0502020204030204" pitchFamily="34" charset="0"/>
                <a:cs typeface="Calibri" panose="020F0502020204030204" pitchFamily="34" charset="0"/>
              </a:rPr>
              <a:t>Consider a </a:t>
            </a:r>
            <a:r>
              <a:rPr lang="en-US" sz="2300" b="1">
                <a:effectLst/>
                <a:latin typeface="Tw Cen MT" panose="020B0602020104020603" pitchFamily="34" charset="0"/>
                <a:ea typeface="Calibri" panose="020F0502020204030204" pitchFamily="34" charset="0"/>
                <a:cs typeface="Calibri" panose="020F0502020204030204" pitchFamily="34" charset="0"/>
              </a:rPr>
              <a:t>direct admissions program</a:t>
            </a:r>
            <a:r>
              <a:rPr lang="en-US" sz="2300">
                <a:effectLst/>
                <a:latin typeface="Tw Cen MT" panose="020B0602020104020603" pitchFamily="34" charset="0"/>
                <a:ea typeface="Calibri" panose="020F0502020204030204" pitchFamily="34" charset="0"/>
                <a:cs typeface="Calibri" panose="020F0502020204030204" pitchFamily="34" charset="0"/>
              </a:rPr>
              <a:t> to simplify college search and admissions</a:t>
            </a:r>
            <a:endParaRPr lang="en-US" sz="23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a:pPr>
            <a:r>
              <a:rPr lang="en-US" sz="2300">
                <a:effectLst/>
                <a:latin typeface="Tw Cen MT" panose="020B0602020104020603" pitchFamily="34" charset="0"/>
                <a:ea typeface="Calibri" panose="020F0502020204030204" pitchFamily="34" charset="0"/>
                <a:cs typeface="Calibri" panose="020F0502020204030204" pitchFamily="34" charset="0"/>
              </a:rPr>
              <a:t>Expand equitable access to </a:t>
            </a:r>
            <a:r>
              <a:rPr lang="en-US" sz="2300" b="1">
                <a:effectLst/>
                <a:latin typeface="Tw Cen MT" panose="020B0602020104020603" pitchFamily="34" charset="0"/>
                <a:ea typeface="Calibri" panose="020F0502020204030204" pitchFamily="34" charset="0"/>
                <a:cs typeface="Calibri" panose="020F0502020204030204" pitchFamily="34" charset="0"/>
              </a:rPr>
              <a:t>early college coursework</a:t>
            </a:r>
            <a:r>
              <a:rPr lang="en-US" sz="2300">
                <a:effectLst/>
                <a:latin typeface="Tw Cen MT" panose="020B0602020104020603" pitchFamily="34" charset="0"/>
                <a:ea typeface="Calibri" panose="020F0502020204030204" pitchFamily="34" charset="0"/>
                <a:cs typeface="Calibri" panose="020F0502020204030204" pitchFamily="34" charset="0"/>
              </a:rPr>
              <a:t> for high school students</a:t>
            </a:r>
            <a:endParaRPr lang="en-US" sz="23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a:pPr>
            <a:r>
              <a:rPr lang="en-US" sz="2300">
                <a:effectLst/>
                <a:latin typeface="Tw Cen MT" panose="020B0602020104020603" pitchFamily="34" charset="0"/>
                <a:ea typeface="Calibri" panose="020F0502020204030204" pitchFamily="34" charset="0"/>
                <a:cs typeface="Calibri" panose="020F0502020204030204" pitchFamily="34" charset="0"/>
              </a:rPr>
              <a:t>Support implementation of </a:t>
            </a:r>
            <a:r>
              <a:rPr lang="en-US" sz="2300" b="1">
                <a:effectLst/>
                <a:latin typeface="Tw Cen MT" panose="020B0602020104020603" pitchFamily="34" charset="0"/>
                <a:ea typeface="Calibri" panose="020F0502020204030204" pitchFamily="34" charset="0"/>
                <a:cs typeface="Calibri" panose="020F0502020204030204" pitchFamily="34" charset="0"/>
              </a:rPr>
              <a:t>developmental education reform</a:t>
            </a:r>
            <a:endParaRPr lang="en-US" sz="2300" b="1">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a:pPr>
            <a:r>
              <a:rPr lang="en-US" sz="2300">
                <a:effectLst/>
                <a:latin typeface="Tw Cen MT" panose="020B0602020104020603" pitchFamily="34" charset="0"/>
                <a:ea typeface="Calibri" panose="020F0502020204030204" pitchFamily="34" charset="0"/>
                <a:cs typeface="Calibri" panose="020F0502020204030204" pitchFamily="34" charset="0"/>
              </a:rPr>
              <a:t>Expand </a:t>
            </a:r>
            <a:r>
              <a:rPr lang="en-US" sz="2300" b="1">
                <a:effectLst/>
                <a:latin typeface="Tw Cen MT" panose="020B0602020104020603" pitchFamily="34" charset="0"/>
                <a:ea typeface="Calibri" panose="020F0502020204030204" pitchFamily="34" charset="0"/>
                <a:cs typeface="Calibri" panose="020F0502020204030204" pitchFamily="34" charset="0"/>
              </a:rPr>
              <a:t>college access and support</a:t>
            </a:r>
            <a:r>
              <a:rPr lang="en-US" sz="2300">
                <a:effectLst/>
                <a:latin typeface="Tw Cen MT" panose="020B0602020104020603" pitchFamily="34" charset="0"/>
                <a:ea typeface="Calibri" panose="020F0502020204030204" pitchFamily="34" charset="0"/>
                <a:cs typeface="Calibri" panose="020F0502020204030204" pitchFamily="34" charset="0"/>
              </a:rPr>
              <a:t> models to improve college-going and completion </a:t>
            </a:r>
            <a:endParaRPr lang="en-US" sz="2300"/>
          </a:p>
        </p:txBody>
      </p:sp>
      <p:pic>
        <p:nvPicPr>
          <p:cNvPr id="6" name="Picture 5" descr="A picture containing graphical user interface&#10;&#10;Description automatically generated">
            <a:extLst>
              <a:ext uri="{FF2B5EF4-FFF2-40B4-BE49-F238E27FC236}">
                <a16:creationId xmlns:a16="http://schemas.microsoft.com/office/drawing/2014/main" id="{90909E8C-C94E-4CC4-AF5F-E8057C7CE5BE}"/>
              </a:ext>
            </a:extLst>
          </p:cNvPr>
          <p:cNvPicPr>
            <a:picLocks noChangeAspect="1"/>
          </p:cNvPicPr>
          <p:nvPr/>
        </p:nvPicPr>
        <p:blipFill rotWithShape="1">
          <a:blip r:embed="rId3">
            <a:extLst>
              <a:ext uri="{28A0092B-C50C-407E-A947-70E740481C1C}">
                <a14:useLocalDpi xmlns:a14="http://schemas.microsoft.com/office/drawing/2010/main" val="0"/>
              </a:ext>
            </a:extLst>
          </a:blip>
          <a:srcRect t="5639" r="62066"/>
          <a:stretch/>
        </p:blipFill>
        <p:spPr>
          <a:xfrm>
            <a:off x="246889" y="1600200"/>
            <a:ext cx="1652570" cy="1600200"/>
          </a:xfrm>
          <a:prstGeom prst="rect">
            <a:avLst/>
          </a:prstGeom>
        </p:spPr>
      </p:pic>
      <p:pic>
        <p:nvPicPr>
          <p:cNvPr id="8" name="Picture 7">
            <a:extLst>
              <a:ext uri="{FF2B5EF4-FFF2-40B4-BE49-F238E27FC236}">
                <a16:creationId xmlns:a16="http://schemas.microsoft.com/office/drawing/2014/main" id="{C64DA752-653C-4CBB-AD94-22ED08564308}"/>
              </a:ext>
            </a:extLst>
          </p:cNvPr>
          <p:cNvPicPr>
            <a:picLocks noChangeAspect="1"/>
          </p:cNvPicPr>
          <p:nvPr/>
        </p:nvPicPr>
        <p:blipFill>
          <a:blip r:embed="rId4"/>
          <a:stretch>
            <a:fillRect/>
          </a:stretch>
        </p:blipFill>
        <p:spPr>
          <a:xfrm>
            <a:off x="253184" y="3376285"/>
            <a:ext cx="1822862" cy="2840982"/>
          </a:xfrm>
          <a:prstGeom prst="rect">
            <a:avLst/>
          </a:prstGeom>
        </p:spPr>
      </p:pic>
      <p:sp>
        <p:nvSpPr>
          <p:cNvPr id="7" name="Slide Number Placeholder 14">
            <a:extLst>
              <a:ext uri="{FF2B5EF4-FFF2-40B4-BE49-F238E27FC236}">
                <a16:creationId xmlns:a16="http://schemas.microsoft.com/office/drawing/2014/main" id="{4DE4EABE-14C5-41C5-8A9E-4FB56ED7C954}"/>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8CE7937-128E-4595-8BDA-0229FEBE1BCA}" type="slidenum">
              <a:rPr kumimoji="0" lang="en-US" sz="1400" b="0" i="0" u="none" strike="noStrike" kern="1200" cap="none" spc="0" normalizeH="0" baseline="0" noProof="0" smtClean="0">
                <a:ln>
                  <a:noFill/>
                </a:ln>
                <a:solidFill>
                  <a:srgbClr val="015D83"/>
                </a:solidFill>
                <a:effectLst/>
                <a:uLnTx/>
                <a:uFillTx/>
                <a:latin typeface="Tw Cen MT" panose="020B06020201040206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015D83"/>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327717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31525F-F1A4-4B68-A976-5382EDA1566B}"/>
              </a:ext>
            </a:extLst>
          </p:cNvPr>
          <p:cNvSpPr txBox="1"/>
          <p:nvPr/>
        </p:nvSpPr>
        <p:spPr>
          <a:xfrm>
            <a:off x="2261339" y="1605742"/>
            <a:ext cx="6097112" cy="43088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latin typeface="Tw Cen MT" panose="020B0602020104020603" pitchFamily="34" charset="0"/>
                <a:ea typeface="Calibri" panose="020F0502020204030204" pitchFamily="34" charset="0"/>
                <a:cs typeface="Calibri" panose="020F0502020204030204" pitchFamily="34" charset="0"/>
              </a:rPr>
              <a:t>Invest</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CE0D02-15BA-40B3-9BBD-8E784019463F}"/>
              </a:ext>
            </a:extLst>
          </p:cNvPr>
          <p:cNvSpPr/>
          <p:nvPr/>
        </p:nvSpPr>
        <p:spPr>
          <a:xfrm>
            <a:off x="2588029" y="1507375"/>
            <a:ext cx="809106" cy="471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D09DA05-22B1-47D9-BB3F-A627A2291A79}"/>
              </a:ext>
            </a:extLst>
          </p:cNvPr>
          <p:cNvSpPr>
            <a:spLocks noGrp="1"/>
          </p:cNvSpPr>
          <p:nvPr>
            <p:ph idx="1"/>
          </p:nvPr>
        </p:nvSpPr>
        <p:spPr>
          <a:xfrm>
            <a:off x="2258568" y="1600200"/>
            <a:ext cx="9683496" cy="4846320"/>
          </a:xfrm>
        </p:spPr>
        <p:txBody>
          <a:bodyPr>
            <a:noAutofit/>
          </a:bodyPr>
          <a:lstStyle/>
          <a:p>
            <a:pPr marL="342900" marR="0" lvl="0" indent="0">
              <a:lnSpc>
                <a:spcPct val="107000"/>
              </a:lnSpc>
              <a:spcBef>
                <a:spcPts val="0"/>
              </a:spcBef>
              <a:spcAft>
                <a:spcPts val="600"/>
              </a:spcAft>
              <a:buNone/>
              <a:tabLst>
                <a:tab pos="4167188" algn="l"/>
              </a:tabLst>
            </a:pPr>
            <a:r>
              <a:rPr lang="en-US" sz="2200" b="1">
                <a:effectLst/>
                <a:latin typeface="Tw Cen MT" panose="020B0602020104020603" pitchFamily="34" charset="0"/>
                <a:ea typeface="Calibri" panose="020F0502020204030204" pitchFamily="34" charset="0"/>
                <a:cs typeface="Calibri" panose="020F0502020204030204" pitchFamily="34" charset="0"/>
              </a:rPr>
              <a:t>Invest</a:t>
            </a:r>
            <a:r>
              <a:rPr lang="en-US" sz="2200">
                <a:effectLst/>
                <a:latin typeface="Tw Cen MT" panose="020B0602020104020603" pitchFamily="34" charset="0"/>
                <a:ea typeface="Calibri" panose="020F0502020204030204" pitchFamily="34" charset="0"/>
                <a:cs typeface="Calibri" panose="020F0502020204030204" pitchFamily="34" charset="0"/>
              </a:rPr>
              <a:t> in public higher education through an </a:t>
            </a:r>
            <a:r>
              <a:rPr lang="en-US" sz="2200" b="1">
                <a:effectLst/>
                <a:latin typeface="Tw Cen MT" panose="020B0602020104020603" pitchFamily="34" charset="0"/>
                <a:ea typeface="Calibri" panose="020F0502020204030204" pitchFamily="34" charset="0"/>
                <a:cs typeface="Calibri" panose="020F0502020204030204" pitchFamily="34" charset="0"/>
              </a:rPr>
              <a:t>equitable, stable, and sufficient funding</a:t>
            </a:r>
            <a:r>
              <a:rPr lang="en-US" sz="2200">
                <a:effectLst/>
                <a:latin typeface="Tw Cen MT" panose="020B0602020104020603" pitchFamily="34" charset="0"/>
                <a:ea typeface="Calibri" panose="020F0502020204030204" pitchFamily="34" charset="0"/>
                <a:cs typeface="Calibri" panose="020F0502020204030204" pitchFamily="34" charset="0"/>
              </a:rPr>
              <a:t> system</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39725">
              <a:lnSpc>
                <a:spcPct val="107000"/>
              </a:lnSpc>
              <a:spcBef>
                <a:spcPts val="0"/>
              </a:spcBef>
              <a:spcAft>
                <a:spcPts val="600"/>
              </a:spcAft>
              <a:buFont typeface="+mj-lt"/>
              <a:buAutoNum type="arabicPeriod" startAt="2"/>
              <a:tabLst>
                <a:tab pos="4167188" algn="l"/>
              </a:tabLst>
            </a:pPr>
            <a:r>
              <a:rPr lang="en-US" sz="2200">
                <a:effectLst/>
                <a:latin typeface="Tw Cen MT" panose="020B0602020104020603" pitchFamily="34" charset="0"/>
                <a:ea typeface="Calibri" panose="020F0502020204030204" pitchFamily="34" charset="0"/>
                <a:cs typeface="Calibri" panose="020F0502020204030204" pitchFamily="34" charset="0"/>
              </a:rPr>
              <a:t>Increase </a:t>
            </a:r>
            <a:r>
              <a:rPr lang="en-US" sz="2200" b="1">
                <a:effectLst/>
                <a:latin typeface="Tw Cen MT" panose="020B0602020104020603" pitchFamily="34" charset="0"/>
                <a:ea typeface="Calibri" panose="020F0502020204030204" pitchFamily="34" charset="0"/>
                <a:cs typeface="Calibri" panose="020F0502020204030204" pitchFamily="34" charset="0"/>
              </a:rPr>
              <a:t>Monetary Award Program (MAP) funding to $1 billion</a:t>
            </a:r>
            <a:r>
              <a:rPr lang="en-US" sz="2200">
                <a:effectLst/>
                <a:latin typeface="Tw Cen MT" panose="020B0602020104020603" pitchFamily="34" charset="0"/>
                <a:ea typeface="Calibri" panose="020F0502020204030204" pitchFamily="34" charset="0"/>
                <a:cs typeface="Calibri" panose="020F0502020204030204" pitchFamily="34" charset="0"/>
              </a:rPr>
              <a:t> over ten years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startAt="2"/>
              <a:tabLst>
                <a:tab pos="4167188" algn="l"/>
              </a:tabLst>
            </a:pPr>
            <a:r>
              <a:rPr lang="en-US" sz="2200">
                <a:effectLst/>
                <a:latin typeface="Tw Cen MT" panose="020B0602020104020603" pitchFamily="34" charset="0"/>
                <a:ea typeface="Calibri" panose="020F0502020204030204" pitchFamily="34" charset="0"/>
                <a:cs typeface="Calibri" panose="020F0502020204030204" pitchFamily="34" charset="0"/>
              </a:rPr>
              <a:t>Allow MAP grants to be used for </a:t>
            </a:r>
            <a:r>
              <a:rPr lang="en-US" sz="2200" b="1">
                <a:effectLst/>
                <a:latin typeface="Tw Cen MT" panose="020B0602020104020603" pitchFamily="34" charset="0"/>
                <a:ea typeface="Calibri" panose="020F0502020204030204" pitchFamily="34" charset="0"/>
                <a:cs typeface="Calibri" panose="020F0502020204030204" pitchFamily="34" charset="0"/>
              </a:rPr>
              <a:t>year-round study</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startAt="2"/>
            </a:pPr>
            <a:r>
              <a:rPr lang="en-US" sz="2200">
                <a:effectLst/>
                <a:latin typeface="Tw Cen MT" panose="020B0602020104020603" pitchFamily="34" charset="0"/>
                <a:ea typeface="Calibri" panose="020F0502020204030204" pitchFamily="34" charset="0"/>
                <a:cs typeface="Calibri" panose="020F0502020204030204" pitchFamily="34" charset="0"/>
              </a:rPr>
              <a:t>Address the </a:t>
            </a:r>
            <a:r>
              <a:rPr lang="en-US" sz="2200" b="1">
                <a:effectLst/>
                <a:latin typeface="Tw Cen MT" panose="020B0602020104020603" pitchFamily="34" charset="0"/>
                <a:ea typeface="Calibri" panose="020F0502020204030204" pitchFamily="34" charset="0"/>
                <a:cs typeface="Calibri" panose="020F0502020204030204" pitchFamily="34" charset="0"/>
              </a:rPr>
              <a:t>challenge of “holds”</a:t>
            </a:r>
            <a:r>
              <a:rPr lang="en-US" sz="2200">
                <a:effectLst/>
                <a:latin typeface="Tw Cen MT" panose="020B0602020104020603" pitchFamily="34" charset="0"/>
                <a:ea typeface="Calibri" panose="020F0502020204030204" pitchFamily="34" charset="0"/>
                <a:cs typeface="Calibri" panose="020F0502020204030204" pitchFamily="34" charset="0"/>
              </a:rPr>
              <a:t> on student accounts that prevent them from completing their degrees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startAt="2"/>
            </a:pPr>
            <a:r>
              <a:rPr lang="en-US" sz="2200">
                <a:effectLst/>
                <a:latin typeface="Tw Cen MT" panose="020B0602020104020603" pitchFamily="34" charset="0"/>
                <a:ea typeface="Calibri" panose="020F0502020204030204" pitchFamily="34" charset="0"/>
                <a:cs typeface="Calibri" panose="020F0502020204030204" pitchFamily="34" charset="0"/>
              </a:rPr>
              <a:t>Support new </a:t>
            </a:r>
            <a:r>
              <a:rPr lang="en-US" sz="2200" b="1">
                <a:effectLst/>
                <a:latin typeface="Tw Cen MT" panose="020B0602020104020603" pitchFamily="34" charset="0"/>
                <a:ea typeface="Calibri" panose="020F0502020204030204" pitchFamily="34" charset="0"/>
                <a:cs typeface="Calibri" panose="020F0502020204030204" pitchFamily="34" charset="0"/>
              </a:rPr>
              <a:t>low-interest loan programs</a:t>
            </a:r>
            <a:r>
              <a:rPr lang="en-US" sz="2200">
                <a:effectLst/>
                <a:latin typeface="Tw Cen MT" panose="020B0602020104020603" pitchFamily="34" charset="0"/>
                <a:ea typeface="Calibri" panose="020F0502020204030204" pitchFamily="34" charset="0"/>
                <a:cs typeface="Calibri" panose="020F0502020204030204" pitchFamily="34" charset="0"/>
              </a:rPr>
              <a:t> through the Office of the Treasurer for low-income students</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startAt="2"/>
            </a:pPr>
            <a:r>
              <a:rPr lang="en-US" sz="2200">
                <a:effectLst/>
                <a:latin typeface="Tw Cen MT" panose="020B0602020104020603" pitchFamily="34" charset="0"/>
                <a:ea typeface="Calibri" panose="020F0502020204030204" pitchFamily="34" charset="0"/>
                <a:cs typeface="Calibri" panose="020F0502020204030204" pitchFamily="34" charset="0"/>
              </a:rPr>
              <a:t>Encourage creative options for family </a:t>
            </a:r>
            <a:r>
              <a:rPr lang="en-US" sz="2200" b="1">
                <a:effectLst/>
                <a:latin typeface="Tw Cen MT" panose="020B0602020104020603" pitchFamily="34" charset="0"/>
                <a:ea typeface="Calibri" panose="020F0502020204030204" pitchFamily="34" charset="0"/>
                <a:cs typeface="Calibri" panose="020F0502020204030204" pitchFamily="34" charset="0"/>
              </a:rPr>
              <a:t>savings through Illinois’ 529 plans</a:t>
            </a:r>
            <a:r>
              <a:rPr lang="en-US" sz="2200">
                <a:effectLst/>
                <a:latin typeface="Tw Cen MT" panose="020B0602020104020603" pitchFamily="34" charset="0"/>
                <a:ea typeface="Calibri" panose="020F0502020204030204" pitchFamily="34" charset="0"/>
                <a:cs typeface="Calibri" panose="020F0502020204030204" pitchFamily="34"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startAt="2"/>
            </a:pPr>
            <a:r>
              <a:rPr lang="en-US" sz="2200">
                <a:effectLst/>
                <a:latin typeface="Tw Cen MT" panose="020B0602020104020603" pitchFamily="34" charset="0"/>
                <a:ea typeface="Calibri" panose="020F0502020204030204" pitchFamily="34" charset="0"/>
                <a:cs typeface="Calibri" panose="020F0502020204030204" pitchFamily="34" charset="0"/>
              </a:rPr>
              <a:t>Pilot and expand </a:t>
            </a:r>
            <a:r>
              <a:rPr lang="en-US" sz="2200" b="1">
                <a:effectLst/>
                <a:latin typeface="Tw Cen MT" panose="020B0602020104020603" pitchFamily="34" charset="0"/>
                <a:ea typeface="Calibri" panose="020F0502020204030204" pitchFamily="34" charset="0"/>
                <a:cs typeface="Calibri" panose="020F0502020204030204" pitchFamily="34" charset="0"/>
              </a:rPr>
              <a:t>shared services</a:t>
            </a:r>
            <a:r>
              <a:rPr lang="en-US" sz="2200">
                <a:effectLst/>
                <a:latin typeface="Tw Cen MT" panose="020B0602020104020603" pitchFamily="34" charset="0"/>
                <a:ea typeface="Calibri" panose="020F0502020204030204" pitchFamily="34" charset="0"/>
                <a:cs typeface="Calibri" panose="020F0502020204030204" pitchFamily="34" charset="0"/>
              </a:rPr>
              <a:t> programs to reduce administrative costs</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marL="347472" marR="0" lvl="0" indent="-342900">
              <a:lnSpc>
                <a:spcPct val="107000"/>
              </a:lnSpc>
              <a:spcBef>
                <a:spcPts val="0"/>
              </a:spcBef>
              <a:spcAft>
                <a:spcPts val="600"/>
              </a:spcAft>
              <a:buFont typeface="+mj-lt"/>
              <a:buAutoNum type="arabicPeriod" startAt="2"/>
            </a:pPr>
            <a:r>
              <a:rPr lang="en-US" sz="2200">
                <a:effectLst/>
                <a:latin typeface="Tw Cen MT" panose="020B0602020104020603" pitchFamily="34" charset="0"/>
                <a:ea typeface="Calibri" panose="020F0502020204030204" pitchFamily="34" charset="0"/>
                <a:cs typeface="Calibri" panose="020F0502020204030204" pitchFamily="34" charset="0"/>
              </a:rPr>
              <a:t>Expand </a:t>
            </a:r>
            <a:r>
              <a:rPr lang="en-US" sz="2200" b="1">
                <a:effectLst/>
                <a:latin typeface="Tw Cen MT" panose="020B0602020104020603" pitchFamily="34" charset="0"/>
                <a:ea typeface="Calibri" panose="020F0502020204030204" pitchFamily="34" charset="0"/>
                <a:cs typeface="Calibri" panose="020F0502020204030204" pitchFamily="34" charset="0"/>
              </a:rPr>
              <a:t>joint purchasing</a:t>
            </a:r>
            <a:r>
              <a:rPr lang="en-US" sz="2200">
                <a:effectLst/>
                <a:latin typeface="Tw Cen MT" panose="020B0602020104020603" pitchFamily="34" charset="0"/>
                <a:ea typeface="Calibri" panose="020F0502020204030204" pitchFamily="34" charset="0"/>
                <a:cs typeface="Calibri" panose="020F0502020204030204" pitchFamily="34" charset="0"/>
              </a:rPr>
              <a:t> among institutions</a:t>
            </a:r>
            <a:endParaRPr lang="en-US" sz="2200"/>
          </a:p>
        </p:txBody>
      </p:sp>
      <p:pic>
        <p:nvPicPr>
          <p:cNvPr id="9" name="Picture 8" descr="A picture containing graphical user interface&#10;&#10;Description automatically generated">
            <a:extLst>
              <a:ext uri="{FF2B5EF4-FFF2-40B4-BE49-F238E27FC236}">
                <a16:creationId xmlns:a16="http://schemas.microsoft.com/office/drawing/2014/main" id="{0917519B-C84B-404B-8AD2-0488FAB63E29}"/>
              </a:ext>
            </a:extLst>
          </p:cNvPr>
          <p:cNvPicPr>
            <a:picLocks noChangeAspect="1"/>
          </p:cNvPicPr>
          <p:nvPr/>
        </p:nvPicPr>
        <p:blipFill rotWithShape="1">
          <a:blip r:embed="rId3">
            <a:extLst>
              <a:ext uri="{28A0092B-C50C-407E-A947-70E740481C1C}">
                <a14:useLocalDpi xmlns:a14="http://schemas.microsoft.com/office/drawing/2010/main" val="0"/>
              </a:ext>
            </a:extLst>
          </a:blip>
          <a:srcRect t="9295" r="55103"/>
          <a:stretch/>
        </p:blipFill>
        <p:spPr>
          <a:xfrm>
            <a:off x="248232" y="1600200"/>
            <a:ext cx="1736685" cy="1600200"/>
          </a:xfrm>
          <a:prstGeom prst="rect">
            <a:avLst/>
          </a:prstGeom>
        </p:spPr>
      </p:pic>
      <p:sp>
        <p:nvSpPr>
          <p:cNvPr id="2" name="Title 1">
            <a:extLst>
              <a:ext uri="{FF2B5EF4-FFF2-40B4-BE49-F238E27FC236}">
                <a16:creationId xmlns:a16="http://schemas.microsoft.com/office/drawing/2014/main" id="{BC290EB4-6ABD-428F-BEBE-B48531FF8676}"/>
              </a:ext>
            </a:extLst>
          </p:cNvPr>
          <p:cNvSpPr>
            <a:spLocks noGrp="1"/>
          </p:cNvSpPr>
          <p:nvPr>
            <p:ph type="title"/>
          </p:nvPr>
        </p:nvSpPr>
        <p:spPr>
          <a:xfrm>
            <a:off x="495300" y="18255"/>
            <a:ext cx="10128364" cy="1325563"/>
          </a:xfrm>
          <a:prstGeom prst="rect">
            <a:avLst/>
          </a:prstGeom>
        </p:spPr>
        <p:txBody>
          <a:bodyPr>
            <a:normAutofit/>
          </a:bodyPr>
          <a:lstStyle/>
          <a:p>
            <a:r>
              <a:rPr lang="en-US" sz="2800"/>
              <a:t>Strategies for a Thriving Illinois</a:t>
            </a:r>
            <a:endParaRPr lang="en-US" sz="2400" i="1"/>
          </a:p>
        </p:txBody>
      </p:sp>
      <p:pic>
        <p:nvPicPr>
          <p:cNvPr id="8" name="Picture 7">
            <a:extLst>
              <a:ext uri="{FF2B5EF4-FFF2-40B4-BE49-F238E27FC236}">
                <a16:creationId xmlns:a16="http://schemas.microsoft.com/office/drawing/2014/main" id="{7B9AA530-EE75-4436-9BB2-8F62D53FC5CF}"/>
              </a:ext>
            </a:extLst>
          </p:cNvPr>
          <p:cNvPicPr>
            <a:picLocks noChangeAspect="1"/>
          </p:cNvPicPr>
          <p:nvPr/>
        </p:nvPicPr>
        <p:blipFill>
          <a:blip r:embed="rId4"/>
          <a:stretch>
            <a:fillRect/>
          </a:stretch>
        </p:blipFill>
        <p:spPr>
          <a:xfrm>
            <a:off x="505" y="3379749"/>
            <a:ext cx="2176461" cy="2840982"/>
          </a:xfrm>
          <a:prstGeom prst="rect">
            <a:avLst/>
          </a:prstGeom>
        </p:spPr>
      </p:pic>
      <p:sp>
        <p:nvSpPr>
          <p:cNvPr id="10" name="Slide Number Placeholder 14">
            <a:extLst>
              <a:ext uri="{FF2B5EF4-FFF2-40B4-BE49-F238E27FC236}">
                <a16:creationId xmlns:a16="http://schemas.microsoft.com/office/drawing/2014/main" id="{26DC4D33-CDA7-4C16-9209-0BE4DFB12240}"/>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8CE7937-128E-4595-8BDA-0229FEBE1BCA}" type="slidenum">
              <a:rPr kumimoji="0" lang="en-US" sz="1400" b="0" i="0" u="none" strike="noStrike" kern="1200" cap="none" spc="0" normalizeH="0" baseline="0" noProof="0" smtClean="0">
                <a:ln>
                  <a:noFill/>
                </a:ln>
                <a:solidFill>
                  <a:srgbClr val="015D83"/>
                </a:solidFill>
                <a:effectLst/>
                <a:uLnTx/>
                <a:uFillTx/>
                <a:latin typeface="Tw Cen MT" panose="020B06020201040206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015D83"/>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980729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90EB4-6ABD-428F-BEBE-B48531FF8676}"/>
              </a:ext>
            </a:extLst>
          </p:cNvPr>
          <p:cNvSpPr>
            <a:spLocks noGrp="1"/>
          </p:cNvSpPr>
          <p:nvPr>
            <p:ph type="title"/>
          </p:nvPr>
        </p:nvSpPr>
        <p:spPr>
          <a:xfrm>
            <a:off x="495300" y="18255"/>
            <a:ext cx="10128364" cy="1325563"/>
          </a:xfrm>
          <a:prstGeom prst="rect">
            <a:avLst/>
          </a:prstGeom>
        </p:spPr>
        <p:txBody>
          <a:bodyPr>
            <a:normAutofit/>
          </a:bodyPr>
          <a:lstStyle/>
          <a:p>
            <a:r>
              <a:rPr lang="en-US" sz="2800"/>
              <a:t>Strategies for a Thriving Illinois</a:t>
            </a:r>
            <a:endParaRPr lang="en-US" sz="2800" i="1"/>
          </a:p>
        </p:txBody>
      </p:sp>
      <p:sp>
        <p:nvSpPr>
          <p:cNvPr id="3" name="Content Placeholder 2">
            <a:extLst>
              <a:ext uri="{FF2B5EF4-FFF2-40B4-BE49-F238E27FC236}">
                <a16:creationId xmlns:a16="http://schemas.microsoft.com/office/drawing/2014/main" id="{AD09DA05-22B1-47D9-BB3F-A627A2291A79}"/>
              </a:ext>
            </a:extLst>
          </p:cNvPr>
          <p:cNvSpPr>
            <a:spLocks noGrp="1"/>
          </p:cNvSpPr>
          <p:nvPr>
            <p:ph idx="1"/>
          </p:nvPr>
        </p:nvSpPr>
        <p:spPr>
          <a:xfrm>
            <a:off x="2258568" y="1600200"/>
            <a:ext cx="9683496" cy="5182151"/>
          </a:xfrm>
        </p:spPr>
        <p:txBody>
          <a:bodyPr>
            <a:noAutofit/>
          </a:bodyPr>
          <a:lstStyle/>
          <a:p>
            <a:pPr marL="347472" marR="0" lvl="0" indent="-346075">
              <a:lnSpc>
                <a:spcPct val="107000"/>
              </a:lnSpc>
              <a:spcBef>
                <a:spcPts val="0"/>
              </a:spcBef>
              <a:spcAft>
                <a:spcPts val="600"/>
              </a:spcAft>
              <a:buFont typeface="+mj-lt"/>
              <a:buAutoNum type="arabicPeriod"/>
            </a:pPr>
            <a:r>
              <a:rPr lang="en-US" sz="2000">
                <a:effectLst/>
                <a:latin typeface="Tw Cen MT" panose="020B0602020104020603" pitchFamily="34" charset="0"/>
                <a:ea typeface="Calibri" panose="020F0502020204030204" pitchFamily="34" charset="0"/>
                <a:cs typeface="Calibri" panose="020F0502020204030204" pitchFamily="34" charset="0"/>
              </a:rPr>
              <a:t>Leverage the </a:t>
            </a:r>
            <a:r>
              <a:rPr lang="en-US" sz="2000" b="1">
                <a:effectLst/>
                <a:latin typeface="Tw Cen MT" panose="020B0602020104020603" pitchFamily="34" charset="0"/>
                <a:ea typeface="Calibri" panose="020F0502020204030204" pitchFamily="34" charset="0"/>
                <a:cs typeface="Calibri" panose="020F0502020204030204" pitchFamily="34" charset="0"/>
              </a:rPr>
              <a:t>Illinois Innovation Network</a:t>
            </a:r>
            <a:r>
              <a:rPr lang="en-US" sz="2000">
                <a:effectLst/>
                <a:latin typeface="Tw Cen MT" panose="020B0602020104020603" pitchFamily="34" charset="0"/>
                <a:ea typeface="Calibri" panose="020F0502020204030204" pitchFamily="34" charset="0"/>
                <a:cs typeface="Calibri" panose="020F0502020204030204" pitchFamily="34" charset="0"/>
              </a:rPr>
              <a:t> </a:t>
            </a:r>
            <a:endParaRPr lang="en-US" sz="2000">
              <a:effectLst/>
              <a:latin typeface="Tw Cen MT" panose="020B0602020104020603" pitchFamily="34" charset="0"/>
              <a:ea typeface="Calibri" panose="020F0502020204030204" pitchFamily="34" charset="0"/>
              <a:cs typeface="Times New Roman" panose="02020603050405020304" pitchFamily="18" charset="0"/>
            </a:endParaRPr>
          </a:p>
          <a:p>
            <a:pPr marL="347472" marR="0" lvl="0" indent="-346075">
              <a:lnSpc>
                <a:spcPct val="107000"/>
              </a:lnSpc>
              <a:spcBef>
                <a:spcPts val="0"/>
              </a:spcBef>
              <a:spcAft>
                <a:spcPts val="600"/>
              </a:spcAft>
              <a:buFont typeface="+mj-lt"/>
              <a:buAutoNum type="arabicPeriod"/>
            </a:pPr>
            <a:r>
              <a:rPr lang="en-US" sz="2000">
                <a:effectLst/>
                <a:latin typeface="Tw Cen MT" panose="020B0602020104020603" pitchFamily="34" charset="0"/>
                <a:ea typeface="Calibri" panose="020F0502020204030204" pitchFamily="34" charset="0"/>
                <a:cs typeface="Calibri" panose="020F0502020204030204" pitchFamily="34" charset="0"/>
              </a:rPr>
              <a:t>Establish a statewide </a:t>
            </a:r>
            <a:r>
              <a:rPr lang="en-US" sz="2000" b="1">
                <a:effectLst/>
                <a:latin typeface="Tw Cen MT" panose="020B0602020104020603" pitchFamily="34" charset="0"/>
                <a:ea typeface="Calibri" panose="020F0502020204030204" pitchFamily="34" charset="0"/>
                <a:cs typeface="Calibri" panose="020F0502020204030204" pitchFamily="34" charset="0"/>
              </a:rPr>
              <a:t>Business and Employer Advisory Council</a:t>
            </a:r>
            <a:r>
              <a:rPr lang="en-US" sz="2000">
                <a:effectLst/>
                <a:latin typeface="Tw Cen MT" panose="020B0602020104020603" pitchFamily="34" charset="0"/>
                <a:ea typeface="Calibri" panose="020F0502020204030204" pitchFamily="34" charset="0"/>
                <a:cs typeface="Calibri" panose="020F0502020204030204" pitchFamily="34" charset="0"/>
              </a:rPr>
              <a:t> to foster the growth of Illinois’ talent pipeline</a:t>
            </a:r>
            <a:endParaRPr lang="en-US" sz="2000">
              <a:effectLst/>
              <a:latin typeface="Tw Cen MT" panose="020B0602020104020603" pitchFamily="34" charset="0"/>
              <a:ea typeface="Calibri" panose="020F0502020204030204" pitchFamily="34" charset="0"/>
              <a:cs typeface="Times New Roman" panose="02020603050405020304" pitchFamily="18" charset="0"/>
            </a:endParaRPr>
          </a:p>
          <a:p>
            <a:pPr marL="347472" marR="0" lvl="0" indent="-346075">
              <a:lnSpc>
                <a:spcPct val="107000"/>
              </a:lnSpc>
              <a:spcBef>
                <a:spcPts val="0"/>
              </a:spcBef>
              <a:spcAft>
                <a:spcPts val="600"/>
              </a:spcAft>
              <a:buFont typeface="+mj-lt"/>
              <a:buAutoNum type="arabicPeriod"/>
            </a:pPr>
            <a:r>
              <a:rPr lang="en-US" sz="2000">
                <a:effectLst/>
                <a:latin typeface="Tw Cen MT" panose="020B0602020104020603" pitchFamily="34" charset="0"/>
                <a:ea typeface="Calibri" panose="020F0502020204030204" pitchFamily="34" charset="0"/>
                <a:cs typeface="Calibri" panose="020F0502020204030204" pitchFamily="34" charset="0"/>
              </a:rPr>
              <a:t>Align the state’s </a:t>
            </a:r>
            <a:r>
              <a:rPr lang="en-US" sz="2000" b="1">
                <a:effectLst/>
                <a:latin typeface="Tw Cen MT" panose="020B0602020104020603" pitchFamily="34" charset="0"/>
                <a:ea typeface="Calibri" panose="020F0502020204030204" pitchFamily="34" charset="0"/>
                <a:cs typeface="Calibri" panose="020F0502020204030204" pitchFamily="34" charset="0"/>
              </a:rPr>
              <a:t>economic development and higher education </a:t>
            </a:r>
            <a:r>
              <a:rPr lang="en-US" sz="2000">
                <a:effectLst/>
                <a:latin typeface="Tw Cen MT" panose="020B0602020104020603" pitchFamily="34" charset="0"/>
                <a:ea typeface="Calibri" panose="020F0502020204030204" pitchFamily="34" charset="0"/>
                <a:cs typeface="Calibri" panose="020F0502020204030204" pitchFamily="34" charset="0"/>
              </a:rPr>
              <a:t>strategies, ensuring that both address historic inequities</a:t>
            </a:r>
            <a:endParaRPr lang="en-US" sz="2000">
              <a:effectLst/>
              <a:latin typeface="Tw Cen MT" panose="020B0602020104020603" pitchFamily="34" charset="0"/>
              <a:ea typeface="Calibri" panose="020F0502020204030204" pitchFamily="34" charset="0"/>
              <a:cs typeface="Times New Roman" panose="02020603050405020304" pitchFamily="18" charset="0"/>
            </a:endParaRPr>
          </a:p>
          <a:p>
            <a:pPr marL="347472" marR="0" lvl="0" indent="-347472">
              <a:lnSpc>
                <a:spcPct val="107000"/>
              </a:lnSpc>
              <a:spcBef>
                <a:spcPts val="0"/>
              </a:spcBef>
              <a:spcAft>
                <a:spcPts val="600"/>
              </a:spcAft>
              <a:buFont typeface="+mj-lt"/>
              <a:buAutoNum type="arabicPeriod" startAt="4"/>
            </a:pPr>
            <a:r>
              <a:rPr lang="en-US" sz="2000">
                <a:effectLst/>
                <a:latin typeface="Tw Cen MT" panose="020B0602020104020603" pitchFamily="34" charset="0"/>
                <a:ea typeface="Calibri" panose="020F0502020204030204" pitchFamily="34" charset="0"/>
                <a:cs typeface="Calibri" panose="020F0502020204030204" pitchFamily="34" charset="0"/>
              </a:rPr>
              <a:t>Encourage high school graduates to </a:t>
            </a:r>
            <a:r>
              <a:rPr lang="en-US" sz="2000" b="1">
                <a:effectLst/>
                <a:latin typeface="Tw Cen MT" panose="020B0602020104020603" pitchFamily="34" charset="0"/>
                <a:ea typeface="Calibri" panose="020F0502020204030204" pitchFamily="34" charset="0"/>
                <a:cs typeface="Calibri" panose="020F0502020204030204" pitchFamily="34" charset="0"/>
              </a:rPr>
              <a:t>stay in state for college</a:t>
            </a:r>
            <a:r>
              <a:rPr lang="en-US" sz="2000">
                <a:effectLst/>
                <a:latin typeface="Tw Cen MT" panose="020B0602020104020603" pitchFamily="34" charset="0"/>
                <a:ea typeface="Calibri" panose="020F0502020204030204" pitchFamily="34" charset="0"/>
                <a:cs typeface="Calibri" panose="020F0502020204030204" pitchFamily="34" charset="0"/>
              </a:rPr>
              <a:t> and keep talent in Illinois</a:t>
            </a:r>
          </a:p>
          <a:p>
            <a:pPr marL="347472" marR="0" lvl="0" indent="-346075">
              <a:lnSpc>
                <a:spcPct val="107000"/>
              </a:lnSpc>
              <a:spcBef>
                <a:spcPts val="0"/>
              </a:spcBef>
              <a:spcAft>
                <a:spcPts val="600"/>
              </a:spcAft>
              <a:buFont typeface="+mj-lt"/>
              <a:buAutoNum type="arabicPeriod" startAt="5"/>
            </a:pPr>
            <a:r>
              <a:rPr lang="en-US" sz="2000">
                <a:solidFill>
                  <a:srgbClr val="000000"/>
                </a:solidFill>
                <a:effectLst/>
                <a:latin typeface="Tw Cen MT" panose="020B0602020104020603" pitchFamily="34" charset="0"/>
                <a:ea typeface="Tw Cen MT" panose="020B0602020104020603" pitchFamily="34" charset="0"/>
                <a:cs typeface="Tw Cen MT" panose="020B0602020104020603" pitchFamily="34" charset="0"/>
              </a:rPr>
              <a:t>Establish a consortium of community colleges and universities to better serve the incumbent </a:t>
            </a:r>
            <a:r>
              <a:rPr lang="en-US" sz="2000" b="1">
                <a:solidFill>
                  <a:srgbClr val="000000"/>
                </a:solidFill>
                <a:effectLst/>
                <a:latin typeface="Tw Cen MT" panose="020B0602020104020603" pitchFamily="34" charset="0"/>
                <a:ea typeface="Tw Cen MT" panose="020B0602020104020603" pitchFamily="34" charset="0"/>
                <a:cs typeface="Tw Cen MT" panose="020B0602020104020603" pitchFamily="34" charset="0"/>
              </a:rPr>
              <a:t>early childhood workforce</a:t>
            </a:r>
            <a:r>
              <a:rPr lang="en-US" sz="2000">
                <a:solidFill>
                  <a:srgbClr val="000000"/>
                </a:solidFill>
                <a:effectLst/>
                <a:latin typeface="Tw Cen MT" panose="020B0602020104020603" pitchFamily="34" charset="0"/>
                <a:ea typeface="Tw Cen MT" panose="020B0602020104020603" pitchFamily="34" charset="0"/>
                <a:cs typeface="Tw Cen MT" panose="020B0602020104020603" pitchFamily="34" charset="0"/>
              </a:rPr>
              <a:t> </a:t>
            </a:r>
            <a:endParaRPr lang="en-US" sz="2000">
              <a:effectLst/>
              <a:latin typeface="Tw Cen MT" panose="020B0602020104020603" pitchFamily="34" charset="0"/>
              <a:ea typeface="Calibri" panose="020F0502020204030204" pitchFamily="34" charset="0"/>
              <a:cs typeface="Times New Roman" panose="02020603050405020304" pitchFamily="18" charset="0"/>
            </a:endParaRPr>
          </a:p>
          <a:p>
            <a:pPr marL="347472" marR="0" lvl="0" indent="-347472">
              <a:lnSpc>
                <a:spcPct val="107000"/>
              </a:lnSpc>
              <a:spcBef>
                <a:spcPts val="0"/>
              </a:spcBef>
              <a:spcAft>
                <a:spcPts val="600"/>
              </a:spcAft>
              <a:buFont typeface="+mj-lt"/>
              <a:buAutoNum type="arabicPeriod" startAt="5"/>
            </a:pPr>
            <a:r>
              <a:rPr lang="en-US" sz="2000">
                <a:effectLst/>
                <a:latin typeface="Tw Cen MT" panose="020B0602020104020603" pitchFamily="34" charset="0"/>
                <a:ea typeface="Calibri" panose="020F0502020204030204" pitchFamily="34" charset="0"/>
                <a:cs typeface="Calibri" panose="020F0502020204030204" pitchFamily="34" charset="0"/>
              </a:rPr>
              <a:t>Expand higher education models of teaching and learning to prepare students for </a:t>
            </a:r>
            <a:r>
              <a:rPr lang="en-US" sz="2000" b="1">
                <a:effectLst/>
                <a:latin typeface="Tw Cen MT" panose="020B0602020104020603" pitchFamily="34" charset="0"/>
                <a:ea typeface="Calibri" panose="020F0502020204030204" pitchFamily="34" charset="0"/>
                <a:cs typeface="Calibri" panose="020F0502020204030204" pitchFamily="34" charset="0"/>
              </a:rPr>
              <a:t>success in the work of the future</a:t>
            </a:r>
            <a:endParaRPr lang="en-US" sz="2000" b="1">
              <a:effectLst/>
              <a:latin typeface="Tw Cen MT" panose="020B0602020104020603" pitchFamily="34" charset="0"/>
              <a:ea typeface="Calibri" panose="020F0502020204030204" pitchFamily="34" charset="0"/>
              <a:cs typeface="Times New Roman" panose="02020603050405020304" pitchFamily="18" charset="0"/>
            </a:endParaRPr>
          </a:p>
          <a:p>
            <a:pPr marL="347472" marR="0" lvl="0" indent="-347472">
              <a:lnSpc>
                <a:spcPct val="107000"/>
              </a:lnSpc>
              <a:spcBef>
                <a:spcPts val="0"/>
              </a:spcBef>
              <a:spcAft>
                <a:spcPts val="600"/>
              </a:spcAft>
              <a:buFont typeface="+mj-lt"/>
              <a:buAutoNum type="arabicPeriod" startAt="5"/>
            </a:pPr>
            <a:r>
              <a:rPr lang="en-US" sz="2000">
                <a:solidFill>
                  <a:srgbClr val="000000"/>
                </a:solidFill>
                <a:effectLst/>
                <a:latin typeface="Tw Cen MT" panose="020B0602020104020603" pitchFamily="34" charset="0"/>
                <a:ea typeface="Tw Cen MT" panose="020B0602020104020603" pitchFamily="34" charset="0"/>
                <a:cs typeface="Tw Cen MT" panose="020B0602020104020603" pitchFamily="34" charset="0"/>
              </a:rPr>
              <a:t>Enhance access to </a:t>
            </a:r>
            <a:r>
              <a:rPr lang="en-US" sz="2000" b="1">
                <a:solidFill>
                  <a:srgbClr val="000000"/>
                </a:solidFill>
                <a:effectLst/>
                <a:latin typeface="Tw Cen MT" panose="020B0602020104020603" pitchFamily="34" charset="0"/>
                <a:ea typeface="Tw Cen MT" panose="020B0602020104020603" pitchFamily="34" charset="0"/>
                <a:cs typeface="Tw Cen MT" panose="020B0602020104020603" pitchFamily="34" charset="0"/>
              </a:rPr>
              <a:t>teacher preparation</a:t>
            </a:r>
            <a:r>
              <a:rPr lang="en-US" sz="2000">
                <a:solidFill>
                  <a:srgbClr val="000000"/>
                </a:solidFill>
                <a:effectLst/>
                <a:latin typeface="Tw Cen MT" panose="020B0602020104020603" pitchFamily="34" charset="0"/>
                <a:ea typeface="Tw Cen MT" panose="020B0602020104020603" pitchFamily="34" charset="0"/>
                <a:cs typeface="Tw Cen MT" panose="020B0602020104020603" pitchFamily="34" charset="0"/>
              </a:rPr>
              <a:t> programs</a:t>
            </a:r>
            <a:endParaRPr lang="en-US" sz="2000">
              <a:effectLst/>
              <a:latin typeface="Tw Cen MT" panose="020B0602020104020603" pitchFamily="34" charset="0"/>
              <a:ea typeface="Calibri" panose="020F0502020204030204" pitchFamily="34" charset="0"/>
              <a:cs typeface="Times New Roman" panose="02020603050405020304" pitchFamily="18" charset="0"/>
            </a:endParaRPr>
          </a:p>
          <a:p>
            <a:pPr marL="347472" marR="0" lvl="0" indent="-347472">
              <a:lnSpc>
                <a:spcPct val="107000"/>
              </a:lnSpc>
              <a:spcBef>
                <a:spcPts val="0"/>
              </a:spcBef>
              <a:spcAft>
                <a:spcPts val="600"/>
              </a:spcAft>
              <a:buFont typeface="+mj-lt"/>
              <a:buAutoNum type="arabicPeriod" startAt="5"/>
            </a:pPr>
            <a:r>
              <a:rPr lang="en-US" sz="2000">
                <a:effectLst/>
                <a:latin typeface="Tw Cen MT" panose="020B0602020104020603" pitchFamily="34" charset="0"/>
                <a:ea typeface="Calibri" panose="020F0502020204030204" pitchFamily="34" charset="0"/>
                <a:cs typeface="Calibri" panose="020F0502020204030204" pitchFamily="34" charset="0"/>
              </a:rPr>
              <a:t>Strengthen the </a:t>
            </a:r>
            <a:r>
              <a:rPr lang="en-US" sz="2000" b="1">
                <a:effectLst/>
                <a:latin typeface="Tw Cen MT" panose="020B0602020104020603" pitchFamily="34" charset="0"/>
                <a:ea typeface="Calibri" panose="020F0502020204030204" pitchFamily="34" charset="0"/>
                <a:cs typeface="Calibri" panose="020F0502020204030204" pitchFamily="34" charset="0"/>
              </a:rPr>
              <a:t>credit transfer system</a:t>
            </a:r>
            <a:r>
              <a:rPr lang="en-US" sz="2000">
                <a:effectLst/>
                <a:latin typeface="Tw Cen MT" panose="020B0602020104020603" pitchFamily="34" charset="0"/>
                <a:ea typeface="Calibri" panose="020F0502020204030204" pitchFamily="34" charset="0"/>
                <a:cs typeface="Calibri" panose="020F0502020204030204" pitchFamily="34" charset="0"/>
              </a:rPr>
              <a:t> to help students stay on track </a:t>
            </a:r>
            <a:endParaRPr lang="en-US" sz="2000">
              <a:effectLst/>
              <a:latin typeface="Tw Cen MT" panose="020B0602020104020603" pitchFamily="34" charset="0"/>
              <a:ea typeface="Calibri" panose="020F0502020204030204" pitchFamily="34" charset="0"/>
              <a:cs typeface="Times New Roman" panose="02020603050405020304" pitchFamily="18" charset="0"/>
            </a:endParaRPr>
          </a:p>
          <a:p>
            <a:pPr marL="347472" marR="0" lvl="0" indent="-347472">
              <a:lnSpc>
                <a:spcPct val="107000"/>
              </a:lnSpc>
              <a:spcBef>
                <a:spcPts val="0"/>
              </a:spcBef>
              <a:spcAft>
                <a:spcPts val="600"/>
              </a:spcAft>
              <a:buFont typeface="+mj-lt"/>
              <a:buAutoNum type="arabicPeriod" startAt="5"/>
            </a:pPr>
            <a:r>
              <a:rPr lang="en-US" sz="2000">
                <a:solidFill>
                  <a:srgbClr val="000000"/>
                </a:solidFill>
                <a:effectLst/>
                <a:latin typeface="Tw Cen MT" panose="020B0602020104020603" pitchFamily="34" charset="0"/>
                <a:ea typeface="Twentieth Century"/>
                <a:cs typeface="Twentieth Century"/>
              </a:rPr>
              <a:t>Consider the role the </a:t>
            </a:r>
            <a:r>
              <a:rPr lang="en-US" sz="2000" b="1">
                <a:solidFill>
                  <a:srgbClr val="000000"/>
                </a:solidFill>
                <a:effectLst/>
                <a:latin typeface="Tw Cen MT" panose="020B0602020104020603" pitchFamily="34" charset="0"/>
                <a:ea typeface="Twentieth Century"/>
                <a:cs typeface="Twentieth Century"/>
              </a:rPr>
              <a:t>Private Business and Vocational sector</a:t>
            </a:r>
            <a:r>
              <a:rPr lang="en-US" sz="2000">
                <a:solidFill>
                  <a:srgbClr val="000000"/>
                </a:solidFill>
                <a:effectLst/>
                <a:latin typeface="Tw Cen MT" panose="020B0602020104020603" pitchFamily="34" charset="0"/>
                <a:ea typeface="Twentieth Century"/>
                <a:cs typeface="Twentieth Century"/>
              </a:rPr>
              <a:t> for workforce needs</a:t>
            </a:r>
            <a:endParaRPr lang="en-US" sz="2000">
              <a:latin typeface="Tw Cen MT" panose="020B0602020104020603" pitchFamily="34" charset="0"/>
            </a:endParaRPr>
          </a:p>
        </p:txBody>
      </p:sp>
      <p:pic>
        <p:nvPicPr>
          <p:cNvPr id="8" name="Picture 7" descr="A picture containing shape&#10;&#10;Description automatically generated">
            <a:extLst>
              <a:ext uri="{FF2B5EF4-FFF2-40B4-BE49-F238E27FC236}">
                <a16:creationId xmlns:a16="http://schemas.microsoft.com/office/drawing/2014/main" id="{6E7A6B2A-F4E7-4EFA-A4A9-F81B6A1EF571}"/>
              </a:ext>
            </a:extLst>
          </p:cNvPr>
          <p:cNvPicPr>
            <a:picLocks noChangeAspect="1"/>
          </p:cNvPicPr>
          <p:nvPr/>
        </p:nvPicPr>
        <p:blipFill rotWithShape="1">
          <a:blip r:embed="rId3">
            <a:extLst>
              <a:ext uri="{28A0092B-C50C-407E-A947-70E740481C1C}">
                <a14:useLocalDpi xmlns:a14="http://schemas.microsoft.com/office/drawing/2010/main" val="0"/>
              </a:ext>
            </a:extLst>
          </a:blip>
          <a:srcRect r="58552"/>
          <a:stretch/>
        </p:blipFill>
        <p:spPr>
          <a:xfrm>
            <a:off x="246889" y="1600200"/>
            <a:ext cx="1738028" cy="1600200"/>
          </a:xfrm>
          <a:prstGeom prst="rect">
            <a:avLst/>
          </a:prstGeom>
        </p:spPr>
      </p:pic>
      <p:pic>
        <p:nvPicPr>
          <p:cNvPr id="4" name="Picture 3">
            <a:extLst>
              <a:ext uri="{FF2B5EF4-FFF2-40B4-BE49-F238E27FC236}">
                <a16:creationId xmlns:a16="http://schemas.microsoft.com/office/drawing/2014/main" id="{93886371-58A4-4F5D-AC87-A6D7E6593C74}"/>
              </a:ext>
            </a:extLst>
          </p:cNvPr>
          <p:cNvPicPr>
            <a:picLocks noChangeAspect="1"/>
          </p:cNvPicPr>
          <p:nvPr/>
        </p:nvPicPr>
        <p:blipFill>
          <a:blip r:embed="rId4"/>
          <a:stretch>
            <a:fillRect/>
          </a:stretch>
        </p:blipFill>
        <p:spPr>
          <a:xfrm>
            <a:off x="-2732" y="3373245"/>
            <a:ext cx="2170364" cy="2475191"/>
          </a:xfrm>
          <a:prstGeom prst="rect">
            <a:avLst/>
          </a:prstGeom>
        </p:spPr>
      </p:pic>
      <p:sp>
        <p:nvSpPr>
          <p:cNvPr id="7" name="Slide Number Placeholder 14">
            <a:extLst>
              <a:ext uri="{FF2B5EF4-FFF2-40B4-BE49-F238E27FC236}">
                <a16:creationId xmlns:a16="http://schemas.microsoft.com/office/drawing/2014/main" id="{2B7D19AF-2C78-4240-9E8E-CD1F75E20EF0}"/>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8CE7937-128E-4595-8BDA-0229FEBE1BCA}" type="slidenum">
              <a:rPr kumimoji="0" lang="en-US" sz="1400" b="0" i="0" u="none" strike="noStrike" kern="1200" cap="none" spc="0" normalizeH="0" baseline="0" noProof="0" smtClean="0">
                <a:ln>
                  <a:noFill/>
                </a:ln>
                <a:solidFill>
                  <a:srgbClr val="015D83"/>
                </a:solidFill>
                <a:effectLst/>
                <a:uLnTx/>
                <a:uFillTx/>
                <a:latin typeface="Tw Cen MT" panose="020B06020201040206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rgbClr val="015D83"/>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2178150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75DA-ED57-4563-A4C5-5CA05386F000}"/>
              </a:ext>
            </a:extLst>
          </p:cNvPr>
          <p:cNvSpPr>
            <a:spLocks noGrp="1"/>
          </p:cNvSpPr>
          <p:nvPr>
            <p:ph type="title"/>
          </p:nvPr>
        </p:nvSpPr>
        <p:spPr>
          <a:xfrm>
            <a:off x="495300" y="18255"/>
            <a:ext cx="10128364" cy="1325563"/>
          </a:xfrm>
          <a:prstGeom prst="rect">
            <a:avLst/>
          </a:prstGeom>
        </p:spPr>
        <p:txBody>
          <a:bodyPr>
            <a:normAutofit/>
          </a:bodyPr>
          <a:lstStyle/>
          <a:p>
            <a:r>
              <a:rPr lang="en-US" sz="2800"/>
              <a:t>Higher Education is the Path to a Thriving Illinois</a:t>
            </a:r>
          </a:p>
        </p:txBody>
      </p:sp>
      <p:pic>
        <p:nvPicPr>
          <p:cNvPr id="9" name="Picture 8" descr="A group of people sitting in a row&#10;&#10;Description automatically generated with low confidence">
            <a:extLst>
              <a:ext uri="{FF2B5EF4-FFF2-40B4-BE49-F238E27FC236}">
                <a16:creationId xmlns:a16="http://schemas.microsoft.com/office/drawing/2014/main" id="{928C7C5C-137A-4B5D-BF85-E34231A86A27}"/>
              </a:ext>
            </a:extLst>
          </p:cNvPr>
          <p:cNvPicPr>
            <a:picLocks noChangeAspect="1"/>
          </p:cNvPicPr>
          <p:nvPr/>
        </p:nvPicPr>
        <p:blipFill rotWithShape="1">
          <a:blip r:embed="rId4">
            <a:extLst>
              <a:ext uri="{28A0092B-C50C-407E-A947-70E740481C1C}">
                <a14:useLocalDpi xmlns:a14="http://schemas.microsoft.com/office/drawing/2010/main" val="0"/>
              </a:ext>
            </a:extLst>
          </a:blip>
          <a:srcRect l="31368" t="-1264" r="-97" b="1264"/>
          <a:stretch/>
        </p:blipFill>
        <p:spPr>
          <a:xfrm>
            <a:off x="5559834" y="1861510"/>
            <a:ext cx="6258033" cy="4145891"/>
          </a:xfrm>
          <a:prstGeom prst="rect">
            <a:avLst/>
          </a:prstGeom>
        </p:spPr>
      </p:pic>
      <p:pic>
        <p:nvPicPr>
          <p:cNvPr id="5" name="Picture 4" descr="Text&#10;&#10;Description automatically generated">
            <a:extLst>
              <a:ext uri="{FF2B5EF4-FFF2-40B4-BE49-F238E27FC236}">
                <a16:creationId xmlns:a16="http://schemas.microsoft.com/office/drawing/2014/main" id="{C7924CCF-B70E-52FE-0540-0656EDFE7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444" y="2009553"/>
            <a:ext cx="5091304" cy="3806456"/>
          </a:xfrm>
          <a:prstGeom prst="rect">
            <a:avLst/>
          </a:prstGeom>
        </p:spPr>
      </p:pic>
      <p:cxnSp>
        <p:nvCxnSpPr>
          <p:cNvPr id="6" name="Straight Connector 5">
            <a:extLst>
              <a:ext uri="{FF2B5EF4-FFF2-40B4-BE49-F238E27FC236}">
                <a16:creationId xmlns:a16="http://schemas.microsoft.com/office/drawing/2014/main" id="{2D4EF700-C9D1-A704-91C8-B13372B92237}"/>
              </a:ext>
            </a:extLst>
          </p:cNvPr>
          <p:cNvCxnSpPr>
            <a:cxnSpLocks/>
          </p:cNvCxnSpPr>
          <p:nvPr/>
        </p:nvCxnSpPr>
        <p:spPr>
          <a:xfrm>
            <a:off x="5390707" y="2009553"/>
            <a:ext cx="0" cy="388088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813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A0DD-3DAC-4A8B-9F15-F34B4C6F93CD}"/>
              </a:ext>
            </a:extLst>
          </p:cNvPr>
          <p:cNvSpPr>
            <a:spLocks noGrp="1"/>
          </p:cNvSpPr>
          <p:nvPr>
            <p:ph type="title"/>
          </p:nvPr>
        </p:nvSpPr>
        <p:spPr/>
        <p:txBody>
          <a:bodyPr>
            <a:normAutofit/>
          </a:bodyPr>
          <a:lstStyle/>
          <a:p>
            <a:r>
              <a:rPr lang="en-US" sz="2800" dirty="0"/>
              <a:t>Nearly </a:t>
            </a:r>
            <a:r>
              <a:rPr lang="en-US" sz="2800" i="1" dirty="0"/>
              <a:t>$120 million</a:t>
            </a:r>
            <a:r>
              <a:rPr lang="en-US" sz="2800" dirty="0"/>
              <a:t> in grants and programs in Fiscal Year </a:t>
            </a:r>
            <a:r>
              <a:rPr lang="en-US" sz="2800"/>
              <a:t>2023 support </a:t>
            </a:r>
            <a:r>
              <a:rPr lang="en-US" sz="2800" dirty="0"/>
              <a:t>implementation of </a:t>
            </a:r>
            <a:r>
              <a:rPr lang="en-US" sz="2800" i="1" dirty="0"/>
              <a:t>A Thriving Illinois</a:t>
            </a:r>
          </a:p>
        </p:txBody>
      </p:sp>
      <p:sp>
        <p:nvSpPr>
          <p:cNvPr id="6" name="Slide Number Placeholder 14">
            <a:extLst>
              <a:ext uri="{FF2B5EF4-FFF2-40B4-BE49-F238E27FC236}">
                <a16:creationId xmlns:a16="http://schemas.microsoft.com/office/drawing/2014/main" id="{842DE119-82BF-4294-9833-DF04E5D68D88}"/>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CE7937-128E-4595-8BDA-0229FEBE1BCA}" type="slidenum">
              <a:rPr lang="en-US" sz="1400" smtClean="0">
                <a:solidFill>
                  <a:srgbClr val="015D83"/>
                </a:solidFill>
                <a:latin typeface="Tw Cen MT" panose="020B0602020104020603" pitchFamily="34" charset="0"/>
              </a:rPr>
              <a:pPr/>
              <a:t>3</a:t>
            </a:fld>
            <a:endParaRPr lang="en-US" sz="1400">
              <a:solidFill>
                <a:srgbClr val="015D83"/>
              </a:solidFill>
              <a:latin typeface="Tw Cen MT" panose="020B0602020104020603" pitchFamily="34" charset="0"/>
            </a:endParaRPr>
          </a:p>
        </p:txBody>
      </p:sp>
      <p:sp>
        <p:nvSpPr>
          <p:cNvPr id="5" name="TextBox 4">
            <a:extLst>
              <a:ext uri="{FF2B5EF4-FFF2-40B4-BE49-F238E27FC236}">
                <a16:creationId xmlns:a16="http://schemas.microsoft.com/office/drawing/2014/main" id="{81C74986-1174-6E1A-F82E-021702098287}"/>
              </a:ext>
            </a:extLst>
          </p:cNvPr>
          <p:cNvSpPr txBox="1"/>
          <p:nvPr/>
        </p:nvSpPr>
        <p:spPr>
          <a:xfrm>
            <a:off x="390007" y="1616148"/>
            <a:ext cx="5946997" cy="4750981"/>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Addressing Homelessness at Institutions of Higher Education: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$2.0 million</a:t>
            </a:r>
          </a:p>
          <a:p>
            <a:pPr marL="0"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Illinois Tutoring Initiative: Up to $16 million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Diversifying Higher Education Faculty in Illinois Program: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$2.0 million</a:t>
            </a:r>
          </a:p>
          <a:p>
            <a:pPr marL="0"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Establishing the Behavioral Health Education Workforce Center: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Estimated $5 million</a:t>
            </a:r>
          </a:p>
          <a:p>
            <a:pPr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Illinois Cooperative Work Study Grant: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$980,500</a:t>
            </a:r>
          </a:p>
          <a:p>
            <a:pPr>
              <a:lnSpc>
                <a:spcPct val="107000"/>
              </a:lnSpc>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Nurse Educator Fellowship Program: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$400,000</a:t>
            </a:r>
          </a:p>
          <a:p>
            <a:pPr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Nursing School Grant Program: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$750,000</a:t>
            </a:r>
          </a:p>
          <a:p>
            <a:pPr>
              <a:lnSpc>
                <a:spcPct val="107000"/>
              </a:lnSpc>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Creating Pathways and Access for Student Success: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$1.4 million</a:t>
            </a:r>
          </a:p>
          <a:p>
            <a:pPr marL="0"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Common Application University Allocations, Analysis, and Administration: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$1.0 million</a:t>
            </a:r>
          </a:p>
        </p:txBody>
      </p:sp>
      <p:sp>
        <p:nvSpPr>
          <p:cNvPr id="11" name="TextBox 10">
            <a:extLst>
              <a:ext uri="{FF2B5EF4-FFF2-40B4-BE49-F238E27FC236}">
                <a16:creationId xmlns:a16="http://schemas.microsoft.com/office/drawing/2014/main" id="{89CB393F-9135-57B5-B958-B685CD91551D}"/>
              </a:ext>
            </a:extLst>
          </p:cNvPr>
          <p:cNvSpPr txBox="1"/>
          <p:nvPr/>
        </p:nvSpPr>
        <p:spPr>
          <a:xfrm>
            <a:off x="6595730" y="1637414"/>
            <a:ext cx="5419062" cy="365670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Supporting the Illinois Early Childhood Workforce to Attain Degrees: Early Childhood Access Consortium for Equity: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$20 million</a:t>
            </a:r>
          </a:p>
          <a:p>
            <a:pPr>
              <a:lnSpc>
                <a:spcPct val="107000"/>
              </a:lnSpc>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Grow Your Own Teacher Program Historically Disadvantaged Male Initiative: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$1.0 million</a:t>
            </a:r>
          </a:p>
          <a:p>
            <a:pPr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Grow Your Own Teacher Education Initiative: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$2.5 million</a:t>
            </a:r>
          </a:p>
          <a:p>
            <a:pPr>
              <a:lnSpc>
                <a:spcPct val="107000"/>
              </a:lnSpc>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University Center of Lake County: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$1.1 million</a:t>
            </a:r>
          </a:p>
          <a:p>
            <a:pPr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Quad Cities Graduate Studies Center: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$73,800</a:t>
            </a:r>
          </a:p>
          <a:p>
            <a:pPr>
              <a:lnSpc>
                <a:spcPct val="107000"/>
              </a:lnSpc>
              <a:spcAft>
                <a:spcPts val="800"/>
              </a:spcAft>
            </a:pPr>
            <a:r>
              <a:rPr lang="en-US" sz="1800" dirty="0" err="1">
                <a:effectLst/>
                <a:latin typeface="Tw Cen MT" panose="020B0602020104020603" pitchFamily="34" charset="0"/>
                <a:ea typeface="Calibri" panose="020F0502020204030204" pitchFamily="34" charset="0"/>
                <a:cs typeface="Times New Roman" panose="02020603050405020304" pitchFamily="18" charset="0"/>
              </a:rPr>
              <a:t>MyCredits</a:t>
            </a:r>
            <a:r>
              <a:rPr lang="en-US" sz="1800" dirty="0">
                <a:effectLst/>
                <a:latin typeface="Tw Cen MT" panose="020B0602020104020603" pitchFamily="34" charset="0"/>
                <a:ea typeface="Calibri" panose="020F0502020204030204" pitchFamily="34" charset="0"/>
                <a:cs typeface="Times New Roman" panose="02020603050405020304" pitchFamily="18" charset="0"/>
              </a:rPr>
              <a:t> Transfer: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$183,300</a:t>
            </a:r>
          </a:p>
          <a:p>
            <a:pPr marL="0" marR="0">
              <a:lnSpc>
                <a:spcPct val="107000"/>
              </a:lnSpc>
              <a:spcBef>
                <a:spcPts val="0"/>
              </a:spcBef>
              <a:spcAft>
                <a:spcPts val="800"/>
              </a:spcAft>
            </a:pPr>
            <a:r>
              <a:rPr lang="en-US" sz="1800" dirty="0">
                <a:effectLst/>
                <a:latin typeface="Tw Cen MT" panose="020B0602020104020603" pitchFamily="34" charset="0"/>
                <a:ea typeface="Calibri" panose="020F0502020204030204" pitchFamily="34" charset="0"/>
                <a:cs typeface="Times New Roman" panose="02020603050405020304" pitchFamily="18" charset="0"/>
              </a:rPr>
              <a:t>Illinois Math and Science Academy STEM Fusion: $</a:t>
            </a:r>
            <a:r>
              <a:rPr lang="en-US"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95,900</a:t>
            </a:r>
          </a:p>
        </p:txBody>
      </p:sp>
    </p:spTree>
    <p:extLst>
      <p:ext uri="{BB962C8B-B14F-4D97-AF65-F5344CB8AC3E}">
        <p14:creationId xmlns:p14="http://schemas.microsoft.com/office/powerpoint/2010/main" val="367195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A0DD-3DAC-4A8B-9F15-F34B4C6F93CD}"/>
              </a:ext>
            </a:extLst>
          </p:cNvPr>
          <p:cNvSpPr>
            <a:spLocks noGrp="1"/>
          </p:cNvSpPr>
          <p:nvPr>
            <p:ph type="title"/>
          </p:nvPr>
        </p:nvSpPr>
        <p:spPr/>
        <p:txBody>
          <a:bodyPr>
            <a:normAutofit/>
          </a:bodyPr>
          <a:lstStyle/>
          <a:p>
            <a:r>
              <a:rPr lang="en-US" sz="2800"/>
              <a:t>Strategies for a Thriving Illinois</a:t>
            </a:r>
          </a:p>
        </p:txBody>
      </p:sp>
      <p:pic>
        <p:nvPicPr>
          <p:cNvPr id="8" name="Picture 7" descr="A picture containing graphical user interface&#10;&#10;Description automatically generated">
            <a:extLst>
              <a:ext uri="{FF2B5EF4-FFF2-40B4-BE49-F238E27FC236}">
                <a16:creationId xmlns:a16="http://schemas.microsoft.com/office/drawing/2014/main" id="{40DA9FD4-1B6F-489B-AA48-559590FDE778}"/>
              </a:ext>
            </a:extLst>
          </p:cNvPr>
          <p:cNvPicPr>
            <a:picLocks noChangeAspect="1"/>
          </p:cNvPicPr>
          <p:nvPr/>
        </p:nvPicPr>
        <p:blipFill rotWithShape="1">
          <a:blip r:embed="rId3">
            <a:extLst>
              <a:ext uri="{28A0092B-C50C-407E-A947-70E740481C1C}">
                <a14:useLocalDpi xmlns:a14="http://schemas.microsoft.com/office/drawing/2010/main" val="0"/>
              </a:ext>
            </a:extLst>
          </a:blip>
          <a:srcRect t="5639"/>
          <a:stretch/>
        </p:blipFill>
        <p:spPr>
          <a:xfrm>
            <a:off x="3328416" y="2743200"/>
            <a:ext cx="5943600" cy="2183183"/>
          </a:xfrm>
          <a:prstGeom prst="rect">
            <a:avLst/>
          </a:prstGeom>
        </p:spPr>
      </p:pic>
      <p:sp>
        <p:nvSpPr>
          <p:cNvPr id="6" name="Slide Number Placeholder 14">
            <a:extLst>
              <a:ext uri="{FF2B5EF4-FFF2-40B4-BE49-F238E27FC236}">
                <a16:creationId xmlns:a16="http://schemas.microsoft.com/office/drawing/2014/main" id="{842DE119-82BF-4294-9833-DF04E5D68D88}"/>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CE7937-128E-4595-8BDA-0229FEBE1BCA}" type="slidenum">
              <a:rPr lang="en-US" sz="1400" smtClean="0">
                <a:solidFill>
                  <a:srgbClr val="015D83"/>
                </a:solidFill>
                <a:latin typeface="Tw Cen MT" panose="020B0602020104020603" pitchFamily="34" charset="0"/>
              </a:rPr>
              <a:pPr/>
              <a:t>4</a:t>
            </a:fld>
            <a:endParaRPr lang="en-US" sz="1400">
              <a:solidFill>
                <a:srgbClr val="015D83"/>
              </a:solidFill>
              <a:latin typeface="Tw Cen MT" panose="020B0602020104020603" pitchFamily="34" charset="0"/>
            </a:endParaRPr>
          </a:p>
        </p:txBody>
      </p:sp>
    </p:spTree>
    <p:extLst>
      <p:ext uri="{BB962C8B-B14F-4D97-AF65-F5344CB8AC3E}">
        <p14:creationId xmlns:p14="http://schemas.microsoft.com/office/powerpoint/2010/main" val="2220439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A805EDE5-0DC4-4B64-9C58-691B8CEC931A}"/>
              </a:ext>
            </a:extLst>
          </p:cNvPr>
          <p:cNvPicPr>
            <a:picLocks noChangeAspect="1"/>
          </p:cNvPicPr>
          <p:nvPr/>
        </p:nvPicPr>
        <p:blipFill rotWithShape="1">
          <a:blip r:embed="rId3">
            <a:extLst>
              <a:ext uri="{28A0092B-C50C-407E-A947-70E740481C1C}">
                <a14:useLocalDpi xmlns:a14="http://schemas.microsoft.com/office/drawing/2010/main" val="0"/>
              </a:ext>
            </a:extLst>
          </a:blip>
          <a:srcRect t="5639" r="61898"/>
          <a:stretch/>
        </p:blipFill>
        <p:spPr>
          <a:xfrm>
            <a:off x="8547512" y="5757324"/>
            <a:ext cx="977319" cy="942182"/>
          </a:xfrm>
          <a:prstGeom prst="rect">
            <a:avLst/>
          </a:prstGeom>
        </p:spPr>
      </p:pic>
      <p:sp>
        <p:nvSpPr>
          <p:cNvPr id="4" name="Content Placeholder 2">
            <a:extLst>
              <a:ext uri="{FF2B5EF4-FFF2-40B4-BE49-F238E27FC236}">
                <a16:creationId xmlns:a16="http://schemas.microsoft.com/office/drawing/2014/main" id="{3A8EBD42-EB43-4862-8B3F-57BE95E19C39}"/>
              </a:ext>
            </a:extLst>
          </p:cNvPr>
          <p:cNvSpPr txBox="1">
            <a:spLocks/>
          </p:cNvSpPr>
          <p:nvPr/>
        </p:nvSpPr>
        <p:spPr>
          <a:xfrm>
            <a:off x="838199" y="1213657"/>
            <a:ext cx="11132127" cy="5153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400"/>
              </a:spcAft>
              <a:buNone/>
            </a:pPr>
            <a:endParaRPr lang="en-US" sz="3200">
              <a:latin typeface="Tw Cen MT" panose="020B0602020104020603" pitchFamily="34" charset="0"/>
            </a:endParaRPr>
          </a:p>
        </p:txBody>
      </p:sp>
      <p:sp>
        <p:nvSpPr>
          <p:cNvPr id="9" name="Title 1">
            <a:extLst>
              <a:ext uri="{FF2B5EF4-FFF2-40B4-BE49-F238E27FC236}">
                <a16:creationId xmlns:a16="http://schemas.microsoft.com/office/drawing/2014/main" id="{7E645247-42E1-4D0D-8869-33ACABD11871}"/>
              </a:ext>
            </a:extLst>
          </p:cNvPr>
          <p:cNvSpPr>
            <a:spLocks noGrp="1"/>
          </p:cNvSpPr>
          <p:nvPr>
            <p:ph type="title"/>
          </p:nvPr>
        </p:nvSpPr>
        <p:spPr>
          <a:xfrm>
            <a:off x="495300" y="18255"/>
            <a:ext cx="10128364" cy="1325563"/>
          </a:xfrm>
        </p:spPr>
        <p:txBody>
          <a:bodyPr>
            <a:normAutofit/>
          </a:bodyPr>
          <a:lstStyle/>
          <a:p>
            <a:r>
              <a:rPr lang="en-US" sz="2800"/>
              <a:t>Equity Strategy 1: Support learning renewal and student supports</a:t>
            </a:r>
          </a:p>
        </p:txBody>
      </p:sp>
      <p:sp>
        <p:nvSpPr>
          <p:cNvPr id="10" name="Slide Number Placeholder 14">
            <a:extLst>
              <a:ext uri="{FF2B5EF4-FFF2-40B4-BE49-F238E27FC236}">
                <a16:creationId xmlns:a16="http://schemas.microsoft.com/office/drawing/2014/main" id="{78B4704E-F3EF-4699-B260-67DA99B06C3B}"/>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CE7937-128E-4595-8BDA-0229FEBE1BCA}" type="slidenum">
              <a:rPr lang="en-US" sz="1400" smtClean="0">
                <a:solidFill>
                  <a:srgbClr val="015D83"/>
                </a:solidFill>
                <a:latin typeface="Tw Cen MT" panose="020B0602020104020603" pitchFamily="34" charset="0"/>
              </a:rPr>
              <a:pPr/>
              <a:t>5</a:t>
            </a:fld>
            <a:endParaRPr lang="en-US" sz="1400">
              <a:solidFill>
                <a:srgbClr val="015D83"/>
              </a:solidFill>
              <a:latin typeface="Tw Cen MT" panose="020B0602020104020603" pitchFamily="34" charset="0"/>
            </a:endParaRPr>
          </a:p>
        </p:txBody>
      </p:sp>
      <p:sp>
        <p:nvSpPr>
          <p:cNvPr id="13" name="TextBox 12">
            <a:extLst>
              <a:ext uri="{FF2B5EF4-FFF2-40B4-BE49-F238E27FC236}">
                <a16:creationId xmlns:a16="http://schemas.microsoft.com/office/drawing/2014/main" id="{2E0E0830-3E93-421E-98B4-B25B8A8F2336}"/>
              </a:ext>
            </a:extLst>
          </p:cNvPr>
          <p:cNvSpPr txBox="1"/>
          <p:nvPr/>
        </p:nvSpPr>
        <p:spPr>
          <a:xfrm>
            <a:off x="9696281" y="5931492"/>
            <a:ext cx="2274045" cy="706732"/>
          </a:xfrm>
          <a:prstGeom prst="rect">
            <a:avLst/>
          </a:prstGeom>
          <a:noFill/>
        </p:spPr>
        <p:txBody>
          <a:bodyPr wrap="square" lIns="0" tIns="0" rIns="0" bIns="0" rtlCol="0">
            <a:spAutoFit/>
          </a:bodyPr>
          <a:lstStyle/>
          <a:p>
            <a:pPr>
              <a:lnSpc>
                <a:spcPct val="85000"/>
              </a:lnSpc>
            </a:pPr>
            <a:r>
              <a:rPr lang="en-US" i="1" dirty="0">
                <a:solidFill>
                  <a:srgbClr val="702D64"/>
                </a:solidFill>
                <a:latin typeface="Tw Cen MT" panose="020B0602020104020603" pitchFamily="34" charset="0"/>
              </a:rPr>
              <a:t>Close the equity gaps for students who have been left behind</a:t>
            </a:r>
          </a:p>
        </p:txBody>
      </p:sp>
      <p:pic>
        <p:nvPicPr>
          <p:cNvPr id="3" name="Picture 2" descr="Logo, company name&#10;&#10;Description automatically generated">
            <a:extLst>
              <a:ext uri="{FF2B5EF4-FFF2-40B4-BE49-F238E27FC236}">
                <a16:creationId xmlns:a16="http://schemas.microsoft.com/office/drawing/2014/main" id="{B81DF2D0-56AD-4FDF-9492-B6D2DB639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41" y="1616149"/>
            <a:ext cx="1221991" cy="1042008"/>
          </a:xfrm>
          <a:prstGeom prst="rect">
            <a:avLst/>
          </a:prstGeom>
        </p:spPr>
      </p:pic>
      <p:sp>
        <p:nvSpPr>
          <p:cNvPr id="5" name="TextBox 4">
            <a:extLst>
              <a:ext uri="{FF2B5EF4-FFF2-40B4-BE49-F238E27FC236}">
                <a16:creationId xmlns:a16="http://schemas.microsoft.com/office/drawing/2014/main" id="{A64D7631-AFD7-44CD-BFC0-DA741BA346C7}"/>
              </a:ext>
            </a:extLst>
          </p:cNvPr>
          <p:cNvSpPr txBox="1"/>
          <p:nvPr/>
        </p:nvSpPr>
        <p:spPr>
          <a:xfrm>
            <a:off x="63798" y="2769792"/>
            <a:ext cx="3154475" cy="1384995"/>
          </a:xfrm>
          <a:prstGeom prst="rect">
            <a:avLst/>
          </a:prstGeom>
          <a:noFill/>
        </p:spPr>
        <p:txBody>
          <a:bodyPr wrap="square" rtlCol="0">
            <a:spAutoFit/>
          </a:bodyPr>
          <a:lstStyle/>
          <a:p>
            <a:r>
              <a:rPr lang="en-US" sz="2800" dirty="0">
                <a:latin typeface="Tw Cen MT" panose="020B0602020104020603" pitchFamily="34" charset="0"/>
              </a:rPr>
              <a:t>Illinois Tutoring Initiative: </a:t>
            </a:r>
            <a:r>
              <a:rPr lang="en-US" sz="28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$16 million </a:t>
            </a:r>
            <a:r>
              <a:rPr lang="en-US" sz="2800" dirty="0">
                <a:latin typeface="Tw Cen MT" panose="020B0602020104020603" pitchFamily="34" charset="0"/>
              </a:rPr>
              <a:t>through FY 23</a:t>
            </a:r>
            <a:endParaRPr lang="en-US" sz="2800" dirty="0">
              <a:highlight>
                <a:srgbClr val="FFFF00"/>
              </a:highlight>
              <a:latin typeface="Tw Cen MT" panose="020B0602020104020603" pitchFamily="34" charset="0"/>
            </a:endParaRPr>
          </a:p>
        </p:txBody>
      </p:sp>
      <p:pic>
        <p:nvPicPr>
          <p:cNvPr id="6" name="Picture 5" descr="A person and a group of children&#10;&#10;Description automatically generated with low confidence">
            <a:extLst>
              <a:ext uri="{FF2B5EF4-FFF2-40B4-BE49-F238E27FC236}">
                <a16:creationId xmlns:a16="http://schemas.microsoft.com/office/drawing/2014/main" id="{96BB9AC1-7FBF-44B8-9F45-7C9B59DB2F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462" y="2944363"/>
            <a:ext cx="4632631" cy="3088420"/>
          </a:xfrm>
          <a:prstGeom prst="rect">
            <a:avLst/>
          </a:prstGeom>
        </p:spPr>
      </p:pic>
      <p:sp>
        <p:nvSpPr>
          <p:cNvPr id="2" name="TextBox 1">
            <a:extLst>
              <a:ext uri="{FF2B5EF4-FFF2-40B4-BE49-F238E27FC236}">
                <a16:creationId xmlns:a16="http://schemas.microsoft.com/office/drawing/2014/main" id="{A582BC34-5526-EF7B-FCD6-E475C6A3D6DD}"/>
              </a:ext>
            </a:extLst>
          </p:cNvPr>
          <p:cNvSpPr txBox="1"/>
          <p:nvPr/>
        </p:nvSpPr>
        <p:spPr>
          <a:xfrm>
            <a:off x="7794728" y="1780133"/>
            <a:ext cx="4344846" cy="1384995"/>
          </a:xfrm>
          <a:prstGeom prst="rect">
            <a:avLst/>
          </a:prstGeom>
          <a:noFill/>
        </p:spPr>
        <p:txBody>
          <a:bodyPr wrap="square" rtlCol="0">
            <a:spAutoFit/>
          </a:bodyPr>
          <a:lstStyle/>
          <a:p>
            <a:r>
              <a:rPr lang="en-US" sz="2800" dirty="0">
                <a:latin typeface="Tw Cen MT" panose="020B0602020104020603" pitchFamily="34" charset="0"/>
              </a:rPr>
              <a:t>Addressing Homelessness at Institutions of Higher Education: </a:t>
            </a:r>
            <a:r>
              <a:rPr lang="en-US" sz="28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$2 million</a:t>
            </a:r>
            <a:endParaRPr lang="en-US" sz="2800" dirty="0">
              <a:latin typeface="Tw Cen MT" panose="020B0602020104020603" pitchFamily="34" charset="0"/>
            </a:endParaRPr>
          </a:p>
        </p:txBody>
      </p:sp>
      <p:sp>
        <p:nvSpPr>
          <p:cNvPr id="7" name="Oval 6">
            <a:extLst>
              <a:ext uri="{FF2B5EF4-FFF2-40B4-BE49-F238E27FC236}">
                <a16:creationId xmlns:a16="http://schemas.microsoft.com/office/drawing/2014/main" id="{832AF6EE-47E0-2ECD-BFC1-94737D956EF1}"/>
              </a:ext>
            </a:extLst>
          </p:cNvPr>
          <p:cNvSpPr/>
          <p:nvPr/>
        </p:nvSpPr>
        <p:spPr>
          <a:xfrm>
            <a:off x="7317847" y="1437400"/>
            <a:ext cx="5026551" cy="2075521"/>
          </a:xfrm>
          <a:prstGeom prst="ellipse">
            <a:avLst/>
          </a:prstGeom>
          <a:no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01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descr="A group of people posing for a photo&#10;&#10;Description automatically generated">
            <a:extLst>
              <a:ext uri="{FF2B5EF4-FFF2-40B4-BE49-F238E27FC236}">
                <a16:creationId xmlns:a16="http://schemas.microsoft.com/office/drawing/2014/main" id="{55A316A5-22CB-4DE8-A3E8-CBD0CD00644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189" t="29272" r="9067" b="21765"/>
          <a:stretch/>
        </p:blipFill>
        <p:spPr>
          <a:xfrm>
            <a:off x="1598813" y="2490101"/>
            <a:ext cx="9354036" cy="2936096"/>
          </a:xfrm>
          <a:prstGeom prst="rect">
            <a:avLst/>
          </a:prstGeom>
        </p:spPr>
      </p:pic>
      <p:sp>
        <p:nvSpPr>
          <p:cNvPr id="4" name="Content Placeholder 2">
            <a:extLst>
              <a:ext uri="{FF2B5EF4-FFF2-40B4-BE49-F238E27FC236}">
                <a16:creationId xmlns:a16="http://schemas.microsoft.com/office/drawing/2014/main" id="{3A8EBD42-EB43-4862-8B3F-57BE95E19C39}"/>
              </a:ext>
            </a:extLst>
          </p:cNvPr>
          <p:cNvSpPr txBox="1">
            <a:spLocks/>
          </p:cNvSpPr>
          <p:nvPr/>
        </p:nvSpPr>
        <p:spPr>
          <a:xfrm>
            <a:off x="838199" y="1213657"/>
            <a:ext cx="11132127" cy="5153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endParaRPr kumimoji="0" lang="en-US" sz="3200" b="0" i="0" u="none" strike="noStrike" kern="1200" cap="none" spc="0" normalizeH="0" baseline="0" noProof="0">
              <a:ln>
                <a:noFill/>
              </a:ln>
              <a:solidFill>
                <a:prstClr val="black"/>
              </a:solidFill>
              <a:effectLst/>
              <a:uLnTx/>
              <a:uFillTx/>
              <a:latin typeface="Tw Cen MT" panose="020B0602020104020603" pitchFamily="34" charset="0"/>
              <a:ea typeface="+mn-ea"/>
              <a:cs typeface="+mn-cs"/>
            </a:endParaRPr>
          </a:p>
        </p:txBody>
      </p:sp>
      <p:sp>
        <p:nvSpPr>
          <p:cNvPr id="9" name="Title 1">
            <a:extLst>
              <a:ext uri="{FF2B5EF4-FFF2-40B4-BE49-F238E27FC236}">
                <a16:creationId xmlns:a16="http://schemas.microsoft.com/office/drawing/2014/main" id="{7E645247-42E1-4D0D-8869-33ACABD11871}"/>
              </a:ext>
            </a:extLst>
          </p:cNvPr>
          <p:cNvSpPr>
            <a:spLocks noGrp="1"/>
          </p:cNvSpPr>
          <p:nvPr>
            <p:ph type="title"/>
          </p:nvPr>
        </p:nvSpPr>
        <p:spPr>
          <a:xfrm>
            <a:off x="495300" y="18255"/>
            <a:ext cx="10128364" cy="1325563"/>
          </a:xfrm>
        </p:spPr>
        <p:txBody>
          <a:bodyPr>
            <a:normAutofit/>
          </a:bodyPr>
          <a:lstStyle/>
          <a:p>
            <a:r>
              <a:rPr lang="en-US" sz="2800"/>
              <a:t>Equity Strategy 3: Implement equitable talent management </a:t>
            </a:r>
            <a:br>
              <a:rPr lang="en-US" sz="2800"/>
            </a:br>
            <a:r>
              <a:rPr lang="en-US" sz="2800"/>
              <a:t>to increase and retain faculty, staff, administrators of color</a:t>
            </a:r>
          </a:p>
        </p:txBody>
      </p:sp>
      <p:sp>
        <p:nvSpPr>
          <p:cNvPr id="11" name="TextBox 10">
            <a:extLst>
              <a:ext uri="{FF2B5EF4-FFF2-40B4-BE49-F238E27FC236}">
                <a16:creationId xmlns:a16="http://schemas.microsoft.com/office/drawing/2014/main" id="{156D271E-F25B-4A72-9EEE-919EE09C2CD9}"/>
              </a:ext>
            </a:extLst>
          </p:cNvPr>
          <p:cNvSpPr txBox="1"/>
          <p:nvPr/>
        </p:nvSpPr>
        <p:spPr>
          <a:xfrm>
            <a:off x="640079" y="1488754"/>
            <a:ext cx="10972800"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w Cen MT" panose="020B0602020104020603" pitchFamily="34" charset="0"/>
              </a:rPr>
              <a:t>FY 23: Nearly </a:t>
            </a:r>
            <a:r>
              <a:rPr lang="en-US" sz="28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$2.0 million </a:t>
            </a:r>
            <a:r>
              <a:rPr lang="en-US" sz="2400" dirty="0">
                <a:solidFill>
                  <a:prstClr val="black"/>
                </a:solidFill>
                <a:latin typeface="Tw Cen MT" panose="020B0602020104020603" pitchFamily="34" charset="0"/>
              </a:rPr>
              <a:t>for </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Diversifying Faculty in Illinois program, an increase of $525,000</a:t>
            </a:r>
          </a:p>
        </p:txBody>
      </p:sp>
      <p:sp>
        <p:nvSpPr>
          <p:cNvPr id="10" name="Slide Number Placeholder 14">
            <a:extLst>
              <a:ext uri="{FF2B5EF4-FFF2-40B4-BE49-F238E27FC236}">
                <a16:creationId xmlns:a16="http://schemas.microsoft.com/office/drawing/2014/main" id="{D3498561-5E5C-43BB-A429-BFD658708282}"/>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8CE7937-128E-4595-8BDA-0229FEBE1BCA}" type="slidenum">
              <a:rPr kumimoji="0" lang="en-US" sz="1400" b="0" i="0" u="none" strike="noStrike" kern="1200" cap="none" spc="0" normalizeH="0" baseline="0" noProof="0" smtClean="0">
                <a:ln>
                  <a:noFill/>
                </a:ln>
                <a:solidFill>
                  <a:srgbClr val="015D83"/>
                </a:solidFill>
                <a:effectLst/>
                <a:uLnTx/>
                <a:uFillTx/>
                <a:latin typeface="Tw Cen MT" panose="020B06020201040206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015D83"/>
              </a:solidFill>
              <a:effectLst/>
              <a:uLnTx/>
              <a:uFillTx/>
              <a:latin typeface="Tw Cen MT" panose="020B0602020104020603" pitchFamily="34" charset="0"/>
              <a:ea typeface="+mn-ea"/>
              <a:cs typeface="+mn-cs"/>
            </a:endParaRPr>
          </a:p>
        </p:txBody>
      </p:sp>
      <p:pic>
        <p:nvPicPr>
          <p:cNvPr id="12" name="Picture 11" descr="A picture containing graphical user interface&#10;&#10;Description automatically generated">
            <a:extLst>
              <a:ext uri="{FF2B5EF4-FFF2-40B4-BE49-F238E27FC236}">
                <a16:creationId xmlns:a16="http://schemas.microsoft.com/office/drawing/2014/main" id="{93C6868C-DF0D-4D03-A5B9-EAE2F5FC47F8}"/>
              </a:ext>
            </a:extLst>
          </p:cNvPr>
          <p:cNvPicPr>
            <a:picLocks noChangeAspect="1"/>
          </p:cNvPicPr>
          <p:nvPr/>
        </p:nvPicPr>
        <p:blipFill rotWithShape="1">
          <a:blip r:embed="rId6">
            <a:extLst>
              <a:ext uri="{28A0092B-C50C-407E-A947-70E740481C1C}">
                <a14:useLocalDpi xmlns:a14="http://schemas.microsoft.com/office/drawing/2010/main" val="0"/>
              </a:ext>
            </a:extLst>
          </a:blip>
          <a:srcRect t="5639" r="61898"/>
          <a:stretch/>
        </p:blipFill>
        <p:spPr>
          <a:xfrm>
            <a:off x="756408" y="5707866"/>
            <a:ext cx="1089309" cy="1050146"/>
          </a:xfrm>
          <a:prstGeom prst="rect">
            <a:avLst/>
          </a:prstGeom>
        </p:spPr>
      </p:pic>
      <p:sp>
        <p:nvSpPr>
          <p:cNvPr id="13" name="TextBox 12">
            <a:extLst>
              <a:ext uri="{FF2B5EF4-FFF2-40B4-BE49-F238E27FC236}">
                <a16:creationId xmlns:a16="http://schemas.microsoft.com/office/drawing/2014/main" id="{8C93F1CE-FBA9-4F4E-A7F0-8B992D55AE0B}"/>
              </a:ext>
            </a:extLst>
          </p:cNvPr>
          <p:cNvSpPr txBox="1"/>
          <p:nvPr/>
        </p:nvSpPr>
        <p:spPr>
          <a:xfrm>
            <a:off x="1874282" y="5889067"/>
            <a:ext cx="1840453" cy="942181"/>
          </a:xfrm>
          <a:prstGeom prst="rect">
            <a:avLst/>
          </a:prstGeom>
          <a:noFill/>
        </p:spPr>
        <p:txBody>
          <a:bodyPr wrap="square" lIns="0" tIns="0" rIns="0" bIns="0"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1800" b="0" i="1" u="none" strike="noStrike" kern="1200" cap="none" spc="0" normalizeH="0" baseline="0" noProof="0">
                <a:ln>
                  <a:noFill/>
                </a:ln>
                <a:solidFill>
                  <a:srgbClr val="702D64"/>
                </a:solidFill>
                <a:effectLst/>
                <a:uLnTx/>
                <a:uFillTx/>
                <a:latin typeface="Tw Cen MT" panose="020B0602020104020603" pitchFamily="34" charset="0"/>
                <a:ea typeface="+mn-ea"/>
                <a:cs typeface="+mn-cs"/>
              </a:rPr>
              <a:t>Close the equity gaps for students who have been left behind</a:t>
            </a:r>
          </a:p>
        </p:txBody>
      </p:sp>
    </p:spTree>
    <p:extLst>
      <p:ext uri="{BB962C8B-B14F-4D97-AF65-F5344CB8AC3E}">
        <p14:creationId xmlns:p14="http://schemas.microsoft.com/office/powerpoint/2010/main" val="2306196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A0DD-3DAC-4A8B-9F15-F34B4C6F93CD}"/>
              </a:ext>
            </a:extLst>
          </p:cNvPr>
          <p:cNvSpPr>
            <a:spLocks noGrp="1"/>
          </p:cNvSpPr>
          <p:nvPr>
            <p:ph type="title"/>
          </p:nvPr>
        </p:nvSpPr>
        <p:spPr/>
        <p:txBody>
          <a:bodyPr>
            <a:normAutofit/>
          </a:bodyPr>
          <a:lstStyle/>
          <a:p>
            <a:r>
              <a:rPr lang="en-US" sz="2800"/>
              <a:t>Strategies for a Thriving Illinois</a:t>
            </a:r>
          </a:p>
        </p:txBody>
      </p:sp>
      <p:pic>
        <p:nvPicPr>
          <p:cNvPr id="12" name="Picture 11" descr="A picture containing graphical user interface&#10;&#10;Description automatically generated">
            <a:extLst>
              <a:ext uri="{FF2B5EF4-FFF2-40B4-BE49-F238E27FC236}">
                <a16:creationId xmlns:a16="http://schemas.microsoft.com/office/drawing/2014/main" id="{3F9BB0A1-BF0C-4347-AF43-80B3239A9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2743199"/>
            <a:ext cx="5943600" cy="2330090"/>
          </a:xfrm>
          <a:prstGeom prst="rect">
            <a:avLst/>
          </a:prstGeom>
        </p:spPr>
      </p:pic>
      <p:sp>
        <p:nvSpPr>
          <p:cNvPr id="6" name="Slide Number Placeholder 14">
            <a:extLst>
              <a:ext uri="{FF2B5EF4-FFF2-40B4-BE49-F238E27FC236}">
                <a16:creationId xmlns:a16="http://schemas.microsoft.com/office/drawing/2014/main" id="{3F3FC7AB-48F0-4633-8165-B79AA04A1637}"/>
              </a:ext>
            </a:extLst>
          </p:cNvPr>
          <p:cNvSpPr txBox="1">
            <a:spLocks/>
          </p:cNvSpPr>
          <p:nvPr/>
        </p:nvSpPr>
        <p:spPr>
          <a:xfrm>
            <a:off x="390008" y="6363578"/>
            <a:ext cx="365066" cy="240689"/>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8CE7937-128E-4595-8BDA-0229FEBE1BCA}" type="slidenum">
              <a:rPr kumimoji="0" lang="en-US" sz="1400" b="0" i="0" u="none" strike="noStrike" kern="1200" cap="none" spc="0" normalizeH="0" baseline="0" noProof="0" smtClean="0">
                <a:ln>
                  <a:noFill/>
                </a:ln>
                <a:solidFill>
                  <a:srgbClr val="015D83"/>
                </a:solidFill>
                <a:effectLst/>
                <a:uLnTx/>
                <a:uFillTx/>
                <a:latin typeface="Tw Cen MT" panose="020B06020201040206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015D83"/>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65310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8A9DA96-6A35-437E-8011-1DA9075F2C5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273"/>
          <a:stretch/>
        </p:blipFill>
        <p:spPr>
          <a:xfrm>
            <a:off x="298178" y="2282308"/>
            <a:ext cx="5261089" cy="3161566"/>
          </a:xfrm>
          <a:prstGeom prst="rect">
            <a:avLst/>
          </a:prstGeom>
        </p:spPr>
      </p:pic>
      <p:sp>
        <p:nvSpPr>
          <p:cNvPr id="8" name="Content Placeholder 5">
            <a:extLst>
              <a:ext uri="{FF2B5EF4-FFF2-40B4-BE49-F238E27FC236}">
                <a16:creationId xmlns:a16="http://schemas.microsoft.com/office/drawing/2014/main" id="{B7205E8B-3696-4572-A4E7-B4A0AA0AAF96}"/>
              </a:ext>
            </a:extLst>
          </p:cNvPr>
          <p:cNvSpPr>
            <a:spLocks noGrp="1"/>
          </p:cNvSpPr>
          <p:nvPr>
            <p:ph idx="1"/>
          </p:nvPr>
        </p:nvSpPr>
        <p:spPr>
          <a:xfrm>
            <a:off x="6092458" y="2281835"/>
            <a:ext cx="5801364" cy="3502291"/>
          </a:xfrm>
          <a:noFill/>
        </p:spPr>
        <p:txBody>
          <a:bodyPr>
            <a:normAutofit/>
          </a:bodyPr>
          <a:lstStyle/>
          <a:p>
            <a:r>
              <a:rPr lang="en-US" sz="2000" dirty="0">
                <a:latin typeface="Tw Cen MT" panose="020B0602020104020603" pitchFamily="34" charset="0"/>
              </a:rPr>
              <a:t>Behavioral Health Workforce Education Center partnership with DHS: </a:t>
            </a:r>
            <a:r>
              <a:rPr lang="en-US" sz="2000" dirty="0">
                <a:ln w="0"/>
                <a:latin typeface="Tw Cen MT" panose="020B0602020104020603" pitchFamily="34" charset="0"/>
              </a:rPr>
              <a:t>estimated</a:t>
            </a:r>
            <a:r>
              <a:rPr lang="en-US" sz="20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 $5 million </a:t>
            </a:r>
          </a:p>
          <a:p>
            <a:r>
              <a:rPr lang="en-US" sz="2000" dirty="0">
                <a:latin typeface="Tw Cen MT" panose="020B0602020104020603" pitchFamily="34" charset="0"/>
              </a:rPr>
              <a:t>Nursing School Grants: </a:t>
            </a:r>
            <a:r>
              <a:rPr lang="en-US" sz="20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$750,000 </a:t>
            </a:r>
            <a:r>
              <a:rPr lang="en-US" sz="2000" i="1" dirty="0">
                <a:latin typeface="Tw Cen MT" panose="020B0602020104020603" pitchFamily="34" charset="0"/>
              </a:rPr>
              <a:t>(increase of $376,100)</a:t>
            </a:r>
          </a:p>
          <a:p>
            <a:r>
              <a:rPr lang="en-US" sz="2000" dirty="0">
                <a:latin typeface="Tw Cen MT" panose="020B0602020104020603" pitchFamily="34" charset="0"/>
              </a:rPr>
              <a:t>Nursing Educator Fellowship: </a:t>
            </a:r>
            <a:r>
              <a:rPr lang="en-US" sz="20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$400,000 </a:t>
            </a:r>
            <a:r>
              <a:rPr lang="en-US" sz="2000" i="1" dirty="0">
                <a:latin typeface="Tw Cen MT" panose="020B0602020104020603" pitchFamily="34" charset="0"/>
              </a:rPr>
              <a:t>(increase of $202,600)</a:t>
            </a:r>
          </a:p>
          <a:p>
            <a:r>
              <a:rPr lang="en-US" sz="2000" dirty="0">
                <a:latin typeface="Tw Cen MT" panose="020B0602020104020603" pitchFamily="34" charset="0"/>
              </a:rPr>
              <a:t>Creating Pathways and Access for Student Success (CPASS): </a:t>
            </a:r>
            <a:r>
              <a:rPr lang="en-US" sz="20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$1.4 million</a:t>
            </a:r>
          </a:p>
          <a:p>
            <a:r>
              <a:rPr lang="en-US" sz="2000" dirty="0">
                <a:latin typeface="Tw Cen MT" panose="020B0602020104020603" pitchFamily="34" charset="0"/>
              </a:rPr>
              <a:t>Illinois Cooperative Work Study Grant: </a:t>
            </a:r>
            <a:r>
              <a:rPr lang="en-US" sz="20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$980,500</a:t>
            </a:r>
          </a:p>
          <a:p>
            <a:endParaRPr lang="en-US" sz="2000" dirty="0">
              <a:latin typeface="Tw Cen MT" panose="020B0602020104020603" pitchFamily="34" charset="0"/>
            </a:endParaRPr>
          </a:p>
        </p:txBody>
      </p:sp>
      <p:sp>
        <p:nvSpPr>
          <p:cNvPr id="9" name="Title 1">
            <a:extLst>
              <a:ext uri="{FF2B5EF4-FFF2-40B4-BE49-F238E27FC236}">
                <a16:creationId xmlns:a16="http://schemas.microsoft.com/office/drawing/2014/main" id="{62470ADF-D3A0-4A77-81CB-9A2186E92CBD}"/>
              </a:ext>
            </a:extLst>
          </p:cNvPr>
          <p:cNvSpPr txBox="1">
            <a:spLocks/>
          </p:cNvSpPr>
          <p:nvPr/>
        </p:nvSpPr>
        <p:spPr>
          <a:xfrm>
            <a:off x="298178" y="176284"/>
            <a:ext cx="10108092" cy="1016412"/>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200" kern="1200">
                <a:solidFill>
                  <a:schemeClr val="bg1"/>
                </a:solidFill>
                <a:effectLst>
                  <a:outerShdw blurRad="38100" dist="38100" dir="2700000" algn="tl">
                    <a:srgbClr val="000000">
                      <a:alpha val="43137"/>
                    </a:srgbClr>
                  </a:outerShdw>
                </a:effectLst>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w Cen MT" panose="020B0602020104020603" pitchFamily="34" charset="0"/>
                <a:ea typeface="+mj-ea"/>
                <a:cs typeface="+mj-cs"/>
              </a:rPr>
              <a:t>Growth Strategy 3:  Align state’s economic and higher education strategies</a:t>
            </a:r>
          </a:p>
        </p:txBody>
      </p:sp>
      <p:pic>
        <p:nvPicPr>
          <p:cNvPr id="6" name="Picture 5" descr="A picture containing graphical user interface&#10;&#10;Description automatically generated">
            <a:extLst>
              <a:ext uri="{FF2B5EF4-FFF2-40B4-BE49-F238E27FC236}">
                <a16:creationId xmlns:a16="http://schemas.microsoft.com/office/drawing/2014/main" id="{53EF7B67-85AB-E425-FF19-D4C006A07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4487" y="5643074"/>
            <a:ext cx="2716816" cy="1065083"/>
          </a:xfrm>
          <a:prstGeom prst="rect">
            <a:avLst/>
          </a:prstGeom>
        </p:spPr>
      </p:pic>
    </p:spTree>
    <p:extLst>
      <p:ext uri="{BB962C8B-B14F-4D97-AF65-F5344CB8AC3E}">
        <p14:creationId xmlns:p14="http://schemas.microsoft.com/office/powerpoint/2010/main" val="1620818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90EB4-6ABD-428F-BEBE-B48531FF8676}"/>
              </a:ext>
            </a:extLst>
          </p:cNvPr>
          <p:cNvSpPr>
            <a:spLocks noGrp="1"/>
          </p:cNvSpPr>
          <p:nvPr>
            <p:ph type="title"/>
          </p:nvPr>
        </p:nvSpPr>
        <p:spPr>
          <a:xfrm>
            <a:off x="316398" y="18255"/>
            <a:ext cx="10128364" cy="1325563"/>
          </a:xfrm>
          <a:prstGeom prst="rect">
            <a:avLst/>
          </a:prstGeom>
        </p:spPr>
        <p:txBody>
          <a:bodyPr>
            <a:normAutofit/>
          </a:bodyPr>
          <a:lstStyle/>
          <a:p>
            <a:r>
              <a:rPr lang="en-US" sz="2800"/>
              <a:t>Growth Strategy 4: Encourage high school graduates to enroll in Illinois and keep talent here</a:t>
            </a:r>
          </a:p>
        </p:txBody>
      </p:sp>
      <p:sp>
        <p:nvSpPr>
          <p:cNvPr id="3" name="Content Placeholder 2">
            <a:extLst>
              <a:ext uri="{FF2B5EF4-FFF2-40B4-BE49-F238E27FC236}">
                <a16:creationId xmlns:a16="http://schemas.microsoft.com/office/drawing/2014/main" id="{AD09DA05-22B1-47D9-BB3F-A627A2291A79}"/>
              </a:ext>
            </a:extLst>
          </p:cNvPr>
          <p:cNvSpPr>
            <a:spLocks noGrp="1"/>
          </p:cNvSpPr>
          <p:nvPr>
            <p:ph idx="1"/>
          </p:nvPr>
        </p:nvSpPr>
        <p:spPr>
          <a:xfrm>
            <a:off x="3945888" y="1708394"/>
            <a:ext cx="7750811" cy="4739297"/>
          </a:xfrm>
        </p:spPr>
        <p:txBody>
          <a:bodyPr>
            <a:normAutofit/>
          </a:bodyPr>
          <a:lstStyle/>
          <a:p>
            <a:pPr marL="0" indent="0">
              <a:buNone/>
            </a:pPr>
            <a:endParaRPr lang="en-US" dirty="0">
              <a:latin typeface="Tw Cen MT" panose="020B0602020104020603" pitchFamily="34" charset="0"/>
            </a:endParaRPr>
          </a:p>
          <a:p>
            <a:pPr marL="0" indent="0">
              <a:buNone/>
            </a:pPr>
            <a:endParaRPr lang="en-US" dirty="0">
              <a:latin typeface="Tw Cen MT" panose="020B0602020104020603" pitchFamily="34" charset="0"/>
            </a:endParaRPr>
          </a:p>
        </p:txBody>
      </p:sp>
      <p:pic>
        <p:nvPicPr>
          <p:cNvPr id="11" name="Picture 4">
            <a:extLst>
              <a:ext uri="{FF2B5EF4-FFF2-40B4-BE49-F238E27FC236}">
                <a16:creationId xmlns:a16="http://schemas.microsoft.com/office/drawing/2014/main" id="{3377BCB7-5192-4BA6-9BF2-0801DD2B4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57" y="2390460"/>
            <a:ext cx="4726856" cy="159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3C33E44-DD5C-B0D4-8D18-F6263A2FE203}"/>
              </a:ext>
            </a:extLst>
          </p:cNvPr>
          <p:cNvSpPr txBox="1"/>
          <p:nvPr/>
        </p:nvSpPr>
        <p:spPr>
          <a:xfrm>
            <a:off x="5858540" y="1977655"/>
            <a:ext cx="5516303" cy="2492990"/>
          </a:xfrm>
          <a:prstGeom prst="rect">
            <a:avLst/>
          </a:prstGeom>
          <a:noFill/>
        </p:spPr>
        <p:txBody>
          <a:bodyPr wrap="square" rtlCol="0">
            <a:spAutoFit/>
          </a:bodyPr>
          <a:lstStyle/>
          <a:p>
            <a:r>
              <a:rPr lang="en-US" sz="2400" dirty="0">
                <a:latin typeface="Tw Cen MT" panose="020B0602020104020603" pitchFamily="34" charset="0"/>
              </a:rPr>
              <a:t>FY 23: </a:t>
            </a:r>
            <a:r>
              <a:rPr lang="en-US" sz="28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 million </a:t>
            </a:r>
            <a:r>
              <a:rPr lang="en-US" sz="2400" dirty="0">
                <a:latin typeface="Tw Cen MT" panose="020B0602020104020603" pitchFamily="34" charset="0"/>
              </a:rPr>
              <a:t>for University Allocations, Analysis, and Administration</a:t>
            </a:r>
          </a:p>
          <a:p>
            <a:endParaRPr lang="en-US" sz="2400" dirty="0">
              <a:latin typeface="Tw Cen MT" panose="020B0602020104020603" pitchFamily="34" charset="0"/>
            </a:endParaRPr>
          </a:p>
          <a:p>
            <a:r>
              <a:rPr lang="en-US" sz="2400" dirty="0">
                <a:latin typeface="Tw Cen MT" panose="020B0602020104020603" pitchFamily="34" charset="0"/>
              </a:rPr>
              <a:t>FY 22: Expected Reimbursement to Public Universities for nearly </a:t>
            </a:r>
            <a:r>
              <a:rPr lang="en-US" sz="2800" dirty="0">
                <a:ln w="0"/>
                <a:solidFill>
                  <a:schemeClr val="accent1"/>
                </a:solidFill>
                <a:effectLst>
                  <a:outerShdw blurRad="38100" dist="25400" dir="5400000" algn="ctr" rotWithShape="0">
                    <a:srgbClr val="6E747A">
                      <a:alpha val="43000"/>
                    </a:srgbClr>
                  </a:outerShdw>
                </a:effectLst>
                <a:latin typeface="Tw Cen MT" panose="020B0602020104020603" pitchFamily="34" charset="0"/>
              </a:rPr>
              <a:t>145,000 applications</a:t>
            </a:r>
          </a:p>
        </p:txBody>
      </p:sp>
      <p:pic>
        <p:nvPicPr>
          <p:cNvPr id="15" name="Picture 14" descr="A picture containing graphical user interface&#10;&#10;Description automatically generated">
            <a:extLst>
              <a:ext uri="{FF2B5EF4-FFF2-40B4-BE49-F238E27FC236}">
                <a16:creationId xmlns:a16="http://schemas.microsoft.com/office/drawing/2014/main" id="{A3361B33-B316-FC6A-B9F7-40671293D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3693" y="5617548"/>
            <a:ext cx="2756573" cy="1080669"/>
          </a:xfrm>
          <a:prstGeom prst="rect">
            <a:avLst/>
          </a:prstGeom>
        </p:spPr>
      </p:pic>
    </p:spTree>
    <p:extLst>
      <p:ext uri="{BB962C8B-B14F-4D97-AF65-F5344CB8AC3E}">
        <p14:creationId xmlns:p14="http://schemas.microsoft.com/office/powerpoint/2010/main" val="33025703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EE8F1B37DD1D4380D2D956EDD146B9" ma:contentTypeVersion="9" ma:contentTypeDescription="Create a new document." ma:contentTypeScope="" ma:versionID="fbc735481a90b1be5cea96b65f4e4384">
  <xsd:schema xmlns:xsd="http://www.w3.org/2001/XMLSchema" xmlns:xs="http://www.w3.org/2001/XMLSchema" xmlns:p="http://schemas.microsoft.com/office/2006/metadata/properties" xmlns:ns2="6abd94bf-6a3d-4698-8893-c26f3dae8b35" xmlns:ns3="4855df92-fe9c-4047-90ed-96d9f601b41a" targetNamespace="http://schemas.microsoft.com/office/2006/metadata/properties" ma:root="true" ma:fieldsID="253cb2c4d5bec868a1cfe7544ff6f632" ns2:_="" ns3:_="">
    <xsd:import namespace="6abd94bf-6a3d-4698-8893-c26f3dae8b35"/>
    <xsd:import namespace="4855df92-fe9c-4047-90ed-96d9f601b4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AutoTag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bd94bf-6a3d-4698-8893-c26f3dae8b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55df92-fe9c-4047-90ed-96d9f601b41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D0C791B-D0CA-467B-BAFB-77693B33482F}">
  <ds:schemaRefs>
    <ds:schemaRef ds:uri="http://schemas.microsoft.com/sharepoint/v3/contenttype/forms"/>
  </ds:schemaRefs>
</ds:datastoreItem>
</file>

<file path=customXml/itemProps2.xml><?xml version="1.0" encoding="utf-8"?>
<ds:datastoreItem xmlns:ds="http://schemas.openxmlformats.org/officeDocument/2006/customXml" ds:itemID="{F109FA53-B6B2-48EE-9BED-4037DB4E67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bd94bf-6a3d-4698-8893-c26f3dae8b35"/>
    <ds:schemaRef ds:uri="4855df92-fe9c-4047-90ed-96d9f601b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BC8F23-1EC6-434E-88B4-649A90E90AAF}">
  <ds:schemaRefs>
    <ds:schemaRef ds:uri="http://schemas.microsoft.com/office/2006/metadata/properties"/>
    <ds:schemaRef ds:uri="http://purl.org/dc/terms/"/>
    <ds:schemaRef ds:uri="http://schemas.openxmlformats.org/package/2006/metadata/core-properties"/>
    <ds:schemaRef ds:uri="6abd94bf-6a3d-4698-8893-c26f3dae8b35"/>
    <ds:schemaRef ds:uri="http://schemas.microsoft.com/office/2006/documentManagement/types"/>
    <ds:schemaRef ds:uri="http://schemas.microsoft.com/office/infopath/2007/PartnerControls"/>
    <ds:schemaRef ds:uri="4855df92-fe9c-4047-90ed-96d9f601b41a"/>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2885</TotalTime>
  <Words>2493</Words>
  <Application>Microsoft Office PowerPoint</Application>
  <PresentationFormat>Widescreen</PresentationFormat>
  <Paragraphs>171</Paragraphs>
  <Slides>16</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Tw Cen MT</vt:lpstr>
      <vt:lpstr>1_Office Theme</vt:lpstr>
      <vt:lpstr>2_Office Theme</vt:lpstr>
      <vt:lpstr>PowerPoint Presentation</vt:lpstr>
      <vt:lpstr>Higher Education is the Path to a Thriving Illinois</vt:lpstr>
      <vt:lpstr>Nearly $120 million in grants and programs in Fiscal Year 2023 support implementation of A Thriving Illinois</vt:lpstr>
      <vt:lpstr>Strategies for a Thriving Illinois</vt:lpstr>
      <vt:lpstr>Equity Strategy 1: Support learning renewal and student supports</vt:lpstr>
      <vt:lpstr>Equity Strategy 3: Implement equitable talent management  to increase and retain faculty, staff, administrators of color</vt:lpstr>
      <vt:lpstr>Strategies for a Thriving Illinois</vt:lpstr>
      <vt:lpstr>PowerPoint Presentation</vt:lpstr>
      <vt:lpstr>Growth Strategy 4: Encourage high school graduates to enroll in Illinois and keep talent here</vt:lpstr>
      <vt:lpstr>Growth Strategy 5:  Establish a consortium of public universities and community colleges to better serve the incumbent early childhood workforce</vt:lpstr>
      <vt:lpstr>PowerPoint Presentation</vt:lpstr>
      <vt:lpstr>Strategies and Investments for a Thriving Illinois</vt:lpstr>
      <vt:lpstr>PowerPoint Presentation</vt:lpstr>
      <vt:lpstr>Strategies for a Thriving Illinois</vt:lpstr>
      <vt:lpstr>Strategies for a Thriving Illinois</vt:lpstr>
      <vt:lpstr>Strategies for a Thriving Illinois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a Thriving Illinois</dc:title>
  <dc:creator>Durham, Brian</dc:creator>
  <cp:lastModifiedBy>Rembusch, Tracy</cp:lastModifiedBy>
  <cp:revision>4</cp:revision>
  <cp:lastPrinted>2022-06-29T17:27:38Z</cp:lastPrinted>
  <dcterms:created xsi:type="dcterms:W3CDTF">2022-04-04T19:47:19Z</dcterms:created>
  <dcterms:modified xsi:type="dcterms:W3CDTF">2022-07-05T13:20:10Z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0x01010021EE8F1B37DD1D4380D2D956EDD146B9</vt:lpwstr>
  </property>
</Properties>
</file>