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57" r:id="rId3"/>
    <p:sldId id="258" r:id="rId4"/>
    <p:sldId id="260" r:id="rId5"/>
    <p:sldId id="265" r:id="rId6"/>
    <p:sldId id="262" r:id="rId7"/>
    <p:sldId id="263" r:id="rId8"/>
    <p:sldId id="264" r:id="rId9"/>
    <p:sldId id="25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067" autoAdjust="0"/>
  </p:normalViewPr>
  <p:slideViewPr>
    <p:cSldViewPr snapToGrid="0">
      <p:cViewPr varScale="1">
        <p:scale>
          <a:sx n="87" d="100"/>
          <a:sy n="87" d="100"/>
        </p:scale>
        <p:origin x="51"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wart, Brook" userId="85096f01-7b48-4de8-b855-d2d4b9600156" providerId="ADAL" clId="{B5A4E5CD-4DCA-4725-B570-E480C400233C}"/>
    <pc:docChg chg="modSld">
      <pc:chgData name="Stewart, Brook" userId="85096f01-7b48-4de8-b855-d2d4b9600156" providerId="ADAL" clId="{B5A4E5CD-4DCA-4725-B570-E480C400233C}" dt="2023-06-08T23:18:35.966" v="2" actId="20577"/>
      <pc:docMkLst>
        <pc:docMk/>
      </pc:docMkLst>
      <pc:sldChg chg="modSp mod">
        <pc:chgData name="Stewart, Brook" userId="85096f01-7b48-4de8-b855-d2d4b9600156" providerId="ADAL" clId="{B5A4E5CD-4DCA-4725-B570-E480C400233C}" dt="2023-06-08T23:18:35.966" v="2" actId="20577"/>
        <pc:sldMkLst>
          <pc:docMk/>
          <pc:sldMk cId="2627879808" sldId="257"/>
        </pc:sldMkLst>
        <pc:spChg chg="mod">
          <ac:chgData name="Stewart, Brook" userId="85096f01-7b48-4de8-b855-d2d4b9600156" providerId="ADAL" clId="{B5A4E5CD-4DCA-4725-B570-E480C400233C}" dt="2023-06-08T23:18:35.966" v="2" actId="20577"/>
          <ac:spMkLst>
            <pc:docMk/>
            <pc:sldMk cId="2627879808" sldId="257"/>
            <ac:spMk id="2" creationId="{9138D521-2582-441B-9674-5F156CB0403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6/8/2023</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95278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6/8/2023</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88999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6/8/2023</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22281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6/8/2023</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38396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6/8/2023</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16262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6/8/2023</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5403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6/8/2023</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4804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6/8/2023</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9840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6/8/2023</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46531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6/8/2023</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798212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6/8/2023</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64599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6/8/2023</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0154394"/>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51" r:id="rId6"/>
    <p:sldLayoutId id="2147483756" r:id="rId7"/>
    <p:sldLayoutId id="2147483752" r:id="rId8"/>
    <p:sldLayoutId id="2147483753" r:id="rId9"/>
    <p:sldLayoutId id="2147483754" r:id="rId10"/>
    <p:sldLayoutId id="2147483755" r:id="rId11"/>
  </p:sldLayoutIdLst>
  <p:hf sldNum="0" hdr="0" ftr="0" dt="0"/>
  <p:txStyles>
    <p:titleStyle>
      <a:lvl1pPr algn="l" defTabSz="914400" rtl="0" eaLnBrk="1" latinLnBrk="0" hangingPunct="1">
        <a:lnSpc>
          <a:spcPct val="90000"/>
        </a:lnSpc>
        <a:spcBef>
          <a:spcPct val="0"/>
        </a:spcBef>
        <a:buNone/>
        <a:defRPr sz="47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1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38D521-2582-441B-9674-5F156CB0403A}"/>
              </a:ext>
            </a:extLst>
          </p:cNvPr>
          <p:cNvSpPr>
            <a:spLocks noGrp="1"/>
          </p:cNvSpPr>
          <p:nvPr>
            <p:ph type="ctrTitle"/>
          </p:nvPr>
        </p:nvSpPr>
        <p:spPr>
          <a:xfrm>
            <a:off x="5289754" y="639097"/>
            <a:ext cx="6253317" cy="3686015"/>
          </a:xfrm>
        </p:spPr>
        <p:txBody>
          <a:bodyPr>
            <a:normAutofit/>
          </a:bodyPr>
          <a:lstStyle/>
          <a:p>
            <a:r>
              <a:rPr lang="en-US" sz="2600" b="0" dirty="0">
                <a:latin typeface="Calibri" panose="020F0502020204030204" pitchFamily="34" charset="0"/>
                <a:cs typeface="Calibri" panose="020F0502020204030204" pitchFamily="34" charset="0"/>
              </a:rPr>
              <a:t>IBHE Board Meeting </a:t>
            </a:r>
            <a:br>
              <a:rPr lang="en-US" sz="2600" b="0" dirty="0">
                <a:latin typeface="Calibri" panose="020F0502020204030204" pitchFamily="34" charset="0"/>
                <a:cs typeface="Calibri" panose="020F0502020204030204" pitchFamily="34" charset="0"/>
              </a:rPr>
            </a:br>
            <a:r>
              <a:rPr lang="en-US" sz="2600" b="0" dirty="0">
                <a:latin typeface="Calibri" panose="020F0502020204030204" pitchFamily="34" charset="0"/>
                <a:cs typeface="Calibri" panose="020F0502020204030204" pitchFamily="34" charset="0"/>
              </a:rPr>
              <a:t>June 14, 2023</a:t>
            </a:r>
            <a:br>
              <a:rPr lang="en-US" sz="2600" b="0" dirty="0">
                <a:latin typeface="Calibri" panose="020F0502020204030204" pitchFamily="34" charset="0"/>
                <a:cs typeface="Calibri" panose="020F0502020204030204" pitchFamily="34" charset="0"/>
              </a:rPr>
            </a:br>
            <a:r>
              <a:rPr lang="en-US" sz="2600" b="0" dirty="0">
                <a:latin typeface="Calibri" panose="020F0502020204030204" pitchFamily="34" charset="0"/>
                <a:cs typeface="Calibri" panose="020F0502020204030204" pitchFamily="34" charset="0"/>
              </a:rPr>
              <a:t>Northern Illinois University </a:t>
            </a:r>
            <a:br>
              <a:rPr lang="en-US" sz="2600" b="0" dirty="0">
                <a:latin typeface="Calibri" panose="020F0502020204030204" pitchFamily="34" charset="0"/>
                <a:cs typeface="Calibri" panose="020F0502020204030204" pitchFamily="34" charset="0"/>
              </a:rPr>
            </a:br>
            <a:br>
              <a:rPr lang="en-US" sz="2600" b="0" dirty="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Disability Advisory Committee (DAC) Presentation: </a:t>
            </a:r>
            <a:br>
              <a:rPr lang="en-US" sz="2000" b="0" dirty="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A Thriving Illinois </a:t>
            </a:r>
            <a:br>
              <a:rPr lang="en-US" sz="2000" b="0" dirty="0">
                <a:latin typeface="Calibri" panose="020F0502020204030204" pitchFamily="34" charset="0"/>
                <a:cs typeface="Calibri" panose="020F0502020204030204" pitchFamily="34" charset="0"/>
              </a:rPr>
            </a:br>
            <a:br>
              <a:rPr lang="en-US" sz="2000" b="0" dirty="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Angela Szczepanik-Sanchez, M.Ed., </a:t>
            </a:r>
            <a:r>
              <a:rPr lang="en-US" sz="2000" b="0" dirty="0" err="1">
                <a:latin typeface="Calibri" panose="020F0502020204030204" pitchFamily="34" charset="0"/>
                <a:cs typeface="Calibri" panose="020F0502020204030204" pitchFamily="34" charset="0"/>
              </a:rPr>
              <a:t>M.S.Ed</a:t>
            </a:r>
            <a:r>
              <a:rPr lang="en-US" sz="2000" b="0" dirty="0">
                <a:latin typeface="Calibri" panose="020F0502020204030204" pitchFamily="34" charset="0"/>
                <a:cs typeface="Calibri" panose="020F0502020204030204" pitchFamily="34" charset="0"/>
              </a:rPr>
              <a:t>.  </a:t>
            </a:r>
            <a:br>
              <a:rPr lang="en-US" sz="2000" b="0" dirty="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Director, Student Disability Services </a:t>
            </a:r>
            <a:br>
              <a:rPr lang="en-US" sz="2000" b="0" dirty="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Governors State University </a:t>
            </a:r>
            <a:br>
              <a:rPr lang="en-US" sz="2000" b="0" dirty="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DAC Representative to report to the IBHE Board </a:t>
            </a:r>
          </a:p>
        </p:txBody>
      </p:sp>
      <p:pic>
        <p:nvPicPr>
          <p:cNvPr id="4" name="Picture 3" descr="A blue abstract watercolor pattern on a white background">
            <a:extLst>
              <a:ext uri="{FF2B5EF4-FFF2-40B4-BE49-F238E27FC236}">
                <a16:creationId xmlns:a16="http://schemas.microsoft.com/office/drawing/2014/main" id="{DFFE90A6-7025-3BF8-22D7-AD6C5FF39703}"/>
              </a:ext>
            </a:extLst>
          </p:cNvPr>
          <p:cNvPicPr>
            <a:picLocks noChangeAspect="1"/>
          </p:cNvPicPr>
          <p:nvPr/>
        </p:nvPicPr>
        <p:blipFill rotWithShape="1">
          <a:blip r:embed="rId2"/>
          <a:srcRect l="22477" r="32406" b="-2"/>
          <a:stretch/>
        </p:blipFill>
        <p:spPr>
          <a:xfrm>
            <a:off x="-1" y="1"/>
            <a:ext cx="4635315" cy="6857999"/>
          </a:xfrm>
          <a:prstGeom prst="rect">
            <a:avLst/>
          </a:prstGeom>
        </p:spPr>
      </p:pic>
      <p:cxnSp>
        <p:nvCxnSpPr>
          <p:cNvPr id="22" name="Straight Connector 21">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27754"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9118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38D521-2582-441B-9674-5F156CB0403A}"/>
              </a:ext>
            </a:extLst>
          </p:cNvPr>
          <p:cNvSpPr>
            <a:spLocks noGrp="1"/>
          </p:cNvSpPr>
          <p:nvPr>
            <p:ph type="ctrTitle"/>
          </p:nvPr>
        </p:nvSpPr>
        <p:spPr>
          <a:xfrm>
            <a:off x="5427754" y="360728"/>
            <a:ext cx="5545046" cy="3959599"/>
          </a:xfrm>
        </p:spPr>
        <p:txBody>
          <a:bodyPr>
            <a:noAutofit/>
          </a:bodyPr>
          <a:lstStyle/>
          <a:p>
            <a:r>
              <a:rPr lang="en-US" sz="1600" b="1" dirty="0">
                <a:latin typeface="Calibri" panose="020F0502020204030204" pitchFamily="34" charset="0"/>
                <a:cs typeface="Calibri" panose="020F0502020204030204" pitchFamily="34" charset="0"/>
              </a:rPr>
              <a:t>Current DAC Membership:</a:t>
            </a:r>
            <a:br>
              <a:rPr lang="en-US" sz="1600" b="1"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Nicole Mathews – Chicago State University</a:t>
            </a:r>
            <a:br>
              <a:rPr lang="en-US" sz="1400"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April Jackson – Eastern Illinois University</a:t>
            </a:r>
            <a:br>
              <a:rPr lang="en-US" sz="1400"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Tammie Keney – Illinois State University</a:t>
            </a:r>
            <a:br>
              <a:rPr lang="en-US" sz="1400"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Doug Lawson – Northeastern Illinois University</a:t>
            </a:r>
            <a:br>
              <a:rPr lang="en-US" sz="1400"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Berthine Blanc – Southern Illinois University Edwardsville</a:t>
            </a:r>
            <a:br>
              <a:rPr lang="en-US" sz="1400"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Lisa Caringer – Southern Illinois University Carbondale</a:t>
            </a:r>
            <a:br>
              <a:rPr lang="en-US" sz="1400"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Chrisa Potthast-Leezer – University of Illinois at Springfield</a:t>
            </a:r>
            <a:br>
              <a:rPr lang="en-US" sz="1400"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Sophia Hamilton – University of Illinois at Chicago</a:t>
            </a:r>
            <a:br>
              <a:rPr lang="en-US" sz="1400"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Kim Collins – University of Illinois at Urbana-Champaign</a:t>
            </a:r>
            <a:br>
              <a:rPr lang="en-US" sz="1400"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Angela LaFrance – Western Illinois University</a:t>
            </a:r>
            <a:br>
              <a:rPr lang="en-US" sz="1400"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Greg Moorehead – DePaul University</a:t>
            </a:r>
            <a:br>
              <a:rPr lang="en-US" sz="1400">
                <a:latin typeface="Calibri" panose="020F0502020204030204" pitchFamily="34" charset="0"/>
                <a:cs typeface="Calibri" panose="020F0502020204030204" pitchFamily="34" charset="0"/>
              </a:rPr>
            </a:br>
            <a:r>
              <a:rPr lang="en-US" sz="1400">
                <a:latin typeface="Calibri" panose="020F0502020204030204" pitchFamily="34" charset="0"/>
                <a:cs typeface="Calibri" panose="020F0502020204030204" pitchFamily="34" charset="0"/>
              </a:rPr>
              <a:t>Angelia </a:t>
            </a:r>
            <a:r>
              <a:rPr lang="en-US" sz="1400" dirty="0">
                <a:latin typeface="Calibri" panose="020F0502020204030204" pitchFamily="34" charset="0"/>
                <a:cs typeface="Calibri" panose="020F0502020204030204" pitchFamily="34" charset="0"/>
              </a:rPr>
              <a:t>Martinez – Lewis University</a:t>
            </a:r>
            <a:br>
              <a:rPr lang="en-US" sz="1400"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Jennifer Miller – McKendree University</a:t>
            </a:r>
            <a:br>
              <a:rPr lang="en-US" sz="1400"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Carrie Pierson – Millikin University</a:t>
            </a:r>
            <a:br>
              <a:rPr lang="en-US" sz="1400"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Rebecca Ramirez-Malagon – Harper College</a:t>
            </a:r>
            <a:br>
              <a:rPr lang="en-US" sz="1400"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Kristin Elliott – Kishwaukee College</a:t>
            </a:r>
            <a:br>
              <a:rPr lang="en-US" sz="1400"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Kim Eddings – Lincoln Land Community College</a:t>
            </a:r>
            <a:br>
              <a:rPr lang="en-US" sz="1400"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Kim Korando – Illinois Student Assistance Commission</a:t>
            </a:r>
            <a:br>
              <a:rPr lang="en-US" sz="1400"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Angela Szczepanik-Sanchez – Governors State University </a:t>
            </a:r>
            <a:endParaRPr lang="en-US" sz="1400" b="0" dirty="0">
              <a:latin typeface="Calibri" panose="020F0502020204030204" pitchFamily="34" charset="0"/>
              <a:cs typeface="Calibri" panose="020F0502020204030204" pitchFamily="34" charset="0"/>
            </a:endParaRPr>
          </a:p>
        </p:txBody>
      </p:sp>
      <p:pic>
        <p:nvPicPr>
          <p:cNvPr id="4" name="Picture 3" descr="A blue abstract watercolor pattern on a white background">
            <a:extLst>
              <a:ext uri="{FF2B5EF4-FFF2-40B4-BE49-F238E27FC236}">
                <a16:creationId xmlns:a16="http://schemas.microsoft.com/office/drawing/2014/main" id="{DFFE90A6-7025-3BF8-22D7-AD6C5FF39703}"/>
              </a:ext>
            </a:extLst>
          </p:cNvPr>
          <p:cNvPicPr>
            <a:picLocks noChangeAspect="1"/>
          </p:cNvPicPr>
          <p:nvPr/>
        </p:nvPicPr>
        <p:blipFill rotWithShape="1">
          <a:blip r:embed="rId2"/>
          <a:srcRect l="22477" r="32406" b="-2"/>
          <a:stretch/>
        </p:blipFill>
        <p:spPr>
          <a:xfrm>
            <a:off x="-1" y="1"/>
            <a:ext cx="4635315" cy="6857999"/>
          </a:xfrm>
          <a:prstGeom prst="rect">
            <a:avLst/>
          </a:prstGeom>
        </p:spPr>
      </p:pic>
      <p:cxnSp>
        <p:nvCxnSpPr>
          <p:cNvPr id="22" name="Straight Connector 21">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27754"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7879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38D521-2582-441B-9674-5F156CB0403A}"/>
              </a:ext>
            </a:extLst>
          </p:cNvPr>
          <p:cNvSpPr>
            <a:spLocks noGrp="1"/>
          </p:cNvSpPr>
          <p:nvPr>
            <p:ph type="ctrTitle"/>
          </p:nvPr>
        </p:nvSpPr>
        <p:spPr>
          <a:xfrm>
            <a:off x="5289754" y="151002"/>
            <a:ext cx="6253317" cy="4347919"/>
          </a:xfrm>
        </p:spPr>
        <p:txBody>
          <a:bodyPr>
            <a:normAutofit fontScale="90000"/>
          </a:bodyPr>
          <a:lstStyle/>
          <a:p>
            <a:pPr marR="0" lvl="0">
              <a:lnSpc>
                <a:spcPct val="107000"/>
              </a:lnSpc>
              <a:spcBef>
                <a:spcPts val="0"/>
              </a:spcBef>
              <a:spcAft>
                <a:spcPts val="0"/>
              </a:spcAft>
            </a:pP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r>
              <a:rPr lang="en-US" sz="1800" b="1" dirty="0">
                <a:latin typeface="Calibri" panose="020F0502020204030204" pitchFamily="34" charset="0"/>
                <a:cs typeface="Calibri" panose="020F0502020204030204" pitchFamily="34" charset="0"/>
              </a:rPr>
              <a:t>What has the DAC been Working On and How has the DAC been Involved On their Campuses in alignment with A Thriving Illinois?</a:t>
            </a:r>
            <a:br>
              <a:rPr lang="en-US" sz="1800" b="1"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r>
              <a:rPr lang="en-US" sz="1600" b="1" dirty="0">
                <a:latin typeface="Calibri" panose="020F0502020204030204" pitchFamily="34" charset="0"/>
                <a:cs typeface="Calibri" panose="020F0502020204030204" pitchFamily="34" charset="0"/>
              </a:rPr>
              <a:t>A</a:t>
            </a:r>
            <a:r>
              <a:rPr lang="en-US" sz="1600" b="1" dirty="0">
                <a:effectLst/>
                <a:latin typeface="Calibri" panose="020F0502020204030204" pitchFamily="34" charset="0"/>
                <a:ea typeface="Times New Roman" panose="02020603050405020304" pitchFamily="18" charset="0"/>
                <a:cs typeface="Calibri" panose="020F0502020204030204" pitchFamily="34" charset="0"/>
              </a:rPr>
              <a:t> brief overview of </a:t>
            </a:r>
            <a:r>
              <a:rPr lang="en-US" sz="1600" b="1" dirty="0">
                <a:latin typeface="Calibri" panose="020F0502020204030204" pitchFamily="34" charset="0"/>
                <a:ea typeface="Times New Roman" panose="02020603050405020304" pitchFamily="18" charset="0"/>
                <a:cs typeface="Calibri" panose="020F0502020204030204" pitchFamily="34" charset="0"/>
              </a:rPr>
              <a:t>our </a:t>
            </a:r>
            <a:r>
              <a:rPr lang="en-US" sz="1600" b="1" dirty="0">
                <a:effectLst/>
                <a:latin typeface="Calibri" panose="020F0502020204030204" pitchFamily="34" charset="0"/>
                <a:ea typeface="Times New Roman" panose="02020603050405020304" pitchFamily="18" charset="0"/>
                <a:cs typeface="Calibri" panose="020F0502020204030204" pitchFamily="34" charset="0"/>
              </a:rPr>
              <a:t>work thus far since 2019</a:t>
            </a:r>
            <a:r>
              <a:rPr lang="en-US" sz="1600" dirty="0">
                <a:effectLst/>
                <a:latin typeface="Calibri" panose="020F0502020204030204" pitchFamily="34" charset="0"/>
                <a:ea typeface="Times New Roman" panose="02020603050405020304" pitchFamily="18" charset="0"/>
                <a:cs typeface="Calibri" panose="020F0502020204030204" pitchFamily="34" charset="0"/>
              </a:rPr>
              <a:t>:</a:t>
            </a:r>
            <a:br>
              <a:rPr lang="en-US" sz="1600" dirty="0">
                <a:effectLst/>
                <a:latin typeface="Calibri" panose="020F0502020204030204" pitchFamily="34" charset="0"/>
                <a:ea typeface="Times New Roman" panose="02020603050405020304" pitchFamily="18" charset="0"/>
                <a:cs typeface="Calibri" panose="020F0502020204030204" pitchFamily="34" charset="0"/>
              </a:rPr>
            </a:br>
            <a:br>
              <a:rPr lang="en-US" sz="1600" dirty="0">
                <a:effectLst/>
                <a:latin typeface="Calibri" panose="020F0502020204030204" pitchFamily="34" charset="0"/>
                <a:ea typeface="Times New Roman" panose="02020603050405020304" pitchFamily="18" charset="0"/>
                <a:cs typeface="Calibri" panose="020F0502020204030204" pitchFamily="34" charset="0"/>
              </a:rPr>
            </a:br>
            <a:r>
              <a:rPr lang="en-US" sz="1600" b="1" dirty="0">
                <a:effectLst/>
                <a:latin typeface="Calibri" panose="020F0502020204030204" pitchFamily="34" charset="0"/>
                <a:ea typeface="Times New Roman" panose="02020603050405020304" pitchFamily="18" charset="0"/>
                <a:cs typeface="Calibri" panose="020F0502020204030204" pitchFamily="34" charset="0"/>
              </a:rPr>
              <a:t>1. </a:t>
            </a:r>
            <a:r>
              <a:rPr lang="en-US" sz="1600" dirty="0">
                <a:effectLst/>
                <a:latin typeface="Calibri" panose="020F0502020204030204" pitchFamily="34" charset="0"/>
                <a:ea typeface="Times New Roman" panose="02020603050405020304" pitchFamily="18" charset="0"/>
                <a:cs typeface="Calibri" panose="020F0502020204030204" pitchFamily="34" charset="0"/>
              </a:rPr>
              <a:t>As a </a:t>
            </a:r>
            <a:r>
              <a:rPr lang="en-US" sz="1600" dirty="0">
                <a:latin typeface="Calibri" panose="020F0502020204030204" pitchFamily="34" charset="0"/>
                <a:ea typeface="Times New Roman" panose="02020603050405020304" pitchFamily="18" charset="0"/>
                <a:cs typeface="Calibri" panose="020F0502020204030204" pitchFamily="34" charset="0"/>
              </a:rPr>
              <a:t>Committee, w</a:t>
            </a:r>
            <a:r>
              <a:rPr lang="en-US" sz="1600" dirty="0">
                <a:effectLst/>
                <a:latin typeface="Calibri" panose="020F0502020204030204" pitchFamily="34" charset="0"/>
                <a:ea typeface="Calibri" panose="020F0502020204030204" pitchFamily="34" charset="0"/>
                <a:cs typeface="Calibri" panose="020F0502020204030204" pitchFamily="34" charset="0"/>
              </a:rPr>
              <a:t>e have contributed to the Board’s Strategic Planning initiative based on issues Committee members identified in the categories of affordability, accessibility and equity, attainment, sustainability and growth for disability service providers and students at Illinois colleges and universities.</a:t>
            </a:r>
            <a:br>
              <a:rPr lang="en-US" sz="1600" dirty="0">
                <a:effectLst/>
                <a:latin typeface="Calibri" panose="020F0502020204030204" pitchFamily="34" charset="0"/>
                <a:ea typeface="Calibri" panose="020F0502020204030204" pitchFamily="34" charset="0"/>
                <a:cs typeface="Calibri" panose="020F0502020204030204" pitchFamily="34" charset="0"/>
              </a:rPr>
            </a:br>
            <a:br>
              <a:rPr lang="en-US" sz="1600" dirty="0">
                <a:effectLst/>
                <a:latin typeface="Calibri" panose="020F0502020204030204" pitchFamily="34" charset="0"/>
                <a:ea typeface="Times New Roman" panose="02020603050405020304" pitchFamily="18" charset="0"/>
                <a:cs typeface="Calibri" panose="020F0502020204030204" pitchFamily="34" charset="0"/>
              </a:rPr>
            </a:br>
            <a:r>
              <a:rPr lang="en-US" sz="1600" b="1" dirty="0">
                <a:effectLst/>
                <a:latin typeface="Calibri" panose="020F0502020204030204" pitchFamily="34" charset="0"/>
                <a:ea typeface="Times New Roman" panose="02020603050405020304" pitchFamily="18" charset="0"/>
                <a:cs typeface="Calibri" panose="020F0502020204030204" pitchFamily="34" charset="0"/>
              </a:rPr>
              <a:t>2.</a:t>
            </a:r>
            <a:r>
              <a:rPr lang="en-US" sz="1600" dirty="0">
                <a:effectLst/>
                <a:latin typeface="Calibri" panose="020F0502020204030204" pitchFamily="34" charset="0"/>
                <a:ea typeface="Times New Roman" panose="02020603050405020304" pitchFamily="18" charset="0"/>
                <a:cs typeface="Calibri" panose="020F0502020204030204" pitchFamily="34" charset="0"/>
              </a:rPr>
              <a:t> </a:t>
            </a:r>
            <a:r>
              <a:rPr lang="en-US" sz="1600" dirty="0">
                <a:latin typeface="Calibri" panose="020F0502020204030204" pitchFamily="34" charset="0"/>
                <a:ea typeface="Times New Roman" panose="02020603050405020304" pitchFamily="18" charset="0"/>
                <a:cs typeface="Calibri" panose="020F0502020204030204" pitchFamily="34" charset="0"/>
              </a:rPr>
              <a:t>W</a:t>
            </a:r>
            <a:r>
              <a:rPr lang="en-US" sz="1600" dirty="0">
                <a:effectLst/>
                <a:latin typeface="Calibri" panose="020F0502020204030204" pitchFamily="34" charset="0"/>
                <a:ea typeface="Calibri" panose="020F0502020204030204" pitchFamily="34" charset="0"/>
                <a:cs typeface="Calibri" panose="020F0502020204030204" pitchFamily="34" charset="0"/>
              </a:rPr>
              <a:t>e continue to work to address areas that present challenges to our respective divisional efficiency and capacity.</a:t>
            </a: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dirty="0">
                <a:effectLst/>
                <a:latin typeface="Calibri" panose="020F0502020204030204" pitchFamily="34" charset="0"/>
                <a:ea typeface="Calibri" panose="020F0502020204030204" pitchFamily="34" charset="0"/>
                <a:cs typeface="Calibri" panose="020F0502020204030204" pitchFamily="34" charset="0"/>
              </a:rPr>
              <a:t> </a:t>
            </a: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b="1" dirty="0">
                <a:effectLst/>
                <a:latin typeface="Calibri" panose="020F0502020204030204" pitchFamily="34" charset="0"/>
                <a:ea typeface="Calibri" panose="020F0502020204030204" pitchFamily="34" charset="0"/>
                <a:cs typeface="Calibri" panose="020F0502020204030204" pitchFamily="34" charset="0"/>
              </a:rPr>
              <a:t>3.</a:t>
            </a:r>
            <a:r>
              <a:rPr lang="en-US" sz="1600" dirty="0">
                <a:effectLst/>
                <a:latin typeface="Calibri" panose="020F0502020204030204" pitchFamily="34" charset="0"/>
                <a:ea typeface="Calibri" panose="020F0502020204030204" pitchFamily="34" charset="0"/>
                <a:cs typeface="Calibri" panose="020F0502020204030204" pitchFamily="34" charset="0"/>
              </a:rPr>
              <a:t> We continue to strive for the successful retention and completion of our students with disabilities through accessible and advertised services and support systems. </a:t>
            </a: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dirty="0">
                <a:effectLst/>
                <a:latin typeface="Calibri" panose="020F0502020204030204" pitchFamily="34" charset="0"/>
                <a:ea typeface="Times New Roman" panose="02020603050405020304" pitchFamily="18" charset="0"/>
                <a:cs typeface="Calibri" panose="020F0502020204030204" pitchFamily="34" charset="0"/>
              </a:rPr>
              <a:t> </a:t>
            </a:r>
            <a:br>
              <a:rPr lang="en-US" sz="1600" dirty="0">
                <a:effectLst/>
                <a:latin typeface="Calibri" panose="020F0502020204030204" pitchFamily="34" charset="0"/>
                <a:ea typeface="Times New Roman" panose="02020603050405020304" pitchFamily="18" charset="0"/>
                <a:cs typeface="Calibri" panose="020F0502020204030204" pitchFamily="34" charset="0"/>
              </a:rPr>
            </a:br>
            <a:br>
              <a:rPr lang="en-US" sz="1200" b="0" dirty="0">
                <a:latin typeface="Calibri" panose="020F0502020204030204" pitchFamily="34" charset="0"/>
                <a:cs typeface="Calibri" panose="020F0502020204030204" pitchFamily="34" charset="0"/>
              </a:rPr>
            </a:br>
            <a:endParaRPr lang="en-US" sz="1200" b="0" dirty="0">
              <a:latin typeface="Calibri" panose="020F0502020204030204" pitchFamily="34" charset="0"/>
              <a:cs typeface="Calibri" panose="020F0502020204030204" pitchFamily="34" charset="0"/>
            </a:endParaRPr>
          </a:p>
        </p:txBody>
      </p:sp>
      <p:pic>
        <p:nvPicPr>
          <p:cNvPr id="4" name="Picture 3" descr="A blue abstract watercolor pattern on a white background">
            <a:extLst>
              <a:ext uri="{FF2B5EF4-FFF2-40B4-BE49-F238E27FC236}">
                <a16:creationId xmlns:a16="http://schemas.microsoft.com/office/drawing/2014/main" id="{DFFE90A6-7025-3BF8-22D7-AD6C5FF39703}"/>
              </a:ext>
            </a:extLst>
          </p:cNvPr>
          <p:cNvPicPr>
            <a:picLocks noChangeAspect="1"/>
          </p:cNvPicPr>
          <p:nvPr/>
        </p:nvPicPr>
        <p:blipFill rotWithShape="1">
          <a:blip r:embed="rId2"/>
          <a:srcRect l="22477" r="32406" b="-2"/>
          <a:stretch/>
        </p:blipFill>
        <p:spPr>
          <a:xfrm>
            <a:off x="-1" y="1"/>
            <a:ext cx="4635315" cy="6857999"/>
          </a:xfrm>
          <a:prstGeom prst="rect">
            <a:avLst/>
          </a:prstGeom>
        </p:spPr>
      </p:pic>
      <p:cxnSp>
        <p:nvCxnSpPr>
          <p:cNvPr id="22" name="Straight Connector 21">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27754"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92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38D521-2582-441B-9674-5F156CB0403A}"/>
              </a:ext>
            </a:extLst>
          </p:cNvPr>
          <p:cNvSpPr>
            <a:spLocks noGrp="1"/>
          </p:cNvSpPr>
          <p:nvPr>
            <p:ph type="ctrTitle"/>
          </p:nvPr>
        </p:nvSpPr>
        <p:spPr>
          <a:xfrm>
            <a:off x="5289754" y="151001"/>
            <a:ext cx="6253317" cy="5410900"/>
          </a:xfrm>
        </p:spPr>
        <p:txBody>
          <a:bodyPr>
            <a:normAutofit fontScale="90000"/>
          </a:bodyPr>
          <a:lstStyle/>
          <a:p>
            <a:pPr marL="457200" marR="0" lvl="1" algn="l">
              <a:lnSpc>
                <a:spcPct val="107000"/>
              </a:lnSpc>
              <a:spcBef>
                <a:spcPts val="0"/>
              </a:spcBef>
              <a:spcAft>
                <a:spcPts val="0"/>
              </a:spcAft>
            </a:pPr>
            <a:r>
              <a:rPr lang="en-US" b="1" dirty="0">
                <a:latin typeface="Calibri" panose="020F0502020204030204" pitchFamily="34" charset="0"/>
                <a:cs typeface="Calibri" panose="020F0502020204030204" pitchFamily="34" charset="0"/>
              </a:rPr>
              <a:t>Some of our primary insights as a committee include:</a:t>
            </a:r>
            <a:br>
              <a:rPr lang="en-US" b="1"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r>
              <a:rPr lang="en-US" sz="1600" b="1" dirty="0">
                <a:latin typeface="Calibri" panose="020F0502020204030204" pitchFamily="34" charset="0"/>
                <a:cs typeface="Calibri" panose="020F0502020204030204" pitchFamily="34" charset="0"/>
              </a:rPr>
              <a:t>a. </a:t>
            </a:r>
            <a:r>
              <a:rPr lang="en-US" sz="1600" dirty="0">
                <a:effectLst/>
                <a:latin typeface="Calibri" panose="020F0502020204030204" pitchFamily="34" charset="0"/>
                <a:ea typeface="Calibri" panose="020F0502020204030204" pitchFamily="34" charset="0"/>
                <a:cs typeface="Calibri" panose="020F0502020204030204" pitchFamily="34" charset="0"/>
              </a:rPr>
              <a:t>Clearer pathways for students to get the kind of support they need, such as vocational rehabilitation services. Students should </a:t>
            </a:r>
            <a:r>
              <a:rPr lang="en-US" sz="1600" dirty="0">
                <a:latin typeface="Calibri" panose="020F0502020204030204" pitchFamily="34" charset="0"/>
                <a:ea typeface="Calibri" panose="020F0502020204030204" pitchFamily="34" charset="0"/>
                <a:cs typeface="Calibri" panose="020F0502020204030204" pitchFamily="34" charset="0"/>
              </a:rPr>
              <a:t>be informed and made aware of </a:t>
            </a:r>
            <a:r>
              <a:rPr lang="en-US" sz="1600" dirty="0">
                <a:effectLst/>
                <a:latin typeface="Calibri" panose="020F0502020204030204" pitchFamily="34" charset="0"/>
                <a:ea typeface="Calibri" panose="020F0502020204030204" pitchFamily="34" charset="0"/>
                <a:cs typeface="Calibri" panose="020F0502020204030204" pitchFamily="34" charset="0"/>
              </a:rPr>
              <a:t>these services in high school to prepare and plan for post secondary education.</a:t>
            </a: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b="1" dirty="0">
                <a:effectLst/>
                <a:latin typeface="Calibri" panose="020F0502020204030204" pitchFamily="34" charset="0"/>
                <a:ea typeface="Calibri" panose="020F0502020204030204" pitchFamily="34" charset="0"/>
                <a:cs typeface="Calibri" panose="020F0502020204030204" pitchFamily="34" charset="0"/>
              </a:rPr>
              <a:t>b.</a:t>
            </a:r>
            <a:r>
              <a:rPr lang="en-US" sz="1600" dirty="0">
                <a:effectLst/>
                <a:latin typeface="Calibri" panose="020F0502020204030204" pitchFamily="34" charset="0"/>
                <a:ea typeface="Calibri" panose="020F0502020204030204" pitchFamily="34" charset="0"/>
                <a:cs typeface="Calibri" panose="020F0502020204030204" pitchFamily="34" charset="0"/>
              </a:rPr>
              <a:t> Coordination of student transitions and evaluation practices (high school to college) to determine what information students are given prior to applying for college</a:t>
            </a:r>
            <a:r>
              <a:rPr lang="en-US" sz="1600" dirty="0">
                <a:latin typeface="Calibri" panose="020F0502020204030204" pitchFamily="34" charset="0"/>
                <a:ea typeface="Calibri" panose="020F0502020204030204" pitchFamily="34" charset="0"/>
                <a:cs typeface="Calibri" panose="020F0502020204030204" pitchFamily="34" charset="0"/>
              </a:rPr>
              <a:t> such as services and accommodations that are available in post secondary education.</a:t>
            </a: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b="1" dirty="0">
                <a:latin typeface="Calibri" panose="020F0502020204030204" pitchFamily="34" charset="0"/>
                <a:ea typeface="Calibri" panose="020F0502020204030204" pitchFamily="34" charset="0"/>
                <a:cs typeface="Calibri" panose="020F0502020204030204" pitchFamily="34" charset="0"/>
              </a:rPr>
              <a:t>c.</a:t>
            </a:r>
            <a:r>
              <a:rPr lang="en-US" sz="1600" dirty="0">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More resources to create an inclusive and accessible campus. </a:t>
            </a: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b="1" dirty="0">
                <a:latin typeface="Calibri" panose="020F0502020204030204" pitchFamily="34" charset="0"/>
                <a:ea typeface="Calibri" panose="020F0502020204030204" pitchFamily="34" charset="0"/>
                <a:cs typeface="Calibri" panose="020F0502020204030204" pitchFamily="34" charset="0"/>
              </a:rPr>
              <a:t>d. </a:t>
            </a:r>
            <a:r>
              <a:rPr lang="en-US" sz="1600" dirty="0">
                <a:effectLst/>
                <a:latin typeface="Calibri" panose="020F0502020204030204" pitchFamily="34" charset="0"/>
                <a:ea typeface="Calibri" panose="020F0502020204030204" pitchFamily="34" charset="0"/>
                <a:cs typeface="Calibri" panose="020F0502020204030204" pitchFamily="34" charset="0"/>
              </a:rPr>
              <a:t>More resources to support the unique circumstances at each campus. </a:t>
            </a:r>
            <a:r>
              <a:rPr lang="en-US" sz="1600" dirty="0">
                <a:latin typeface="Calibri" panose="020F0502020204030204" pitchFamily="34" charset="0"/>
                <a:ea typeface="Calibri" panose="020F0502020204030204" pitchFamily="34" charset="0"/>
                <a:cs typeface="Calibri" panose="020F0502020204030204" pitchFamily="34" charset="0"/>
              </a:rPr>
              <a:t>Each student is an individual and some campuses do not have the resources to secure more individualized requests based upon a student’s need determined in an interactive intake process with the student. </a:t>
            </a: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b="1" dirty="0">
                <a:latin typeface="Calibri" panose="020F0502020204030204" pitchFamily="34" charset="0"/>
                <a:ea typeface="Calibri" panose="020F0502020204030204" pitchFamily="34" charset="0"/>
                <a:cs typeface="Calibri" panose="020F0502020204030204" pitchFamily="34" charset="0"/>
              </a:rPr>
              <a:t>e.</a:t>
            </a:r>
            <a:r>
              <a:rPr lang="en-US" sz="1600" dirty="0">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Students losing funding due to conditions they cannot control</a:t>
            </a:r>
            <a:r>
              <a:rPr lang="en-US" sz="1600" dirty="0">
                <a:latin typeface="Calibri" panose="020F0502020204030204" pitchFamily="34" charset="0"/>
                <a:ea typeface="Calibri" panose="020F0502020204030204" pitchFamily="34" charset="0"/>
                <a:cs typeface="Calibri" panose="020F0502020204030204" pitchFamily="34" charset="0"/>
              </a:rPr>
              <a:t> such as mental health and chronic illnesses along with life obligations.</a:t>
            </a: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b="1" dirty="0">
                <a:latin typeface="Calibri" panose="020F0502020204030204" pitchFamily="34" charset="0"/>
                <a:ea typeface="Calibri" panose="020F0502020204030204" pitchFamily="34" charset="0"/>
                <a:cs typeface="Calibri" panose="020F0502020204030204" pitchFamily="34" charset="0"/>
              </a:rPr>
              <a:t>f.</a:t>
            </a:r>
            <a:r>
              <a:rPr lang="en-US" sz="1600" dirty="0">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Make course requirements and pathway to graduation as seamless as possible.  </a:t>
            </a:r>
            <a:br>
              <a:rPr lang="en-US" sz="1600" dirty="0">
                <a:effectLst/>
                <a:latin typeface="Calibri" panose="020F0502020204030204" pitchFamily="34" charset="0"/>
                <a:ea typeface="Calibri" panose="020F0502020204030204" pitchFamily="34" charset="0"/>
                <a:cs typeface="Calibri" panose="020F0502020204030204" pitchFamily="34" charset="0"/>
              </a:rPr>
            </a:br>
            <a:br>
              <a:rPr lang="en-US" sz="1600" dirty="0">
                <a:effectLst/>
                <a:latin typeface="Calibri" panose="020F0502020204030204" pitchFamily="34" charset="0"/>
                <a:ea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200" b="0" dirty="0">
                <a:latin typeface="Calibri" panose="020F0502020204030204" pitchFamily="34" charset="0"/>
                <a:cs typeface="Calibri" panose="020F0502020204030204" pitchFamily="34" charset="0"/>
              </a:rPr>
            </a:br>
            <a:endParaRPr lang="en-US" sz="1200" b="0" dirty="0">
              <a:latin typeface="Calibri" panose="020F0502020204030204" pitchFamily="34" charset="0"/>
              <a:cs typeface="Calibri" panose="020F0502020204030204" pitchFamily="34" charset="0"/>
            </a:endParaRPr>
          </a:p>
        </p:txBody>
      </p:sp>
      <p:pic>
        <p:nvPicPr>
          <p:cNvPr id="4" name="Picture 3" descr="A blue abstract watercolor pattern on a white background">
            <a:extLst>
              <a:ext uri="{FF2B5EF4-FFF2-40B4-BE49-F238E27FC236}">
                <a16:creationId xmlns:a16="http://schemas.microsoft.com/office/drawing/2014/main" id="{DFFE90A6-7025-3BF8-22D7-AD6C5FF39703}"/>
              </a:ext>
            </a:extLst>
          </p:cNvPr>
          <p:cNvPicPr>
            <a:picLocks noChangeAspect="1"/>
          </p:cNvPicPr>
          <p:nvPr/>
        </p:nvPicPr>
        <p:blipFill rotWithShape="1">
          <a:blip r:embed="rId2"/>
          <a:srcRect l="22477" r="32406" b="-2"/>
          <a:stretch/>
        </p:blipFill>
        <p:spPr>
          <a:xfrm>
            <a:off x="-1" y="1"/>
            <a:ext cx="4635315" cy="6857999"/>
          </a:xfrm>
          <a:prstGeom prst="rect">
            <a:avLst/>
          </a:prstGeom>
        </p:spPr>
      </p:pic>
      <p:cxnSp>
        <p:nvCxnSpPr>
          <p:cNvPr id="22" name="Straight Connector 21">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27754"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2834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38D521-2582-441B-9674-5F156CB0403A}"/>
              </a:ext>
            </a:extLst>
          </p:cNvPr>
          <p:cNvSpPr>
            <a:spLocks noGrp="1"/>
          </p:cNvSpPr>
          <p:nvPr>
            <p:ph type="ctrTitle"/>
          </p:nvPr>
        </p:nvSpPr>
        <p:spPr>
          <a:xfrm>
            <a:off x="5289754" y="151002"/>
            <a:ext cx="6253317" cy="5603846"/>
          </a:xfrm>
        </p:spPr>
        <p:txBody>
          <a:bodyPr>
            <a:normAutofit fontScale="90000"/>
          </a:bodyPr>
          <a:lstStyle/>
          <a:p>
            <a:pPr marL="457200" marR="0" lvl="1" algn="l">
              <a:lnSpc>
                <a:spcPct val="107000"/>
              </a:lnSpc>
              <a:spcBef>
                <a:spcPts val="0"/>
              </a:spcBef>
              <a:spcAft>
                <a:spcPts val="0"/>
              </a:spcAft>
            </a:pPr>
            <a:r>
              <a:rPr lang="en-US" b="1" dirty="0">
                <a:latin typeface="Calibri" panose="020F0502020204030204" pitchFamily="34" charset="0"/>
                <a:cs typeface="Calibri" panose="020F0502020204030204" pitchFamily="34" charset="0"/>
              </a:rPr>
              <a:t>Some of our primary insights as a committee continued:</a:t>
            </a:r>
            <a:br>
              <a:rPr lang="en-US" b="1" dirty="0">
                <a:latin typeface="Calibri" panose="020F0502020204030204" pitchFamily="34" charset="0"/>
                <a:cs typeface="Calibri" panose="020F0502020204030204" pitchFamily="34" charset="0"/>
              </a:rPr>
            </a:br>
            <a:br>
              <a:rPr lang="en-US" b="1" dirty="0">
                <a:latin typeface="Calibri" panose="020F0502020204030204" pitchFamily="34" charset="0"/>
                <a:cs typeface="Calibri" panose="020F0502020204030204" pitchFamily="34" charset="0"/>
              </a:rPr>
            </a:br>
            <a:r>
              <a:rPr lang="en-US" sz="1600" b="1" dirty="0">
                <a:latin typeface="Calibri" panose="020F0502020204030204" pitchFamily="34" charset="0"/>
                <a:cs typeface="Calibri" panose="020F0502020204030204" pitchFamily="34" charset="0"/>
              </a:rPr>
              <a:t>g.</a:t>
            </a:r>
            <a:r>
              <a:rPr lang="en-US" sz="1600" dirty="0">
                <a:latin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Updated disability codes for Diagnostic Data Collection and Reporting to accurately align with the latest edition of the DSM and current terminology.</a:t>
            </a:r>
            <a:br>
              <a:rPr lang="en-US" sz="1600" dirty="0">
                <a:latin typeface="Calibri" panose="020F0502020204030204" pitchFamily="34" charset="0"/>
                <a:ea typeface="Calibri" panose="020F0502020204030204" pitchFamily="34" charset="0"/>
                <a:cs typeface="Calibri" panose="020F0502020204030204" pitchFamily="34" charset="0"/>
              </a:rPr>
            </a:br>
            <a:r>
              <a:rPr lang="en-US" sz="1600" b="1" dirty="0">
                <a:latin typeface="Calibri" panose="020F0502020204030204" pitchFamily="34" charset="0"/>
                <a:ea typeface="Calibri" panose="020F0502020204030204" pitchFamily="34" charset="0"/>
                <a:cs typeface="Calibri" panose="020F0502020204030204" pitchFamily="34" charset="0"/>
              </a:rPr>
              <a:t>h.</a:t>
            </a:r>
            <a:r>
              <a:rPr lang="en-US" sz="1600" dirty="0">
                <a:effectLst/>
                <a:latin typeface="Calibri" panose="020F0502020204030204" pitchFamily="34" charset="0"/>
                <a:ea typeface="Calibri" panose="020F0502020204030204" pitchFamily="34" charset="0"/>
                <a:cs typeface="Calibri" panose="020F0502020204030204" pitchFamily="34" charset="0"/>
              </a:rPr>
              <a:t> A crafted template for best practices in establishing transparent and accessible Essential Abilities and Technical Standards for degree paths, programs of study and professional schools which lack them.</a:t>
            </a: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b="1" dirty="0" err="1">
                <a:effectLst/>
                <a:latin typeface="Calibri" panose="020F0502020204030204" pitchFamily="34" charset="0"/>
                <a:ea typeface="Calibri" panose="020F0502020204030204" pitchFamily="34" charset="0"/>
                <a:cs typeface="Calibri" panose="020F0502020204030204" pitchFamily="34" charset="0"/>
              </a:rPr>
              <a:t>i</a:t>
            </a:r>
            <a:r>
              <a:rPr lang="en-US" sz="1600" b="1" dirty="0">
                <a:effectLst/>
                <a:latin typeface="Calibri" panose="020F0502020204030204" pitchFamily="34" charset="0"/>
                <a:ea typeface="Calibri" panose="020F0502020204030204" pitchFamily="34" charset="0"/>
                <a:cs typeface="Calibri" panose="020F0502020204030204" pitchFamily="34" charset="0"/>
              </a:rPr>
              <a:t>.</a:t>
            </a:r>
            <a:r>
              <a:rPr lang="en-US" sz="1600" dirty="0">
                <a:effectLst/>
                <a:latin typeface="Calibri" panose="020F0502020204030204" pitchFamily="34" charset="0"/>
                <a:ea typeface="Calibri" panose="020F0502020204030204" pitchFamily="34" charset="0"/>
                <a:cs typeface="Calibri" panose="020F0502020204030204" pitchFamily="34" charset="0"/>
              </a:rPr>
              <a:t> </a:t>
            </a:r>
            <a:r>
              <a:rPr lang="en-US" sz="1600" dirty="0">
                <a:latin typeface="Calibri" panose="020F0502020204030204" pitchFamily="34" charset="0"/>
                <a:ea typeface="Calibri" panose="020F0502020204030204" pitchFamily="34" charset="0"/>
                <a:cs typeface="Calibri" panose="020F0502020204030204" pitchFamily="34" charset="0"/>
              </a:rPr>
              <a:t>A</a:t>
            </a:r>
            <a:r>
              <a:rPr lang="en-US" sz="1600" dirty="0">
                <a:effectLst/>
                <a:latin typeface="Calibri" panose="020F0502020204030204" pitchFamily="34" charset="0"/>
                <a:ea typeface="Calibri" panose="020F0502020204030204" pitchFamily="34" charset="0"/>
                <a:cs typeface="Calibri" panose="020F0502020204030204" pitchFamily="34" charset="0"/>
              </a:rPr>
              <a:t>n increase in the base number of staff personnel in offices that serve students with disabilities and a policy and position to address digital accessibility on college campuses. </a:t>
            </a: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b="1" dirty="0">
                <a:latin typeface="Calibri" panose="020F0502020204030204" pitchFamily="34" charset="0"/>
                <a:ea typeface="Calibri" panose="020F0502020204030204" pitchFamily="34" charset="0"/>
                <a:cs typeface="Calibri" panose="020F0502020204030204" pitchFamily="34" charset="0"/>
              </a:rPr>
              <a:t>j.</a:t>
            </a:r>
            <a:r>
              <a:rPr lang="en-US" sz="1600" dirty="0">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A public facing online repository for updates from the DAC committee, shared templates and documents which can be accessed by Disability Services Providers/Practitioners at other colleges and universities in the State of Illinois.</a:t>
            </a: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b="1" dirty="0">
                <a:latin typeface="Calibri" panose="020F0502020204030204" pitchFamily="34" charset="0"/>
                <a:ea typeface="Calibri" panose="020F0502020204030204" pitchFamily="34" charset="0"/>
                <a:cs typeface="Calibri" panose="020F0502020204030204" pitchFamily="34" charset="0"/>
              </a:rPr>
              <a:t>k.</a:t>
            </a:r>
            <a:r>
              <a:rPr lang="en-US" sz="1600" dirty="0">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Official correspondence materials for the purposes of issuing announcements on updated best practices, resolutions, and statements of support on behalf of the IBHE Disability Advisory Committee.</a:t>
            </a:r>
            <a:br>
              <a:rPr lang="en-US" sz="1600" dirty="0">
                <a:effectLst/>
                <a:latin typeface="Calibri" panose="020F0502020204030204" pitchFamily="34" charset="0"/>
                <a:ea typeface="Calibri" panose="020F0502020204030204" pitchFamily="34" charset="0"/>
                <a:cs typeface="Calibri" panose="020F0502020204030204" pitchFamily="34" charset="0"/>
              </a:rPr>
            </a:br>
            <a:br>
              <a:rPr lang="en-US" sz="1400" dirty="0">
                <a:effectLst/>
                <a:latin typeface="Calibri" panose="020F0502020204030204" pitchFamily="34" charset="0"/>
                <a:ea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200" b="0" dirty="0">
                <a:latin typeface="Calibri" panose="020F0502020204030204" pitchFamily="34" charset="0"/>
                <a:cs typeface="Calibri" panose="020F0502020204030204" pitchFamily="34" charset="0"/>
              </a:rPr>
            </a:br>
            <a:endParaRPr lang="en-US" sz="1200" b="0" dirty="0">
              <a:latin typeface="Calibri" panose="020F0502020204030204" pitchFamily="34" charset="0"/>
              <a:cs typeface="Calibri" panose="020F0502020204030204" pitchFamily="34" charset="0"/>
            </a:endParaRPr>
          </a:p>
        </p:txBody>
      </p:sp>
      <p:pic>
        <p:nvPicPr>
          <p:cNvPr id="4" name="Picture 3" descr="A blue abstract watercolor pattern on a white background">
            <a:extLst>
              <a:ext uri="{FF2B5EF4-FFF2-40B4-BE49-F238E27FC236}">
                <a16:creationId xmlns:a16="http://schemas.microsoft.com/office/drawing/2014/main" id="{DFFE90A6-7025-3BF8-22D7-AD6C5FF39703}"/>
              </a:ext>
            </a:extLst>
          </p:cNvPr>
          <p:cNvPicPr>
            <a:picLocks noChangeAspect="1"/>
          </p:cNvPicPr>
          <p:nvPr/>
        </p:nvPicPr>
        <p:blipFill rotWithShape="1">
          <a:blip r:embed="rId2"/>
          <a:srcRect l="22477" r="32406" b="-2"/>
          <a:stretch/>
        </p:blipFill>
        <p:spPr>
          <a:xfrm>
            <a:off x="-1" y="1"/>
            <a:ext cx="4635315" cy="6857999"/>
          </a:xfrm>
          <a:prstGeom prst="rect">
            <a:avLst/>
          </a:prstGeom>
        </p:spPr>
      </p:pic>
      <p:cxnSp>
        <p:nvCxnSpPr>
          <p:cNvPr id="22" name="Straight Connector 21">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27754"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8384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38D521-2582-441B-9674-5F156CB0403A}"/>
              </a:ext>
            </a:extLst>
          </p:cNvPr>
          <p:cNvSpPr>
            <a:spLocks noGrp="1"/>
          </p:cNvSpPr>
          <p:nvPr>
            <p:ph type="ctrTitle"/>
          </p:nvPr>
        </p:nvSpPr>
        <p:spPr>
          <a:xfrm>
            <a:off x="5289754" y="142613"/>
            <a:ext cx="6253317" cy="5889071"/>
          </a:xfrm>
        </p:spPr>
        <p:txBody>
          <a:bodyPr>
            <a:normAutofit fontScale="90000"/>
          </a:bodyPr>
          <a:lstStyle/>
          <a:p>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r>
              <a:rPr lang="en-US" sz="1400" b="1" i="0" u="none" strike="noStrike" baseline="0" dirty="0">
                <a:solidFill>
                  <a:srgbClr val="000000"/>
                </a:solidFill>
                <a:latin typeface="Calibri" panose="020F0502020204030204" pitchFamily="34" charset="0"/>
                <a:cs typeface="Calibri" panose="020F0502020204030204" pitchFamily="34" charset="0"/>
              </a:rPr>
              <a:t>Pursuant to the IBHE Strategic Plan</a:t>
            </a:r>
            <a:r>
              <a:rPr lang="en-US" sz="1400" b="1" dirty="0">
                <a:solidFill>
                  <a:srgbClr val="000000"/>
                </a:solidFill>
                <a:latin typeface="Calibri" panose="020F0502020204030204" pitchFamily="34" charset="0"/>
                <a:cs typeface="Calibri" panose="020F0502020204030204" pitchFamily="34" charset="0"/>
              </a:rPr>
              <a:t>:</a:t>
            </a:r>
            <a:r>
              <a:rPr lang="en-US" sz="1400" b="1" i="0" u="none" strike="noStrike" baseline="0" dirty="0">
                <a:solidFill>
                  <a:srgbClr val="000000"/>
                </a:solidFill>
                <a:latin typeface="Calibri" panose="020F0502020204030204" pitchFamily="34" charset="0"/>
                <a:cs typeface="Calibri" panose="020F0502020204030204" pitchFamily="34" charset="0"/>
              </a:rPr>
              <a:t> A Thriving Illinois and specifically the priority areas of Affordability, Accessibility and Equity, Attainment, Sustainability and Growth the Disability Services Advisory Committee (DAC) of IBHE puts forth the following recommendations:</a:t>
            </a:r>
            <a:br>
              <a:rPr lang="en-US" sz="1400" b="1" i="0" u="none" strike="noStrike" baseline="0" dirty="0">
                <a:solidFill>
                  <a:srgbClr val="000000"/>
                </a:solidFill>
                <a:latin typeface="Calibri" panose="020F0502020204030204" pitchFamily="34" charset="0"/>
                <a:cs typeface="Calibri" panose="020F0502020204030204" pitchFamily="34" charset="0"/>
              </a:rPr>
            </a:br>
            <a:br>
              <a:rPr lang="en-US" sz="1600" b="1" dirty="0">
                <a:effectLst/>
                <a:latin typeface="Calibri" panose="020F0502020204030204" pitchFamily="34" charset="0"/>
                <a:ea typeface="Calibri" panose="020F0502020204030204" pitchFamily="34" charset="0"/>
                <a:cs typeface="Calibri" panose="020F0502020204030204" pitchFamily="34" charset="0"/>
              </a:rPr>
            </a:br>
            <a:r>
              <a:rPr lang="en-US" sz="1300" b="1" dirty="0">
                <a:effectLst/>
                <a:latin typeface="Calibri" panose="020F0502020204030204" pitchFamily="34" charset="0"/>
                <a:ea typeface="Calibri" panose="020F0502020204030204" pitchFamily="34" charset="0"/>
                <a:cs typeface="Times New Roman" panose="02020603050405020304" pitchFamily="18" charset="0"/>
              </a:rPr>
              <a:t>1.</a:t>
            </a:r>
            <a:r>
              <a:rPr lang="en-US" sz="1300" dirty="0">
                <a:effectLst/>
                <a:latin typeface="Calibri" panose="020F0502020204030204" pitchFamily="34" charset="0"/>
                <a:ea typeface="Calibri" panose="020F0502020204030204" pitchFamily="34" charset="0"/>
                <a:cs typeface="Times New Roman" panose="02020603050405020304" pitchFamily="18" charset="0"/>
              </a:rPr>
              <a:t> Expand Summer Bridge programs to students with disabilities to have the option to live on campus and have access to college readiness and transition programming, remedial support though tutoring and mentoring, </a:t>
            </a:r>
            <a:r>
              <a:rPr lang="en-US" sz="1300" dirty="0">
                <a:latin typeface="Calibri" panose="020F0502020204030204" pitchFamily="34" charset="0"/>
                <a:ea typeface="Calibri" panose="020F0502020204030204" pitchFamily="34" charset="0"/>
                <a:cs typeface="Times New Roman" panose="02020603050405020304" pitchFamily="18" charset="0"/>
              </a:rPr>
              <a:t>and access to </a:t>
            </a:r>
            <a:r>
              <a:rPr lang="en-US" sz="1300" dirty="0">
                <a:effectLst/>
                <a:latin typeface="Calibri" panose="020F0502020204030204" pitchFamily="34" charset="0"/>
                <a:ea typeface="Calibri" panose="020F0502020204030204" pitchFamily="34" charset="0"/>
                <a:cs typeface="Times New Roman" panose="02020603050405020304" pitchFamily="18" charset="0"/>
              </a:rPr>
              <a:t>mental health support and services</a:t>
            </a:r>
            <a:br>
              <a:rPr lang="en-US" sz="1300" dirty="0">
                <a:effectLst/>
                <a:latin typeface="Calibri" panose="020F0502020204030204" pitchFamily="34" charset="0"/>
                <a:ea typeface="Calibri" panose="020F0502020204030204" pitchFamily="34" charset="0"/>
                <a:cs typeface="Times New Roman" panose="02020603050405020304" pitchFamily="18" charset="0"/>
              </a:rPr>
            </a:br>
            <a:br>
              <a:rPr lang="en-US" sz="13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br>
            <a:r>
              <a:rPr lang="en-US" sz="1300" b="1" dirty="0">
                <a:effectLst/>
                <a:latin typeface="Calibri" panose="020F0502020204030204" pitchFamily="34" charset="0"/>
                <a:ea typeface="Calibri" panose="020F0502020204030204" pitchFamily="34" charset="0"/>
                <a:cs typeface="Times New Roman" panose="02020603050405020304" pitchFamily="18" charset="0"/>
              </a:rPr>
              <a:t>2.</a:t>
            </a:r>
            <a:r>
              <a:rPr lang="en-US" sz="1300" dirty="0">
                <a:effectLst/>
                <a:latin typeface="Calibri" panose="020F0502020204030204" pitchFamily="34" charset="0"/>
                <a:ea typeface="Calibri" panose="020F0502020204030204" pitchFamily="34" charset="0"/>
                <a:cs typeface="Times New Roman" panose="02020603050405020304" pitchFamily="18" charset="0"/>
              </a:rPr>
              <a:t> Student Success and Accountability - How does our role as Disability Service Providers have the capacity to influence campus wide trainings in alignment with Diversity, Equity, Inclusion, and Belonging </a:t>
            </a:r>
            <a:br>
              <a:rPr lang="en-US" sz="1300" dirty="0">
                <a:effectLst/>
                <a:latin typeface="Calibri" panose="020F0502020204030204" pitchFamily="34" charset="0"/>
                <a:ea typeface="Calibri" panose="020F0502020204030204" pitchFamily="34" charset="0"/>
                <a:cs typeface="Times New Roman" panose="02020603050405020304" pitchFamily="18" charset="0"/>
              </a:rPr>
            </a:br>
            <a:br>
              <a:rPr lang="en-US" sz="1300" dirty="0">
                <a:effectLst/>
                <a:latin typeface="Calibri" panose="020F0502020204030204" pitchFamily="34" charset="0"/>
                <a:ea typeface="Calibri" panose="020F0502020204030204" pitchFamily="34" charset="0"/>
                <a:cs typeface="Times New Roman" panose="02020603050405020304" pitchFamily="18" charset="0"/>
              </a:rPr>
            </a:br>
            <a:r>
              <a:rPr lang="en-US" sz="1300" b="1" dirty="0">
                <a:effectLst/>
                <a:latin typeface="Calibri" panose="020F0502020204030204" pitchFamily="34" charset="0"/>
                <a:ea typeface="Calibri" panose="020F0502020204030204" pitchFamily="34" charset="0"/>
                <a:cs typeface="Times New Roman" panose="02020603050405020304" pitchFamily="18" charset="0"/>
              </a:rPr>
              <a:t>3.</a:t>
            </a:r>
            <a:r>
              <a:rPr lang="en-US" sz="1300" dirty="0">
                <a:effectLst/>
                <a:latin typeface="Calibri" panose="020F0502020204030204" pitchFamily="34" charset="0"/>
                <a:ea typeface="Calibri" panose="020F0502020204030204" pitchFamily="34" charset="0"/>
                <a:cs typeface="Times New Roman" panose="02020603050405020304" pitchFamily="18" charset="0"/>
              </a:rPr>
              <a:t> Adult students of lower SES cannot always afford or have access to evaluations to secure documentation to receive accommodations – </a:t>
            </a:r>
            <a:r>
              <a:rPr lang="en-US" sz="1300" dirty="0">
                <a:latin typeface="Calibri" panose="020F0502020204030204" pitchFamily="34" charset="0"/>
                <a:ea typeface="Calibri" panose="020F0502020204030204" pitchFamily="34" charset="0"/>
                <a:cs typeface="Times New Roman" panose="02020603050405020304" pitchFamily="18" charset="0"/>
              </a:rPr>
              <a:t>As most universities and colleges do not have the staff to provide evaluations, c</a:t>
            </a:r>
            <a:r>
              <a:rPr lang="en-US" sz="1300" dirty="0">
                <a:effectLst/>
                <a:latin typeface="Calibri" panose="020F0502020204030204" pitchFamily="34" charset="0"/>
                <a:ea typeface="Calibri" panose="020F0502020204030204" pitchFamily="34" charset="0"/>
                <a:cs typeface="Times New Roman" panose="02020603050405020304" pitchFamily="18" charset="0"/>
              </a:rPr>
              <a:t>an universities provide financial assistance and/or </a:t>
            </a:r>
            <a:r>
              <a:rPr lang="en-US" sz="1300" dirty="0">
                <a:latin typeface="Calibri" panose="020F0502020204030204" pitchFamily="34" charset="0"/>
                <a:ea typeface="Calibri" panose="020F0502020204030204" pitchFamily="34" charset="0"/>
                <a:cs typeface="Times New Roman" panose="02020603050405020304" pitchFamily="18" charset="0"/>
              </a:rPr>
              <a:t>support with covering cost of </a:t>
            </a:r>
            <a:r>
              <a:rPr lang="en-US" sz="1300" dirty="0">
                <a:effectLst/>
                <a:latin typeface="Calibri" panose="020F0502020204030204" pitchFamily="34" charset="0"/>
                <a:ea typeface="Calibri" panose="020F0502020204030204" pitchFamily="34" charset="0"/>
                <a:cs typeface="Times New Roman" panose="02020603050405020304" pitchFamily="18" charset="0"/>
              </a:rPr>
              <a:t>evaluations? </a:t>
            </a:r>
            <a:br>
              <a:rPr lang="en-US" sz="1300" dirty="0">
                <a:effectLst/>
                <a:latin typeface="Calibri" panose="020F0502020204030204" pitchFamily="34" charset="0"/>
                <a:ea typeface="Calibri" panose="020F0502020204030204" pitchFamily="34" charset="0"/>
                <a:cs typeface="Times New Roman" panose="02020603050405020304" pitchFamily="18" charset="0"/>
              </a:rPr>
            </a:br>
            <a:br>
              <a:rPr lang="en-US" sz="1300" dirty="0">
                <a:effectLst/>
                <a:latin typeface="Calibri" panose="020F0502020204030204" pitchFamily="34" charset="0"/>
                <a:ea typeface="Calibri" panose="020F0502020204030204" pitchFamily="34" charset="0"/>
                <a:cs typeface="Times New Roman" panose="02020603050405020304" pitchFamily="18" charset="0"/>
              </a:rPr>
            </a:br>
            <a:r>
              <a:rPr lang="en-US" sz="1300" b="1" dirty="0">
                <a:effectLst/>
                <a:latin typeface="Calibri" panose="020F0502020204030204" pitchFamily="34" charset="0"/>
                <a:ea typeface="Calibri" panose="020F0502020204030204" pitchFamily="34" charset="0"/>
                <a:cs typeface="Times New Roman" panose="02020603050405020304" pitchFamily="18" charset="0"/>
              </a:rPr>
              <a:t>4.</a:t>
            </a:r>
            <a:r>
              <a:rPr lang="en-US" sz="1300" dirty="0">
                <a:effectLst/>
                <a:latin typeface="Calibri" panose="020F0502020204030204" pitchFamily="34" charset="0"/>
                <a:ea typeface="Calibri" panose="020F0502020204030204" pitchFamily="34" charset="0"/>
                <a:cs typeface="Times New Roman" panose="02020603050405020304" pitchFamily="18" charset="0"/>
              </a:rPr>
              <a:t> Disability Service Providers Present at IEP meetings for transition to higher education</a:t>
            </a:r>
            <a:br>
              <a:rPr lang="en-US" sz="1300" dirty="0">
                <a:effectLst/>
                <a:latin typeface="Calibri" panose="020F0502020204030204" pitchFamily="34" charset="0"/>
                <a:ea typeface="Calibri" panose="020F0502020204030204" pitchFamily="34" charset="0"/>
                <a:cs typeface="Times New Roman" panose="02020603050405020304" pitchFamily="18" charset="0"/>
              </a:rPr>
            </a:br>
            <a:br>
              <a:rPr lang="en-US" sz="1300" dirty="0">
                <a:effectLst/>
                <a:latin typeface="Calibri" panose="020F0502020204030204" pitchFamily="34" charset="0"/>
                <a:ea typeface="Calibri" panose="020F0502020204030204" pitchFamily="34" charset="0"/>
                <a:cs typeface="Times New Roman" panose="02020603050405020304" pitchFamily="18" charset="0"/>
              </a:rPr>
            </a:br>
            <a:r>
              <a:rPr lang="en-US" sz="1300" b="1" dirty="0">
                <a:effectLst/>
                <a:latin typeface="Calibri" panose="020F0502020204030204" pitchFamily="34" charset="0"/>
                <a:ea typeface="Calibri" panose="020F0502020204030204" pitchFamily="34" charset="0"/>
                <a:cs typeface="Times New Roman" panose="02020603050405020304" pitchFamily="18" charset="0"/>
              </a:rPr>
              <a:t>5.</a:t>
            </a:r>
            <a:r>
              <a:rPr lang="en-US" sz="1300" dirty="0">
                <a:effectLst/>
                <a:latin typeface="Calibri" panose="020F0502020204030204" pitchFamily="34" charset="0"/>
                <a:ea typeface="Calibri" panose="020F0502020204030204" pitchFamily="34" charset="0"/>
                <a:cs typeface="Times New Roman" panose="02020603050405020304" pitchFamily="18" charset="0"/>
              </a:rPr>
              <a:t> Admissions/Advising/Students with Disabilities/1</a:t>
            </a:r>
            <a:r>
              <a:rPr lang="en-US" sz="1300" baseline="30000" dirty="0">
                <a:effectLst/>
                <a:latin typeface="Calibri" panose="020F0502020204030204" pitchFamily="34" charset="0"/>
                <a:ea typeface="Calibri" panose="020F0502020204030204" pitchFamily="34" charset="0"/>
                <a:cs typeface="Times New Roman" panose="02020603050405020304" pitchFamily="18" charset="0"/>
              </a:rPr>
              <a:t>st</a:t>
            </a:r>
            <a:r>
              <a:rPr lang="en-US" sz="1300" dirty="0">
                <a:effectLst/>
                <a:latin typeface="Calibri" panose="020F0502020204030204" pitchFamily="34" charset="0"/>
                <a:ea typeface="Calibri" panose="020F0502020204030204" pitchFamily="34" charset="0"/>
                <a:cs typeface="Times New Roman" panose="02020603050405020304" pitchFamily="18" charset="0"/>
              </a:rPr>
              <a:t> Generation/High Risk/Underrepresented </a:t>
            </a:r>
            <a:br>
              <a:rPr lang="en-US" sz="1300" dirty="0">
                <a:effectLst/>
                <a:latin typeface="Calibri" panose="020F0502020204030204" pitchFamily="34" charset="0"/>
                <a:ea typeface="Calibri" panose="020F0502020204030204" pitchFamily="34" charset="0"/>
                <a:cs typeface="Times New Roman" panose="02020603050405020304" pitchFamily="18" charset="0"/>
              </a:rPr>
            </a:br>
            <a:br>
              <a:rPr lang="en-US" sz="1300" dirty="0">
                <a:effectLst/>
                <a:latin typeface="Calibri" panose="020F0502020204030204" pitchFamily="34" charset="0"/>
                <a:ea typeface="Calibri" panose="020F0502020204030204" pitchFamily="34" charset="0"/>
                <a:cs typeface="Times New Roman" panose="02020603050405020304" pitchFamily="18" charset="0"/>
              </a:rPr>
            </a:br>
            <a:r>
              <a:rPr lang="en-US" sz="1300" b="1" dirty="0">
                <a:effectLst/>
                <a:latin typeface="Calibri" panose="020F0502020204030204" pitchFamily="34" charset="0"/>
                <a:ea typeface="Calibri" panose="020F0502020204030204" pitchFamily="34" charset="0"/>
                <a:cs typeface="Times New Roman" panose="02020603050405020304" pitchFamily="18" charset="0"/>
              </a:rPr>
              <a:t>6. </a:t>
            </a:r>
            <a:r>
              <a:rPr lang="en-US" sz="1300" dirty="0">
                <a:effectLst/>
                <a:latin typeface="Calibri" panose="020F0502020204030204" pitchFamily="34" charset="0"/>
                <a:ea typeface="Calibri" panose="020F0502020204030204" pitchFamily="34" charset="0"/>
                <a:cs typeface="Times New Roman" panose="02020603050405020304" pitchFamily="18" charset="0"/>
              </a:rPr>
              <a:t>Functional elements </a:t>
            </a:r>
            <a:r>
              <a:rPr lang="en-US" sz="1300" dirty="0">
                <a:latin typeface="Calibri" panose="020F0502020204030204" pitchFamily="34" charset="0"/>
                <a:ea typeface="Calibri" panose="020F0502020204030204" pitchFamily="34" charset="0"/>
                <a:cs typeface="Times New Roman" panose="02020603050405020304" pitchFamily="18" charset="0"/>
              </a:rPr>
              <a:t>of </a:t>
            </a:r>
            <a:r>
              <a:rPr lang="en-US" sz="1300" dirty="0">
                <a:effectLst/>
                <a:latin typeface="Calibri" panose="020F0502020204030204" pitchFamily="34" charset="0"/>
                <a:ea typeface="Calibri" panose="020F0502020204030204" pitchFamily="34" charset="0"/>
              </a:rPr>
              <a:t>each program within a university or college would clearly publicize the functional abilities/skills necessary to complete a specific program. </a:t>
            </a:r>
            <a:r>
              <a:rPr kumimoji="0" lang="en-US" altLang="en-US" sz="13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This is important so that students who have barriers to their education </a:t>
            </a:r>
            <a:r>
              <a:rPr lang="en-US" altLang="en-US" sz="1300" dirty="0">
                <a:solidFill>
                  <a:schemeClr val="tx1"/>
                </a:solidFill>
                <a:latin typeface="Calibri" panose="020F0502020204030204" pitchFamily="34" charset="0"/>
                <a:ea typeface="Calibri" panose="020F0502020204030204" pitchFamily="34" charset="0"/>
                <a:cs typeface="Calibri" panose="020F0502020204030204" pitchFamily="34" charset="0"/>
              </a:rPr>
              <a:t>are informed up front of </a:t>
            </a:r>
            <a:r>
              <a:rPr kumimoji="0" lang="en-US" altLang="en-US" sz="13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what the requirements are of a program so they do not find out later in their program after accruing a large amount of debt that they are no longer able to meet the requirements and then they cannot complete their program/degree. </a:t>
            </a:r>
            <a:br>
              <a:rPr kumimoji="0" lang="en-US" altLang="en-US" sz="13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br>
              <a:rPr lang="en-US" sz="1300" dirty="0">
                <a:effectLst/>
                <a:latin typeface="Calibri" panose="020F0502020204030204" pitchFamily="34" charset="0"/>
                <a:ea typeface="Calibri" panose="020F0502020204030204" pitchFamily="34" charset="0"/>
                <a:cs typeface="Times New Roman" panose="02020603050405020304" pitchFamily="18" charset="0"/>
              </a:rPr>
            </a:br>
            <a:br>
              <a:rPr lang="en-US" sz="1300" dirty="0">
                <a:effectLst/>
                <a:latin typeface="Calibri" panose="020F0502020204030204" pitchFamily="34" charset="0"/>
                <a:ea typeface="Calibri" panose="020F0502020204030204" pitchFamily="34" charset="0"/>
                <a:cs typeface="Times New Roman" panose="02020603050405020304" pitchFamily="18" charset="0"/>
              </a:rPr>
            </a:br>
            <a:br>
              <a:rPr lang="en-US" sz="1200" i="0" u="none" strike="noStrike" baseline="0" dirty="0">
                <a:solidFill>
                  <a:srgbClr val="000000"/>
                </a:solidFill>
                <a:latin typeface="Calibri" panose="020F0502020204030204" pitchFamily="34" charset="0"/>
                <a:cs typeface="Calibri" panose="020F0502020204030204" pitchFamily="34" charset="0"/>
              </a:rPr>
            </a:br>
            <a:br>
              <a:rPr lang="en-US" sz="1200" dirty="0">
                <a:effectLst/>
                <a:latin typeface="Calibri" panose="020F0502020204030204" pitchFamily="34" charset="0"/>
                <a:ea typeface="Calibri" panose="020F0502020204030204" pitchFamily="34" charset="0"/>
                <a:cs typeface="Calibri" panose="020F0502020204030204" pitchFamily="34" charset="0"/>
              </a:rPr>
            </a:b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600" dirty="0">
                <a:latin typeface="Calibri" panose="020F0502020204030204" pitchFamily="34" charset="0"/>
                <a:cs typeface="Calibri" panose="020F0502020204030204" pitchFamily="34" charset="0"/>
              </a:rPr>
            </a:br>
            <a:br>
              <a:rPr lang="en-US" sz="1400" dirty="0">
                <a:effectLst/>
                <a:latin typeface="Calibri" panose="020F0502020204030204" pitchFamily="34" charset="0"/>
                <a:ea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400" dirty="0">
                <a:latin typeface="Calibri" panose="020F0502020204030204" pitchFamily="34" charset="0"/>
                <a:cs typeface="Calibri" panose="020F0502020204030204" pitchFamily="34" charset="0"/>
              </a:rPr>
            </a:br>
            <a:br>
              <a:rPr lang="en-US" sz="1200" b="0" dirty="0">
                <a:latin typeface="Calibri" panose="020F0502020204030204" pitchFamily="34" charset="0"/>
                <a:cs typeface="Calibri" panose="020F0502020204030204" pitchFamily="34" charset="0"/>
              </a:rPr>
            </a:br>
            <a:endParaRPr lang="en-US" sz="1200" b="0" dirty="0">
              <a:latin typeface="Calibri" panose="020F0502020204030204" pitchFamily="34" charset="0"/>
              <a:cs typeface="Calibri" panose="020F0502020204030204" pitchFamily="34" charset="0"/>
            </a:endParaRPr>
          </a:p>
        </p:txBody>
      </p:sp>
      <p:pic>
        <p:nvPicPr>
          <p:cNvPr id="4" name="Picture 3" descr="A blue abstract watercolor pattern on a white background">
            <a:extLst>
              <a:ext uri="{FF2B5EF4-FFF2-40B4-BE49-F238E27FC236}">
                <a16:creationId xmlns:a16="http://schemas.microsoft.com/office/drawing/2014/main" id="{DFFE90A6-7025-3BF8-22D7-AD6C5FF39703}"/>
              </a:ext>
            </a:extLst>
          </p:cNvPr>
          <p:cNvPicPr>
            <a:picLocks noChangeAspect="1"/>
          </p:cNvPicPr>
          <p:nvPr/>
        </p:nvPicPr>
        <p:blipFill rotWithShape="1">
          <a:blip r:embed="rId2"/>
          <a:srcRect l="22477" r="32406" b="-2"/>
          <a:stretch/>
        </p:blipFill>
        <p:spPr>
          <a:xfrm>
            <a:off x="-1" y="1"/>
            <a:ext cx="4635315" cy="6857999"/>
          </a:xfrm>
          <a:prstGeom prst="rect">
            <a:avLst/>
          </a:prstGeom>
        </p:spPr>
      </p:pic>
      <p:cxnSp>
        <p:nvCxnSpPr>
          <p:cNvPr id="22" name="Straight Connector 21">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27754"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1266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38D521-2582-441B-9674-5F156CB0403A}"/>
              </a:ext>
            </a:extLst>
          </p:cNvPr>
          <p:cNvSpPr>
            <a:spLocks noGrp="1"/>
          </p:cNvSpPr>
          <p:nvPr>
            <p:ph type="ctrTitle"/>
          </p:nvPr>
        </p:nvSpPr>
        <p:spPr>
          <a:xfrm>
            <a:off x="5289754" y="760491"/>
            <a:ext cx="6253317" cy="6504374"/>
          </a:xfrm>
        </p:spPr>
        <p:txBody>
          <a:bodyPr>
            <a:normAutofit fontScale="90000"/>
          </a:bodyPr>
          <a:lstStyle/>
          <a:p>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r>
              <a:rPr lang="en-US" sz="1400" b="1" i="0" u="none" strike="noStrike" baseline="0" dirty="0">
                <a:solidFill>
                  <a:srgbClr val="000000"/>
                </a:solidFill>
                <a:latin typeface="Calibri" panose="020F0502020204030204" pitchFamily="34" charset="0"/>
                <a:cs typeface="Calibri" panose="020F0502020204030204" pitchFamily="34" charset="0"/>
              </a:rPr>
              <a:t>DAC recommendations continued:</a:t>
            </a:r>
            <a:br>
              <a:rPr lang="en-US" sz="1400" b="1" i="0" u="none" strike="noStrike" baseline="0" dirty="0">
                <a:solidFill>
                  <a:srgbClr val="000000"/>
                </a:solidFill>
                <a:latin typeface="Calibri" panose="020F0502020204030204" pitchFamily="34" charset="0"/>
                <a:cs typeface="Calibri" panose="020F0502020204030204" pitchFamily="34" charset="0"/>
              </a:rPr>
            </a:br>
            <a:br>
              <a:rPr lang="en-US" sz="1800" b="0" i="0" u="none" strike="noStrike" baseline="0" dirty="0">
                <a:solidFill>
                  <a:srgbClr val="000000"/>
                </a:solidFill>
                <a:latin typeface="Arial" panose="020B0604020202020204" pitchFamily="34" charset="0"/>
              </a:rPr>
            </a:br>
            <a:r>
              <a:rPr lang="en-US" sz="1300" b="1" dirty="0">
                <a:effectLst/>
                <a:latin typeface="Calibri" panose="020F0502020204030204" pitchFamily="34" charset="0"/>
                <a:ea typeface="Calibri" panose="020F0502020204030204" pitchFamily="34" charset="0"/>
                <a:cs typeface="Times New Roman" panose="02020603050405020304" pitchFamily="18" charset="0"/>
              </a:rPr>
              <a:t>7.</a:t>
            </a:r>
            <a:r>
              <a:rPr lang="en-US" sz="1300" dirty="0">
                <a:effectLst/>
                <a:latin typeface="Calibri" panose="020F0502020204030204" pitchFamily="34" charset="0"/>
                <a:ea typeface="Calibri" panose="020F0502020204030204" pitchFamily="34" charset="0"/>
                <a:cs typeface="Times New Roman" panose="02020603050405020304" pitchFamily="18" charset="0"/>
              </a:rPr>
              <a:t> Develop and Implement appropriate medical leave policies for </a:t>
            </a:r>
            <a:r>
              <a:rPr lang="en-US" sz="1300" i="0" u="none" strike="noStrike" baseline="0" dirty="0">
                <a:solidFill>
                  <a:srgbClr val="000000"/>
                </a:solidFill>
                <a:latin typeface="Calibri" panose="020F0502020204030204" pitchFamily="34" charset="0"/>
                <a:cs typeface="Calibri" panose="020F0502020204030204" pitchFamily="34" charset="0"/>
              </a:rPr>
              <a:t>students with mental health, chronic and episodic conditions</a:t>
            </a:r>
            <a:br>
              <a:rPr lang="en-US" sz="1300" i="0" u="none" strike="noStrike" baseline="0" dirty="0">
                <a:solidFill>
                  <a:srgbClr val="000000"/>
                </a:solidFill>
                <a:latin typeface="Calibri" panose="020F0502020204030204" pitchFamily="34" charset="0"/>
                <a:cs typeface="Calibri" panose="020F0502020204030204" pitchFamily="34" charset="0"/>
              </a:rPr>
            </a:br>
            <a:br>
              <a:rPr lang="en-US" sz="1300" i="0" u="none" strike="noStrike" baseline="0" dirty="0">
                <a:solidFill>
                  <a:srgbClr val="000000"/>
                </a:solidFill>
                <a:latin typeface="Calibri" panose="020F0502020204030204" pitchFamily="34" charset="0"/>
                <a:cs typeface="Calibri" panose="020F0502020204030204" pitchFamily="34" charset="0"/>
              </a:rPr>
            </a:br>
            <a:r>
              <a:rPr lang="en-US" sz="1300" b="1" i="0" u="none" strike="noStrike" baseline="0" dirty="0">
                <a:solidFill>
                  <a:srgbClr val="000000"/>
                </a:solidFill>
                <a:latin typeface="Calibri" panose="020F0502020204030204" pitchFamily="34" charset="0"/>
                <a:cs typeface="Calibri" panose="020F0502020204030204" pitchFamily="34" charset="0"/>
              </a:rPr>
              <a:t>8.</a:t>
            </a:r>
            <a:r>
              <a:rPr lang="en-US" sz="1300" i="0" u="none" strike="noStrike" baseline="0" dirty="0">
                <a:solidFill>
                  <a:srgbClr val="000000"/>
                </a:solidFill>
                <a:latin typeface="Calibri" panose="020F0502020204030204" pitchFamily="34" charset="0"/>
                <a:cs typeface="Calibri" panose="020F0502020204030204" pitchFamily="34" charset="0"/>
              </a:rPr>
              <a:t> </a:t>
            </a:r>
            <a:r>
              <a:rPr lang="en-US" sz="1300" dirty="0">
                <a:solidFill>
                  <a:srgbClr val="000000"/>
                </a:solidFill>
                <a:latin typeface="Calibri" panose="020F0502020204030204" pitchFamily="34" charset="0"/>
                <a:cs typeface="Calibri" panose="020F0502020204030204" pitchFamily="34" charset="0"/>
              </a:rPr>
              <a:t>Develop and Implement </a:t>
            </a:r>
            <a:r>
              <a:rPr lang="en-US" sz="1300" dirty="0">
                <a:effectLst/>
                <a:latin typeface="Calibri" panose="020F0502020204030204" pitchFamily="34" charset="0"/>
                <a:ea typeface="Calibri" panose="020F0502020204030204" pitchFamily="34" charset="0"/>
                <a:cs typeface="Calibri" panose="020F0502020204030204" pitchFamily="34" charset="0"/>
              </a:rPr>
              <a:t>a framework of equity and inclusion and creating a cultural environment of belonging</a:t>
            </a:r>
            <a:br>
              <a:rPr lang="en-US" sz="1300" dirty="0">
                <a:effectLst/>
                <a:latin typeface="Calibri" panose="020F0502020204030204" pitchFamily="34" charset="0"/>
                <a:ea typeface="Calibri" panose="020F0502020204030204" pitchFamily="34" charset="0"/>
                <a:cs typeface="Calibri" panose="020F0502020204030204" pitchFamily="34" charset="0"/>
              </a:rPr>
            </a:br>
            <a:br>
              <a:rPr lang="en-US" sz="1300" dirty="0">
                <a:effectLst/>
                <a:latin typeface="Calibri" panose="020F0502020204030204" pitchFamily="34" charset="0"/>
                <a:ea typeface="Calibri" panose="020F0502020204030204" pitchFamily="34" charset="0"/>
                <a:cs typeface="Calibri" panose="020F0502020204030204" pitchFamily="34" charset="0"/>
              </a:rPr>
            </a:br>
            <a:r>
              <a:rPr lang="en-US" sz="1300" b="1" dirty="0">
                <a:effectLst/>
                <a:latin typeface="Calibri" panose="020F0502020204030204" pitchFamily="34" charset="0"/>
                <a:ea typeface="Calibri" panose="020F0502020204030204" pitchFamily="34" charset="0"/>
                <a:cs typeface="Calibri" panose="020F0502020204030204" pitchFamily="34" charset="0"/>
              </a:rPr>
              <a:t>9. </a:t>
            </a:r>
            <a:r>
              <a:rPr lang="en-US" sz="1300" dirty="0">
                <a:effectLst/>
                <a:latin typeface="Calibri" panose="020F0502020204030204" pitchFamily="34" charset="0"/>
                <a:ea typeface="Calibri" panose="020F0502020204030204" pitchFamily="34" charset="0"/>
                <a:cs typeface="Calibri" panose="020F0502020204030204" pitchFamily="34" charset="0"/>
              </a:rPr>
              <a:t>Develop and Implement a framework for providing accessible online content </a:t>
            </a:r>
            <a:br>
              <a:rPr lang="en-US" sz="1300" dirty="0">
                <a:effectLst/>
                <a:latin typeface="Calibri" panose="020F0502020204030204" pitchFamily="34" charset="0"/>
                <a:ea typeface="Calibri" panose="020F0502020204030204" pitchFamily="34" charset="0"/>
                <a:cs typeface="Calibri" panose="020F0502020204030204" pitchFamily="34" charset="0"/>
              </a:rPr>
            </a:br>
            <a:br>
              <a:rPr lang="en-US" sz="1300" dirty="0">
                <a:effectLst/>
                <a:latin typeface="Calibri" panose="020F0502020204030204" pitchFamily="34" charset="0"/>
                <a:ea typeface="Calibri" panose="020F0502020204030204" pitchFamily="34" charset="0"/>
                <a:cs typeface="Calibri" panose="020F0502020204030204" pitchFamily="34" charset="0"/>
              </a:rPr>
            </a:br>
            <a:r>
              <a:rPr lang="en-US" sz="1300" b="1" dirty="0">
                <a:effectLst/>
                <a:latin typeface="Calibri" panose="020F0502020204030204" pitchFamily="34" charset="0"/>
                <a:ea typeface="Calibri" panose="020F0502020204030204" pitchFamily="34" charset="0"/>
                <a:cs typeface="Calibri" panose="020F0502020204030204" pitchFamily="34" charset="0"/>
              </a:rPr>
              <a:t>10.</a:t>
            </a:r>
            <a:r>
              <a:rPr lang="en-US" sz="1300" dirty="0">
                <a:effectLst/>
                <a:latin typeface="Calibri" panose="020F0502020204030204" pitchFamily="34" charset="0"/>
                <a:ea typeface="Calibri" panose="020F0502020204030204" pitchFamily="34" charset="0"/>
                <a:cs typeface="Calibri" panose="020F0502020204030204" pitchFamily="34" charset="0"/>
              </a:rPr>
              <a:t> Require a base number of staff to serve students with disabilities. The number of students with disabilities across the State of Illinois continues to grow. </a:t>
            </a:r>
            <a:br>
              <a:rPr lang="en-US" sz="1300" dirty="0">
                <a:effectLst/>
                <a:latin typeface="Calibri" panose="020F0502020204030204" pitchFamily="34" charset="0"/>
                <a:ea typeface="Calibri" panose="020F0502020204030204" pitchFamily="34" charset="0"/>
                <a:cs typeface="Calibri" panose="020F0502020204030204" pitchFamily="34" charset="0"/>
              </a:rPr>
            </a:br>
            <a:br>
              <a:rPr lang="en-US" sz="1300" dirty="0">
                <a:effectLst/>
                <a:latin typeface="Calibri" panose="020F0502020204030204" pitchFamily="34" charset="0"/>
                <a:ea typeface="Calibri" panose="020F0502020204030204" pitchFamily="34" charset="0"/>
                <a:cs typeface="Calibri" panose="020F0502020204030204" pitchFamily="34" charset="0"/>
              </a:rPr>
            </a:br>
            <a:r>
              <a:rPr lang="en-US" sz="1300" b="1" dirty="0">
                <a:latin typeface="Calibri" panose="020F0502020204030204" pitchFamily="34" charset="0"/>
                <a:ea typeface="Calibri" panose="020F0502020204030204" pitchFamily="34" charset="0"/>
                <a:cs typeface="Calibri" panose="020F0502020204030204" pitchFamily="34" charset="0"/>
              </a:rPr>
              <a:t>11. </a:t>
            </a:r>
            <a:r>
              <a:rPr lang="en-US" sz="1300" b="0" i="0" u="none" strike="noStrike" baseline="0" dirty="0">
                <a:solidFill>
                  <a:srgbClr val="323232"/>
                </a:solidFill>
                <a:latin typeface="Calibri" panose="020F0502020204030204" pitchFamily="34" charset="0"/>
                <a:cs typeface="Calibri" panose="020F0502020204030204" pitchFamily="34" charset="0"/>
              </a:rPr>
              <a:t>Affordability and availability of diagnostic testing for learning, language, cognitive, and mental health conditions (including students over 18 years old). Not all students with disabilities ar</a:t>
            </a:r>
            <a:r>
              <a:rPr lang="en-US" sz="1300" dirty="0">
                <a:solidFill>
                  <a:srgbClr val="323232"/>
                </a:solidFill>
                <a:latin typeface="Calibri" panose="020F0502020204030204" pitchFamily="34" charset="0"/>
                <a:cs typeface="Calibri" panose="020F0502020204030204" pitchFamily="34" charset="0"/>
              </a:rPr>
              <a:t>e evaluated and diagnosed during their K-12 education. </a:t>
            </a:r>
            <a:br>
              <a:rPr lang="en-US" sz="1300" b="0" i="0" u="none" strike="noStrike" baseline="0" dirty="0">
                <a:solidFill>
                  <a:srgbClr val="323232"/>
                </a:solidFill>
                <a:latin typeface="Calibri" panose="020F0502020204030204" pitchFamily="34" charset="0"/>
                <a:cs typeface="Calibri" panose="020F0502020204030204" pitchFamily="34" charset="0"/>
              </a:rPr>
            </a:br>
            <a:br>
              <a:rPr lang="en-US" sz="1300" b="0" i="0" u="none" strike="noStrike" baseline="0" dirty="0">
                <a:solidFill>
                  <a:srgbClr val="323232"/>
                </a:solidFill>
                <a:latin typeface="Calibri" panose="020F0502020204030204" pitchFamily="34" charset="0"/>
                <a:cs typeface="Calibri" panose="020F0502020204030204" pitchFamily="34" charset="0"/>
              </a:rPr>
            </a:br>
            <a:r>
              <a:rPr lang="en-US" sz="1300" b="1" dirty="0">
                <a:solidFill>
                  <a:srgbClr val="323232"/>
                </a:solidFill>
                <a:latin typeface="Calibri" panose="020F0502020204030204" pitchFamily="34" charset="0"/>
                <a:cs typeface="Calibri" panose="020F0502020204030204" pitchFamily="34" charset="0"/>
              </a:rPr>
              <a:t>12. </a:t>
            </a:r>
            <a:r>
              <a:rPr lang="en-US" sz="1300" b="0" i="0" u="none" strike="noStrike" baseline="0" dirty="0">
                <a:solidFill>
                  <a:srgbClr val="323232"/>
                </a:solidFill>
                <a:latin typeface="Calibri" panose="020F0502020204030204" pitchFamily="34" charset="0"/>
                <a:cs typeface="Calibri" panose="020F0502020204030204" pitchFamily="34" charset="0"/>
              </a:rPr>
              <a:t>Deeper collaboration with Illinois Vocational Rehabilitation Services</a:t>
            </a:r>
            <a:br>
              <a:rPr lang="en-US" sz="1300" b="0" i="0" u="none" strike="noStrike" baseline="0" dirty="0">
                <a:solidFill>
                  <a:srgbClr val="323232"/>
                </a:solidFill>
                <a:latin typeface="Calibri" panose="020F0502020204030204" pitchFamily="34" charset="0"/>
                <a:cs typeface="Calibri" panose="020F0502020204030204" pitchFamily="34" charset="0"/>
              </a:rPr>
            </a:br>
            <a:br>
              <a:rPr lang="en-US" sz="1300" b="0" i="0" u="none" strike="noStrike" baseline="0" dirty="0">
                <a:solidFill>
                  <a:srgbClr val="323232"/>
                </a:solidFill>
                <a:latin typeface="Calibri" panose="020F0502020204030204" pitchFamily="34" charset="0"/>
                <a:cs typeface="Calibri" panose="020F0502020204030204" pitchFamily="34" charset="0"/>
              </a:rPr>
            </a:br>
            <a:r>
              <a:rPr lang="en-US" sz="1300" b="1" i="0" u="none" strike="noStrike" baseline="0" dirty="0">
                <a:solidFill>
                  <a:srgbClr val="323232"/>
                </a:solidFill>
                <a:latin typeface="Calibri" panose="020F0502020204030204" pitchFamily="34" charset="0"/>
                <a:cs typeface="Calibri" panose="020F0502020204030204" pitchFamily="34" charset="0"/>
              </a:rPr>
              <a:t>13.</a:t>
            </a:r>
            <a:r>
              <a:rPr lang="en-US" sz="1300" b="0" i="0" u="none" strike="noStrike" baseline="0" dirty="0">
                <a:solidFill>
                  <a:srgbClr val="323232"/>
                </a:solidFill>
                <a:latin typeface="Calibri" panose="020F0502020204030204" pitchFamily="34" charset="0"/>
                <a:cs typeface="Calibri" panose="020F0502020204030204" pitchFamily="34" charset="0"/>
              </a:rPr>
              <a:t> </a:t>
            </a:r>
            <a:r>
              <a:rPr lang="en-US" sz="1300" dirty="0">
                <a:solidFill>
                  <a:srgbClr val="323232"/>
                </a:solidFill>
                <a:latin typeface="Calibri" panose="020F0502020204030204" pitchFamily="34" charset="0"/>
                <a:cs typeface="Calibri" panose="020F0502020204030204" pitchFamily="34" charset="0"/>
              </a:rPr>
              <a:t>Deeper </a:t>
            </a:r>
            <a:r>
              <a:rPr lang="en-US" sz="1300" b="0" i="0" u="none" strike="noStrike" baseline="0" dirty="0">
                <a:solidFill>
                  <a:srgbClr val="323232"/>
                </a:solidFill>
                <a:latin typeface="Calibri" panose="020F0502020204030204" pitchFamily="34" charset="0"/>
                <a:cs typeface="Calibri" panose="020F0502020204030204" pitchFamily="34" charset="0"/>
              </a:rPr>
              <a:t>collaboration with secondary schools to support transition of students with disabilities from high school to college</a:t>
            </a:r>
            <a:br>
              <a:rPr lang="en-US" sz="1300" b="0" i="0" u="none" strike="noStrike" baseline="0" dirty="0">
                <a:solidFill>
                  <a:srgbClr val="323232"/>
                </a:solidFill>
                <a:latin typeface="Calibri" panose="020F0502020204030204" pitchFamily="34" charset="0"/>
                <a:cs typeface="Calibri" panose="020F0502020204030204" pitchFamily="34" charset="0"/>
              </a:rPr>
            </a:br>
            <a:br>
              <a:rPr lang="en-US" sz="1300" b="0" i="0" u="none" strike="noStrike" baseline="0" dirty="0">
                <a:solidFill>
                  <a:srgbClr val="323232"/>
                </a:solidFill>
                <a:latin typeface="Calibri" panose="020F0502020204030204" pitchFamily="34" charset="0"/>
                <a:cs typeface="Calibri" panose="020F0502020204030204" pitchFamily="34" charset="0"/>
              </a:rPr>
            </a:br>
            <a:r>
              <a:rPr lang="en-US" sz="1300" b="1" i="0" u="none" strike="noStrike" baseline="0" dirty="0">
                <a:solidFill>
                  <a:srgbClr val="323232"/>
                </a:solidFill>
                <a:latin typeface="Calibri" panose="020F0502020204030204" pitchFamily="34" charset="0"/>
                <a:cs typeface="Calibri" panose="020F0502020204030204" pitchFamily="34" charset="0"/>
              </a:rPr>
              <a:t>14.</a:t>
            </a:r>
            <a:r>
              <a:rPr lang="en-US" sz="1300" b="0" i="0" u="none" strike="noStrike" baseline="0" dirty="0">
                <a:solidFill>
                  <a:srgbClr val="323232"/>
                </a:solidFill>
                <a:latin typeface="Calibri" panose="020F0502020204030204" pitchFamily="34" charset="0"/>
                <a:cs typeface="Calibri" panose="020F0502020204030204" pitchFamily="34" charset="0"/>
              </a:rPr>
              <a:t> </a:t>
            </a:r>
            <a:r>
              <a:rPr lang="en-US" sz="1300" dirty="0">
                <a:effectLst/>
                <a:latin typeface="Calibri" panose="020F0502020204030204" pitchFamily="34" charset="0"/>
                <a:ea typeface="Calibri" panose="020F0502020204030204" pitchFamily="34" charset="0"/>
                <a:cs typeface="Times New Roman" panose="02020603050405020304" pitchFamily="18" charset="0"/>
              </a:rPr>
              <a:t>Disability as Diversity &amp; Disability Inclusivity</a:t>
            </a:r>
            <a:br>
              <a:rPr lang="en-US" sz="1300" dirty="0">
                <a:effectLst/>
                <a:latin typeface="Calibri" panose="020F0502020204030204" pitchFamily="34" charset="0"/>
                <a:ea typeface="Calibri" panose="020F0502020204030204" pitchFamily="34" charset="0"/>
                <a:cs typeface="Times New Roman" panose="02020603050405020304" pitchFamily="18" charset="0"/>
              </a:rPr>
            </a:br>
            <a:br>
              <a:rPr lang="en-US" sz="1300" dirty="0">
                <a:effectLst/>
                <a:latin typeface="Calibri" panose="020F0502020204030204" pitchFamily="34" charset="0"/>
                <a:ea typeface="Calibri" panose="020F0502020204030204" pitchFamily="34" charset="0"/>
                <a:cs typeface="Times New Roman" panose="02020603050405020304" pitchFamily="18" charset="0"/>
              </a:rPr>
            </a:br>
            <a:r>
              <a:rPr lang="en-US" sz="1300" b="1" dirty="0">
                <a:effectLst/>
                <a:latin typeface="Calibri" panose="020F0502020204030204" pitchFamily="34" charset="0"/>
                <a:ea typeface="Calibri" panose="020F0502020204030204" pitchFamily="34" charset="0"/>
                <a:cs typeface="Times New Roman" panose="02020603050405020304" pitchFamily="18" charset="0"/>
              </a:rPr>
              <a:t>15. </a:t>
            </a:r>
            <a:r>
              <a:rPr lang="en-US" sz="1300" dirty="0">
                <a:effectLst/>
                <a:latin typeface="Calibri" panose="020F0502020204030204" pitchFamily="34" charset="0"/>
                <a:ea typeface="Calibri" panose="020F0502020204030204" pitchFamily="34" charset="0"/>
                <a:cs typeface="Times New Roman" panose="02020603050405020304" pitchFamily="18" charset="0"/>
              </a:rPr>
              <a:t>Autism and Learning Differences Training and individualized and group support services. Not all Illinois campuses offer specific programing focused on specialized academic support, social, and daily living skill sets </a:t>
            </a:r>
            <a:br>
              <a:rPr lang="en-US" sz="1300" dirty="0">
                <a:effectLst/>
                <a:latin typeface="Calibri" panose="020F0502020204030204" pitchFamily="34" charset="0"/>
                <a:ea typeface="Calibri" panose="020F0502020204030204" pitchFamily="34" charset="0"/>
                <a:cs typeface="Times New Roman" panose="02020603050405020304" pitchFamily="18" charset="0"/>
              </a:rPr>
            </a:br>
            <a:br>
              <a:rPr lang="en-US" sz="1300" dirty="0">
                <a:effectLst/>
                <a:latin typeface="Calibri" panose="020F0502020204030204" pitchFamily="34" charset="0"/>
                <a:ea typeface="Calibri" panose="020F0502020204030204" pitchFamily="34" charset="0"/>
                <a:cs typeface="Times New Roman" panose="02020603050405020304" pitchFamily="18" charset="0"/>
              </a:rPr>
            </a:br>
            <a:br>
              <a:rPr lang="en-US" sz="1300" dirty="0">
                <a:effectLst/>
                <a:latin typeface="Calibri" panose="020F0502020204030204" pitchFamily="34" charset="0"/>
                <a:ea typeface="Calibri" panose="020F0502020204030204" pitchFamily="34" charset="0"/>
                <a:cs typeface="Times New Roman" panose="02020603050405020304" pitchFamily="18" charset="0"/>
              </a:rPr>
            </a:br>
            <a:br>
              <a:rPr lang="en-US" sz="1600" dirty="0">
                <a:effectLst/>
                <a:latin typeface="Calibri" panose="020F0502020204030204" pitchFamily="34" charset="0"/>
                <a:ea typeface="Calibri" panose="020F0502020204030204" pitchFamily="34" charset="0"/>
                <a:cs typeface="Times New Roman" panose="02020603050405020304" pitchFamily="18" charset="0"/>
              </a:rPr>
            </a:br>
            <a:br>
              <a:rPr lang="en-US" sz="16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b="0" i="0" u="none" strike="noStrike" baseline="0" dirty="0">
                <a:solidFill>
                  <a:srgbClr val="323232"/>
                </a:solidFill>
                <a:latin typeface="Calibri" panose="020F0502020204030204" pitchFamily="34" charset="0"/>
                <a:cs typeface="Calibri" panose="020F0502020204030204" pitchFamily="34" charset="0"/>
              </a:rPr>
            </a:br>
            <a:br>
              <a:rPr lang="en-US" sz="1600" i="0" u="none" strike="noStrike" baseline="0" dirty="0">
                <a:solidFill>
                  <a:srgbClr val="000000"/>
                </a:solidFill>
                <a:latin typeface="Calibri" panose="020F0502020204030204" pitchFamily="34" charset="0"/>
                <a:cs typeface="Calibri" panose="020F0502020204030204" pitchFamily="34" charset="0"/>
              </a:rPr>
            </a:b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b="1" dirty="0">
                <a:effectLst/>
                <a:latin typeface="Calibri" panose="020F0502020204030204" pitchFamily="34" charset="0"/>
                <a:ea typeface="Calibri" panose="020F0502020204030204" pitchFamily="34" charset="0"/>
                <a:cs typeface="Times New Roman" panose="02020603050405020304" pitchFamily="18" charset="0"/>
              </a:rPr>
              <a:t> </a:t>
            </a:r>
            <a:br>
              <a:rPr lang="en-US" sz="1600" dirty="0">
                <a:effectLst/>
                <a:latin typeface="Calibri" panose="020F0502020204030204" pitchFamily="34" charset="0"/>
                <a:ea typeface="Calibri" panose="020F0502020204030204" pitchFamily="34" charset="0"/>
                <a:cs typeface="Times New Roman" panose="02020603050405020304" pitchFamily="18" charset="0"/>
              </a:rPr>
            </a:br>
            <a:br>
              <a:rPr lang="en-US" sz="1600" dirty="0">
                <a:latin typeface="Calibri" panose="020F0502020204030204" pitchFamily="34" charset="0"/>
                <a:cs typeface="Calibri" panose="020F0502020204030204" pitchFamily="34" charset="0"/>
              </a:rPr>
            </a:br>
            <a:br>
              <a:rPr lang="en-US" sz="1400" dirty="0">
                <a:effectLst/>
                <a:latin typeface="Calibri" panose="020F0502020204030204" pitchFamily="34" charset="0"/>
                <a:ea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400" dirty="0">
                <a:latin typeface="Calibri" panose="020F0502020204030204" pitchFamily="34" charset="0"/>
                <a:cs typeface="Calibri" panose="020F0502020204030204" pitchFamily="34" charset="0"/>
              </a:rPr>
            </a:br>
            <a:br>
              <a:rPr lang="en-US" sz="1200" b="0" dirty="0">
                <a:latin typeface="Calibri" panose="020F0502020204030204" pitchFamily="34" charset="0"/>
                <a:cs typeface="Calibri" panose="020F0502020204030204" pitchFamily="34" charset="0"/>
              </a:rPr>
            </a:br>
            <a:endParaRPr lang="en-US" sz="1200" b="0" dirty="0">
              <a:latin typeface="Calibri" panose="020F0502020204030204" pitchFamily="34" charset="0"/>
              <a:cs typeface="Calibri" panose="020F0502020204030204" pitchFamily="34" charset="0"/>
            </a:endParaRPr>
          </a:p>
        </p:txBody>
      </p:sp>
      <p:pic>
        <p:nvPicPr>
          <p:cNvPr id="4" name="Picture 3" descr="A blue abstract watercolor pattern on a white background">
            <a:extLst>
              <a:ext uri="{FF2B5EF4-FFF2-40B4-BE49-F238E27FC236}">
                <a16:creationId xmlns:a16="http://schemas.microsoft.com/office/drawing/2014/main" id="{DFFE90A6-7025-3BF8-22D7-AD6C5FF39703}"/>
              </a:ext>
            </a:extLst>
          </p:cNvPr>
          <p:cNvPicPr>
            <a:picLocks noChangeAspect="1"/>
          </p:cNvPicPr>
          <p:nvPr/>
        </p:nvPicPr>
        <p:blipFill rotWithShape="1">
          <a:blip r:embed="rId2"/>
          <a:srcRect l="22477" r="32406" b="-2"/>
          <a:stretch/>
        </p:blipFill>
        <p:spPr>
          <a:xfrm>
            <a:off x="-1" y="1"/>
            <a:ext cx="4635315" cy="6857999"/>
          </a:xfrm>
          <a:prstGeom prst="rect">
            <a:avLst/>
          </a:prstGeom>
        </p:spPr>
      </p:pic>
      <p:cxnSp>
        <p:nvCxnSpPr>
          <p:cNvPr id="22" name="Straight Connector 21">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27754"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3887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38D521-2582-441B-9674-5F156CB0403A}"/>
              </a:ext>
            </a:extLst>
          </p:cNvPr>
          <p:cNvSpPr>
            <a:spLocks noGrp="1"/>
          </p:cNvSpPr>
          <p:nvPr>
            <p:ph type="ctrTitle"/>
          </p:nvPr>
        </p:nvSpPr>
        <p:spPr>
          <a:xfrm>
            <a:off x="5289754" y="-1"/>
            <a:ext cx="6253317" cy="6937696"/>
          </a:xfrm>
        </p:spPr>
        <p:txBody>
          <a:bodyPr>
            <a:normAutofit fontScale="90000"/>
          </a:bodyPr>
          <a:lstStyle/>
          <a:p>
            <a:pPr algn="ct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r>
              <a:rPr lang="en-US" sz="3200" b="1" i="0" u="none" strike="noStrike" baseline="0" dirty="0">
                <a:solidFill>
                  <a:srgbClr val="000000"/>
                </a:solidFill>
                <a:latin typeface="Calibri" panose="020F0502020204030204" pitchFamily="34" charset="0"/>
                <a:cs typeface="Calibri" panose="020F0502020204030204" pitchFamily="34" charset="0"/>
              </a:rPr>
              <a:t>QUESTIONS ??</a:t>
            </a: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800" b="0" i="0" u="none" strike="noStrike" baseline="0" dirty="0">
                <a:solidFill>
                  <a:srgbClr val="000000"/>
                </a:solidFill>
                <a:latin typeface="Arial" panose="020B0604020202020204" pitchFamily="34" charset="0"/>
              </a:rPr>
            </a:br>
            <a:br>
              <a:rPr lang="en-US" sz="1600" dirty="0">
                <a:effectLst/>
                <a:latin typeface="Calibri" panose="020F0502020204030204" pitchFamily="34" charset="0"/>
                <a:ea typeface="Calibri" panose="020F0502020204030204" pitchFamily="34" charset="0"/>
                <a:cs typeface="Times New Roman" panose="02020603050405020304" pitchFamily="18" charset="0"/>
              </a:rPr>
            </a:br>
            <a:br>
              <a:rPr lang="en-US" sz="16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b="0" i="0" u="none" strike="noStrike" baseline="0" dirty="0">
                <a:solidFill>
                  <a:srgbClr val="323232"/>
                </a:solidFill>
                <a:latin typeface="Calibri" panose="020F0502020204030204" pitchFamily="34" charset="0"/>
                <a:cs typeface="Calibri" panose="020F0502020204030204" pitchFamily="34" charset="0"/>
              </a:rPr>
            </a:br>
            <a:br>
              <a:rPr lang="en-US" sz="1600" i="0" u="none" strike="noStrike" baseline="0" dirty="0">
                <a:solidFill>
                  <a:srgbClr val="000000"/>
                </a:solidFill>
                <a:latin typeface="Calibri" panose="020F0502020204030204" pitchFamily="34" charset="0"/>
                <a:cs typeface="Calibri" panose="020F0502020204030204" pitchFamily="34" charset="0"/>
              </a:rPr>
            </a:b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b="1" dirty="0">
                <a:effectLst/>
                <a:latin typeface="Calibri" panose="020F0502020204030204" pitchFamily="34" charset="0"/>
                <a:ea typeface="Calibri" panose="020F0502020204030204" pitchFamily="34" charset="0"/>
                <a:cs typeface="Times New Roman" panose="02020603050405020304" pitchFamily="18" charset="0"/>
              </a:rPr>
              <a:t> </a:t>
            </a:r>
            <a:br>
              <a:rPr lang="en-US" sz="1600" dirty="0">
                <a:effectLst/>
                <a:latin typeface="Calibri" panose="020F0502020204030204" pitchFamily="34" charset="0"/>
                <a:ea typeface="Calibri" panose="020F0502020204030204" pitchFamily="34" charset="0"/>
                <a:cs typeface="Times New Roman" panose="02020603050405020304" pitchFamily="18" charset="0"/>
              </a:rPr>
            </a:br>
            <a:br>
              <a:rPr lang="en-US" sz="1600" dirty="0">
                <a:latin typeface="Calibri" panose="020F0502020204030204" pitchFamily="34" charset="0"/>
                <a:cs typeface="Calibri" panose="020F0502020204030204" pitchFamily="34" charset="0"/>
              </a:rPr>
            </a:br>
            <a:br>
              <a:rPr lang="en-US" sz="1400" dirty="0">
                <a:effectLst/>
                <a:latin typeface="Calibri" panose="020F0502020204030204" pitchFamily="34" charset="0"/>
                <a:ea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400" dirty="0">
                <a:latin typeface="Calibri" panose="020F0502020204030204" pitchFamily="34" charset="0"/>
                <a:cs typeface="Calibri" panose="020F0502020204030204" pitchFamily="34" charset="0"/>
              </a:rPr>
            </a:br>
            <a:br>
              <a:rPr lang="en-US" sz="1200" b="0" dirty="0">
                <a:latin typeface="Calibri" panose="020F0502020204030204" pitchFamily="34" charset="0"/>
                <a:cs typeface="Calibri" panose="020F0502020204030204" pitchFamily="34" charset="0"/>
              </a:rPr>
            </a:br>
            <a:endParaRPr lang="en-US" sz="1200" b="0" dirty="0">
              <a:latin typeface="Calibri" panose="020F0502020204030204" pitchFamily="34" charset="0"/>
              <a:cs typeface="Calibri" panose="020F0502020204030204" pitchFamily="34" charset="0"/>
            </a:endParaRPr>
          </a:p>
        </p:txBody>
      </p:sp>
      <p:pic>
        <p:nvPicPr>
          <p:cNvPr id="4" name="Picture 3" descr="A blue abstract watercolor pattern on a white background">
            <a:extLst>
              <a:ext uri="{FF2B5EF4-FFF2-40B4-BE49-F238E27FC236}">
                <a16:creationId xmlns:a16="http://schemas.microsoft.com/office/drawing/2014/main" id="{DFFE90A6-7025-3BF8-22D7-AD6C5FF39703}"/>
              </a:ext>
            </a:extLst>
          </p:cNvPr>
          <p:cNvPicPr>
            <a:picLocks noChangeAspect="1"/>
          </p:cNvPicPr>
          <p:nvPr/>
        </p:nvPicPr>
        <p:blipFill rotWithShape="1">
          <a:blip r:embed="rId2"/>
          <a:srcRect l="22477" r="32406" b="-2"/>
          <a:stretch/>
        </p:blipFill>
        <p:spPr>
          <a:xfrm>
            <a:off x="-1" y="1"/>
            <a:ext cx="4635315" cy="6857999"/>
          </a:xfrm>
          <a:prstGeom prst="rect">
            <a:avLst/>
          </a:prstGeom>
        </p:spPr>
      </p:pic>
      <p:cxnSp>
        <p:nvCxnSpPr>
          <p:cNvPr id="22" name="Straight Connector 21">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27754"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8115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38D521-2582-441B-9674-5F156CB0403A}"/>
              </a:ext>
            </a:extLst>
          </p:cNvPr>
          <p:cNvSpPr>
            <a:spLocks noGrp="1"/>
          </p:cNvSpPr>
          <p:nvPr>
            <p:ph type="ctrTitle"/>
          </p:nvPr>
        </p:nvSpPr>
        <p:spPr>
          <a:xfrm>
            <a:off x="5289754" y="151002"/>
            <a:ext cx="6253317" cy="4347919"/>
          </a:xfrm>
        </p:spPr>
        <p:txBody>
          <a:bodyPr>
            <a:normAutofit/>
          </a:bodyPr>
          <a:lstStyle/>
          <a:p>
            <a:pPr marL="0" marR="0">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We look forward to continued work with IBHE to address disability services concerns in higher education.</a:t>
            </a:r>
            <a:br>
              <a:rPr lang="en-US" sz="1800" b="1" dirty="0">
                <a:effectLst/>
                <a:latin typeface="Calibri" panose="020F0502020204030204" pitchFamily="34" charset="0"/>
                <a:ea typeface="Times New Roman" panose="02020603050405020304" pitchFamily="18" charset="0"/>
                <a:cs typeface="Calibri" panose="020F0502020204030204" pitchFamily="34" charset="0"/>
              </a:rPr>
            </a:b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br>
              <a:rPr lang="en-US" sz="1800" b="1" dirty="0">
                <a:effectLst/>
                <a:latin typeface="Calibri" panose="020F0502020204030204" pitchFamily="34" charset="0"/>
                <a:ea typeface="Times New Roman" panose="02020603050405020304" pitchFamily="18" charset="0"/>
                <a:cs typeface="Calibri" panose="020F0502020204030204" pitchFamily="34" charset="0"/>
              </a:rPr>
            </a:br>
            <a:r>
              <a:rPr lang="en-US" sz="1800" b="1" dirty="0">
                <a:effectLst/>
                <a:latin typeface="Calibri" panose="020F0502020204030204" pitchFamily="34" charset="0"/>
                <a:ea typeface="Times New Roman" panose="02020603050405020304" pitchFamily="18" charset="0"/>
                <a:cs typeface="Calibri" panose="020F0502020204030204" pitchFamily="34" charset="0"/>
              </a:rPr>
              <a:t>Thank you for the opportunity to present to you today.</a:t>
            </a:r>
            <a:br>
              <a:rPr lang="en-US" sz="1800" b="1" dirty="0">
                <a:effectLst/>
                <a:latin typeface="Calibri" panose="020F0502020204030204" pitchFamily="34" charset="0"/>
                <a:ea typeface="Times New Roman" panose="02020603050405020304" pitchFamily="18" charset="0"/>
                <a:cs typeface="Calibri" panose="020F0502020204030204" pitchFamily="34" charset="0"/>
              </a:rPr>
            </a:b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br>
              <a:rPr lang="en-US" sz="1800" dirty="0">
                <a:effectLst/>
                <a:latin typeface="Calibri" panose="020F0502020204030204" pitchFamily="34" charset="0"/>
                <a:ea typeface="Times New Roman" panose="02020603050405020304" pitchFamily="18"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latin typeface="Calibri" panose="020F0502020204030204" pitchFamily="34" charset="0"/>
                <a:cs typeface="Calibri" panose="020F0502020204030204" pitchFamily="34" charset="0"/>
              </a:rPr>
            </a:br>
            <a:br>
              <a:rPr lang="en-US" sz="1600" dirty="0">
                <a:effectLst/>
                <a:latin typeface="Calibri" panose="020F0502020204030204" pitchFamily="34" charset="0"/>
                <a:ea typeface="Calibri" panose="020F0502020204030204" pitchFamily="34" charset="0"/>
                <a:cs typeface="Calibri" panose="020F0502020204030204" pitchFamily="34" charset="0"/>
              </a:rPr>
            </a:br>
            <a:r>
              <a:rPr lang="en-US" sz="1600" dirty="0">
                <a:effectLst/>
                <a:latin typeface="Calibri" panose="020F0502020204030204" pitchFamily="34" charset="0"/>
                <a:ea typeface="Times New Roman" panose="02020603050405020304" pitchFamily="18" charset="0"/>
                <a:cs typeface="Calibri" panose="020F0502020204030204" pitchFamily="34" charset="0"/>
              </a:rPr>
              <a:t> </a:t>
            </a:r>
            <a:br>
              <a:rPr lang="en-US" sz="1600" dirty="0">
                <a:effectLst/>
                <a:latin typeface="Calibri" panose="020F0502020204030204" pitchFamily="34" charset="0"/>
                <a:ea typeface="Times New Roman" panose="02020603050405020304" pitchFamily="18" charset="0"/>
                <a:cs typeface="Calibri" panose="020F0502020204030204" pitchFamily="34" charset="0"/>
              </a:rPr>
            </a:br>
            <a:br>
              <a:rPr lang="en-US" sz="1200" b="0" dirty="0">
                <a:latin typeface="Calibri" panose="020F0502020204030204" pitchFamily="34" charset="0"/>
                <a:cs typeface="Calibri" panose="020F0502020204030204" pitchFamily="34" charset="0"/>
              </a:rPr>
            </a:br>
            <a:endParaRPr lang="en-US" sz="1200" b="0" dirty="0">
              <a:latin typeface="Calibri" panose="020F0502020204030204" pitchFamily="34" charset="0"/>
              <a:cs typeface="Calibri" panose="020F0502020204030204" pitchFamily="34" charset="0"/>
            </a:endParaRPr>
          </a:p>
        </p:txBody>
      </p:sp>
      <p:pic>
        <p:nvPicPr>
          <p:cNvPr id="4" name="Picture 3" descr="A blue abstract watercolor pattern on a white background">
            <a:extLst>
              <a:ext uri="{FF2B5EF4-FFF2-40B4-BE49-F238E27FC236}">
                <a16:creationId xmlns:a16="http://schemas.microsoft.com/office/drawing/2014/main" id="{DFFE90A6-7025-3BF8-22D7-AD6C5FF39703}"/>
              </a:ext>
            </a:extLst>
          </p:cNvPr>
          <p:cNvPicPr>
            <a:picLocks noChangeAspect="1"/>
          </p:cNvPicPr>
          <p:nvPr/>
        </p:nvPicPr>
        <p:blipFill rotWithShape="1">
          <a:blip r:embed="rId2"/>
          <a:srcRect l="22477" r="32406" b="-2"/>
          <a:stretch/>
        </p:blipFill>
        <p:spPr>
          <a:xfrm>
            <a:off x="-1" y="1"/>
            <a:ext cx="4635315" cy="6857999"/>
          </a:xfrm>
          <a:prstGeom prst="rect">
            <a:avLst/>
          </a:prstGeom>
        </p:spPr>
      </p:pic>
      <p:cxnSp>
        <p:nvCxnSpPr>
          <p:cNvPr id="22" name="Straight Connector 21">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27754"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2131293"/>
      </p:ext>
    </p:extLst>
  </p:cSld>
  <p:clrMapOvr>
    <a:masterClrMapping/>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Avenir Next LT Pro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venir Next LT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373</TotalTime>
  <Words>1406</Words>
  <Application>Microsoft Office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Avenir Next LT Pro</vt:lpstr>
      <vt:lpstr>Avenir Next LT Pro Light</vt:lpstr>
      <vt:lpstr>Calibri</vt:lpstr>
      <vt:lpstr>RetrospectVTI</vt:lpstr>
      <vt:lpstr>IBHE Board Meeting  June 14, 2023 Northern Illinois University   Disability Advisory Committee (DAC) Presentation:  A Thriving Illinois   Angela Szczepanik-Sanchez, M.Ed., M.S.Ed.   Director, Student Disability Services  Governors State University  DAC Representative to report to the IBHE Board </vt:lpstr>
      <vt:lpstr>Current DAC Membership: Nicole Mathews – Chicago State University April Jackson – Eastern Illinois University Tammie Keney – Illinois State University Doug Lawson – Northeastern Illinois University Berthine Blanc – Southern Illinois University Edwardsville Lisa Caringer – Southern Illinois University Carbondale Chrisa Potthast-Leezer – University of Illinois at Springfield Sophia Hamilton – University of Illinois at Chicago Kim Collins – University of Illinois at Urbana-Champaign Angela LaFrance – Western Illinois University Greg Moorehead – DePaul University Angelia Martinez – Lewis University Jennifer Miller – McKendree University Carrie Pierson – Millikin University Rebecca Ramirez-Malagon – Harper College Kristin Elliott – Kishwaukee College Kim Eddings – Lincoln Land Community College Kim Korando – Illinois Student Assistance Commission Angela Szczepanik-Sanchez – Governors State University </vt:lpstr>
      <vt:lpstr>  What has the DAC been Working On and How has the DAC been Involved On their Campuses in alignment with A Thriving Illinois?  A brief overview of our work thus far since 2019:  1. As a Committee, we have contributed to the Board’s Strategic Planning initiative based on issues Committee members identified in the categories of affordability, accessibility and equity, attainment, sustainability and growth for disability service providers and students at Illinois colleges and universities.  2. We continue to work to address areas that present challenges to our respective divisional efficiency and capacity.   3. We continue to strive for the successful retention and completion of our students with disabilities through accessible and advertised services and support systems.     </vt:lpstr>
      <vt:lpstr>Some of our primary insights as a committee include:  a. Clearer pathways for students to get the kind of support they need, such as vocational rehabilitation services. Students should be informed and made aware of these services in high school to prepare and plan for post secondary education. b. Coordination of student transitions and evaluation practices (high school to college) to determine what information students are given prior to applying for college such as services and accommodations that are available in post secondary education. c. More resources to create an inclusive and accessible campus.  d. More resources to support the unique circumstances at each campus. Each student is an individual and some campuses do not have the resources to secure more individualized requests based upon a student’s need determined in an interactive intake process with the student.  e. Students losing funding due to conditions they cannot control such as mental health and chronic illnesses along with life obligations. f. Make course requirements and pathway to graduation as seamless as possible.       </vt:lpstr>
      <vt:lpstr>Some of our primary insights as a committee continued:  g. Updated disability codes for Diagnostic Data Collection and Reporting to accurately align with the latest edition of the DSM and current terminology. h. A crafted template for best practices in establishing transparent and accessible Essential Abilities and Technical Standards for degree paths, programs of study and professional schools which lack them. i. An increase in the base number of staff personnel in offices that serve students with disabilities and a policy and position to address digital accessibility on college campuses.  j. A public facing online repository for updates from the DAC committee, shared templates and documents which can be accessed by Disability Services Providers/Practitioners at other colleges and universities in the State of Illinois. k. Official correspondence materials for the purposes of issuing announcements on updated best practices, resolutions, and statements of support on behalf of the IBHE Disability Advisory Committee.       </vt:lpstr>
      <vt:lpstr>                          Pursuant to the IBHE Strategic Plan: A Thriving Illinois and specifically the priority areas of Affordability, Accessibility and Equity, Attainment, Sustainability and Growth the Disability Services Advisory Committee (DAC) of IBHE puts forth the following recommendations:  1. Expand Summer Bridge programs to students with disabilities to have the option to live on campus and have access to college readiness and transition programming, remedial support though tutoring and mentoring, and access to mental health support and services  2. Student Success and Accountability - How does our role as Disability Service Providers have the capacity to influence campus wide trainings in alignment with Diversity, Equity, Inclusion, and Belonging   3. Adult students of lower SES cannot always afford or have access to evaluations to secure documentation to receive accommodations – As most universities and colleges do not have the staff to provide evaluations, can universities provide financial assistance and/or support with covering cost of evaluations?   4. Disability Service Providers Present at IEP meetings for transition to higher education  5. Admissions/Advising/Students with Disabilities/1st Generation/High Risk/Underrepresented   6. Functional elements of each program within a university or college would clearly publicize the functional abilities/skills necessary to complete a specific program. This is important so that students who have barriers to their education are informed up front of what the requirements are of a program so they do not find out later in their program after accruing a large amount of debt that they are no longer able to meet the requirements and then they cannot complete their program/degree.             </vt:lpstr>
      <vt:lpstr>                          DAC recommendations continued:  7. Develop and Implement appropriate medical leave policies for students with mental health, chronic and episodic conditions  8. Develop and Implement a framework of equity and inclusion and creating a cultural environment of belonging  9. Develop and Implement a framework for providing accessible online content   10. Require a base number of staff to serve students with disabilities. The number of students with disabilities across the State of Illinois continues to grow.   11. Affordability and availability of diagnostic testing for learning, language, cognitive, and mental health conditions (including students over 18 years old). Not all students with disabilities are evaluated and diagnosed during their K-12 education.   12. Deeper collaboration with Illinois Vocational Rehabilitation Services  13. Deeper collaboration with secondary schools to support transition of students with disabilities from high school to college  14. Disability as Diversity &amp; Disability Inclusivity  15. Autism and Learning Differences Training and individualized and group support services. Not all Illinois campuses offer specific programing focused on specialized academic support, social, and daily living skill sets                  </vt:lpstr>
      <vt:lpstr>                    QUESTIONS ??                        </vt:lpstr>
      <vt:lpstr>We look forward to continued work with IBHE to address disability services concerns in higher education.   Thank you for the opportunity to present to you today.         </vt:lpstr>
    </vt:vector>
  </TitlesOfParts>
  <Company>Governors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IBHE Board Meeting  June 14, 2023 Northern Illinois University   Disability Advisory Committee (DAC) presentation   Angela Szczepanik-Sanchez, M.Ed., M.S.Ed.   Director, Student Disability Services  Governors State University</dc:title>
  <dc:creator>Szczepanik-Sanchez, Angela</dc:creator>
  <cp:lastModifiedBy>Stewart, Brook</cp:lastModifiedBy>
  <cp:revision>8</cp:revision>
  <dcterms:created xsi:type="dcterms:W3CDTF">2023-06-05T15:11:59Z</dcterms:created>
  <dcterms:modified xsi:type="dcterms:W3CDTF">2023-06-08T23:18:38Z</dcterms:modified>
</cp:coreProperties>
</file>