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5" r:id="rId3"/>
    <p:sldId id="276" r:id="rId4"/>
    <p:sldId id="277" r:id="rId5"/>
    <p:sldId id="273" r:id="rId6"/>
    <p:sldId id="278" r:id="rId7"/>
    <p:sldId id="262" r:id="rId8"/>
    <p:sldId id="268" r:id="rId9"/>
    <p:sldId id="269" r:id="rId10"/>
    <p:sldId id="270" r:id="rId11"/>
    <p:sldId id="271" r:id="rId12"/>
    <p:sldId id="272" r:id="rId13"/>
    <p:sldId id="279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94660"/>
  </p:normalViewPr>
  <p:slideViewPr>
    <p:cSldViewPr>
      <p:cViewPr varScale="1">
        <p:scale>
          <a:sx n="82" d="100"/>
          <a:sy n="82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BE906-D78A-4DD0-B6E5-5116D97F1C84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01C7A-C0F0-4BBA-A433-EC1ABC4BC7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63E50E-8958-4797-9D5C-5791BA37D08C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4644966-74A9-46FE-AC36-57A7E9189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546AC-1FC2-4E0D-A9A0-6F752559DE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3E71B-878F-4830-9552-D809E1CF9D1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053"/>
            <a:fld id="{493E56C7-C3AB-4DBE-A323-D83A02FA6D5A}" type="slidenum">
              <a:rPr lang="en-US" smtClean="0"/>
              <a:pPr defTabSz="930053"/>
              <a:t>6</a:t>
            </a:fld>
            <a:endParaRPr lang="en-U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256" y="4416393"/>
            <a:ext cx="6151951" cy="418378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5088" y="64325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IBHE Presentation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91563" y="6438900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D15FC-C485-4467-BC66-8374C2A093B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F40F-0F78-4262-A605-6BE06DA15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4B991F-4FA8-4F35-986D-E4C43A9698A9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80B82A-77D0-4B51-AF1A-5DAE97EDA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5088" y="64325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IBHE Presentation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691563" y="6438900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D15FC-C485-4467-BC66-8374C2A093B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1514" y="141514"/>
            <a:ext cx="958273" cy="50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55003" y="644208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</a:rPr>
              <a:t>Illinois Higher Education</a:t>
            </a:r>
            <a:endParaRPr lang="en-US" sz="4000" b="1" dirty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</a:rPr>
              <a:t>FY15 Budget Recommendations</a:t>
            </a:r>
            <a:endParaRPr lang="en-US" sz="4000" b="1" dirty="0"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40803" y="3638868"/>
            <a:ext cx="6400800" cy="23764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IBHE Board Presentation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February 4, 2014</a:t>
            </a:r>
            <a:endParaRPr lang="en-US" sz="2800" dirty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Dr. Alan Phillips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j-lt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6229" y="2414017"/>
            <a:ext cx="2249948" cy="119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0"/>
            <a:ext cx="1295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Budget Recommendation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81000" y="970808"/>
            <a:ext cx="8382000" cy="482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4320" indent="-27432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en-US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Step 4 </a:t>
            </a:r>
            <a:r>
              <a:rPr lang="en-US" sz="2400" b="1" u="sng" dirty="0" smtClean="0"/>
              <a:t>($2.12B) - </a:t>
            </a:r>
            <a:r>
              <a:rPr lang="en-US" sz="2400" b="1" u="sng" dirty="0"/>
              <a:t>$125.6M or 6.3% Increase over </a:t>
            </a:r>
            <a:r>
              <a:rPr lang="en-US" sz="2400" b="1" u="sng" dirty="0" smtClean="0"/>
              <a:t>FY14 </a:t>
            </a:r>
            <a:endParaRPr kumimoji="0" lang="en-US" sz="24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Public Universities ($1.31B)</a:t>
            </a:r>
            <a:r>
              <a:rPr kumimoji="0" lang="en-US" sz="24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lang="en-US" sz="2400" dirty="0"/>
              <a:t>$76.6M for public universities to restore funding to FY 12 levels; $49.3M for performance funding (4.0%); $25.5M for deferred </a:t>
            </a:r>
            <a:r>
              <a:rPr lang="en-US" sz="2400" dirty="0" smtClean="0"/>
              <a:t>maintenance.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u="sng" dirty="0"/>
              <a:t>Community </a:t>
            </a:r>
            <a:r>
              <a:rPr lang="en-US" sz="2400" u="sng" dirty="0" smtClean="0"/>
              <a:t>Colleges</a:t>
            </a:r>
            <a:r>
              <a:rPr lang="en-US" sz="2400" dirty="0" smtClean="0"/>
              <a:t> </a:t>
            </a:r>
            <a:r>
              <a:rPr lang="en-US" sz="2400" u="sng" dirty="0" smtClean="0"/>
              <a:t>($310.3M)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$17.5M for Community Colleges to restore funding to FY 12 levels; $11.5M for Base Operating Grants; $4.8M for Equalization </a:t>
            </a:r>
            <a:r>
              <a:rPr lang="en-US" sz="2400" dirty="0" smtClean="0"/>
              <a:t>Grants.</a:t>
            </a:r>
            <a:endParaRPr lang="en-US" sz="2400" dirty="0" smtClean="0"/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u="sng" dirty="0" smtClean="0"/>
              <a:t>ISAC ($410.0M)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$19.0M for MAP; $1.0M for College Illinois! marketing; additional funding for loan repayment programs</a:t>
            </a:r>
            <a:r>
              <a:rPr lang="en-US" sz="2400" dirty="0" smtClean="0"/>
              <a:t>.</a:t>
            </a:r>
            <a:endParaRPr lang="en-US" sz="2400" dirty="0"/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dirty="0"/>
              <a:t>Includes additional funding for </a:t>
            </a:r>
            <a:r>
              <a:rPr lang="en-US" sz="2400" u="sng" dirty="0"/>
              <a:t>Adult </a:t>
            </a:r>
            <a:r>
              <a:rPr lang="en-US" sz="2400" u="sng" dirty="0" smtClean="0"/>
              <a:t>Ed</a:t>
            </a:r>
            <a:r>
              <a:rPr lang="en-US" sz="2400" dirty="0" smtClean="0"/>
              <a:t>, </a:t>
            </a:r>
            <a:r>
              <a:rPr lang="en-US" sz="2400" u="sng" dirty="0" smtClean="0"/>
              <a:t>CTE</a:t>
            </a:r>
            <a:r>
              <a:rPr lang="en-US" sz="2400" dirty="0" smtClean="0"/>
              <a:t>, </a:t>
            </a:r>
            <a:r>
              <a:rPr lang="en-US" sz="2400" u="sng" dirty="0"/>
              <a:t>UCLC</a:t>
            </a:r>
            <a:r>
              <a:rPr lang="en-US" sz="2400" dirty="0"/>
              <a:t>, </a:t>
            </a:r>
            <a:r>
              <a:rPr lang="en-US" sz="2400" u="sng" dirty="0"/>
              <a:t>IMSA</a:t>
            </a:r>
            <a:r>
              <a:rPr lang="en-US" sz="2400" dirty="0"/>
              <a:t>, </a:t>
            </a:r>
            <a:r>
              <a:rPr lang="en-US" sz="2400" u="sng" dirty="0"/>
              <a:t>SUCSS</a:t>
            </a:r>
            <a:r>
              <a:rPr lang="en-US" sz="2400" dirty="0" smtClean="0"/>
              <a:t>, </a:t>
            </a:r>
            <a:r>
              <a:rPr lang="en-US" sz="2400" u="sng" dirty="0" smtClean="0"/>
              <a:t>SURS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en-US" sz="2400" u="sng" dirty="0"/>
              <a:t>IBHE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Capital Improvements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04800" y="838200"/>
            <a:ext cx="8382000" cy="482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Capital renewal funding provides critical support to protect the state’s capital investment. 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Improving campus facilities helps schools attract, recruit, and retain students. Support for library projects, and science labs, and other campus facilities address multiple goals of the Illinois Public Agenda.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Last Year, the Board approved a new capital project list for </a:t>
            </a:r>
            <a:r>
              <a:rPr lang="en-US" sz="2200" dirty="0" smtClean="0"/>
              <a:t>FY14 </a:t>
            </a:r>
            <a:r>
              <a:rPr lang="en-US" sz="2200" dirty="0"/>
              <a:t>and indicated support for Illinois Jobs Now! projects.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Unfortunately, </a:t>
            </a:r>
            <a:r>
              <a:rPr lang="en-US" sz="2200" dirty="0"/>
              <a:t>there was no Capital Bill in </a:t>
            </a:r>
            <a:r>
              <a:rPr lang="en-US" sz="2200" dirty="0" smtClean="0"/>
              <a:t>FY14</a:t>
            </a:r>
            <a:r>
              <a:rPr lang="en-US" sz="2200" dirty="0"/>
              <a:t>, and the </a:t>
            </a:r>
            <a:r>
              <a:rPr lang="en-US" sz="2200" dirty="0" smtClean="0"/>
              <a:t>FY15 </a:t>
            </a:r>
            <a:r>
              <a:rPr lang="en-US" sz="2200" dirty="0"/>
              <a:t>project list is nearly identical to the </a:t>
            </a:r>
            <a:r>
              <a:rPr lang="en-US" sz="2200" dirty="0" smtClean="0"/>
              <a:t>FY14 list.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The only exceptions are for those projects that are either self-funded </a:t>
            </a:r>
            <a:r>
              <a:rPr lang="en-US" sz="2200" dirty="0"/>
              <a:t>by the institution or removed from institutional priority lists. 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To date, nearly </a:t>
            </a:r>
            <a:r>
              <a:rPr lang="en-US" sz="2200" dirty="0" smtClean="0"/>
              <a:t>$1.1B </a:t>
            </a:r>
            <a:r>
              <a:rPr lang="en-US" sz="2200" dirty="0"/>
              <a:t>in Illinois Jobs Now! higher education capital funds have been released. </a:t>
            </a:r>
          </a:p>
          <a:p>
            <a:pPr marL="548640" lvl="1" indent="-274320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/>
              <a:t>As of Fall 2013, the deferred maintenance backlog was </a:t>
            </a:r>
            <a:r>
              <a:rPr lang="en-US" sz="2200" dirty="0" smtClean="0"/>
              <a:t>in excess of $3.5B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Capital Improvements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81000" y="1143000"/>
            <a:ext cx="8382000" cy="482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4320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The FY15 </a:t>
            </a:r>
            <a:r>
              <a:rPr lang="en-US" sz="2800" dirty="0"/>
              <a:t>capital recommendations total nearly $</a:t>
            </a:r>
            <a:r>
              <a:rPr lang="en-US" sz="2800" dirty="0" smtClean="0"/>
              <a:t>1.5B </a:t>
            </a:r>
            <a:r>
              <a:rPr lang="en-US" sz="2800" dirty="0" smtClean="0"/>
              <a:t>and </a:t>
            </a:r>
            <a:r>
              <a:rPr lang="en-US" sz="2800" dirty="0"/>
              <a:t>include:</a:t>
            </a:r>
          </a:p>
          <a:p>
            <a:pPr marL="548640" lvl="1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800" dirty="0"/>
              <a:t>Support for the Release of Illinois Jobs Now! Projects.</a:t>
            </a:r>
          </a:p>
          <a:p>
            <a:pPr marL="548640" lvl="1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800" dirty="0"/>
              <a:t>$350M for capital renewal.</a:t>
            </a:r>
          </a:p>
          <a:p>
            <a:pPr marL="548640" lvl="1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800" dirty="0"/>
              <a:t>$1.2B for capital projects at public universities, </a:t>
            </a:r>
            <a:r>
              <a:rPr lang="en-US" sz="2800" dirty="0" smtClean="0"/>
              <a:t>community colleges, and at IMSA. </a:t>
            </a:r>
            <a:endParaRPr lang="en-US" sz="2800" dirty="0"/>
          </a:p>
          <a:p>
            <a:pPr marL="548640" lvl="1" indent="-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800" dirty="0"/>
              <a:t>$48M for </a:t>
            </a:r>
            <a:r>
              <a:rPr lang="en-US" sz="2800" dirty="0" smtClean="0"/>
              <a:t>escalation costs </a:t>
            </a:r>
            <a:r>
              <a:rPr lang="en-US" sz="2800" dirty="0"/>
              <a:t>and emergencies</a:t>
            </a:r>
            <a:r>
              <a:rPr lang="en-US" sz="2800" dirty="0" smtClean="0"/>
              <a:t>.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21486" cy="4218709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The FY15 Higher Education Budget Recommendation focuses funding on the goals of the </a:t>
            </a:r>
            <a:r>
              <a:rPr lang="en-US" sz="2800" i="1" dirty="0" smtClean="0">
                <a:solidFill>
                  <a:schemeClr val="tx1"/>
                </a:solidFill>
              </a:rPr>
              <a:t>Illinois Public Agenda.</a:t>
            </a:r>
          </a:p>
          <a:p>
            <a:pPr marL="274320" indent="-274320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The recommendation also allocates a portion of the funding to colleges and universities based on performance.</a:t>
            </a:r>
          </a:p>
          <a:p>
            <a:pPr marL="274320" indent="-274320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The recommendations feature an investment (or step level) approach utilized since FY 2009.</a:t>
            </a:r>
          </a:p>
          <a:p>
            <a:pPr marL="274320" indent="-274320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The recommendations offer realistic scenarios that are sensitive to the state’s uncertain fiscal environment.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1741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Summary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4653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/>
              <a:t>Questions/Comments?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0753" y="154379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FY15 Budget Context</a:t>
            </a:r>
            <a:br>
              <a:rPr lang="en-US" sz="3600" b="1" u="sng" dirty="0" smtClean="0"/>
            </a:br>
            <a:r>
              <a:rPr lang="en-US" sz="2700" b="1" u="sng" dirty="0" smtClean="0"/>
              <a:t>(State)</a:t>
            </a:r>
            <a:endParaRPr lang="en-US" sz="27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45324" y="1433946"/>
            <a:ext cx="8294914" cy="3767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lnSpc>
                <a:spcPts val="3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800" dirty="0" smtClean="0">
                <a:latin typeface="+mn-lt"/>
              </a:rPr>
              <a:t>Pension and Medicaid costs are exceeding the rate of State revenue growth.</a:t>
            </a:r>
          </a:p>
          <a:p>
            <a:pPr marL="342900" marR="0" lvl="0" indent="-342900" algn="l" defTabSz="914400" rtl="0" eaLnBrk="0" fontAlgn="base" latinLnBrk="0" hangingPunct="0">
              <a:lnSpc>
                <a:spcPts val="3000"/>
              </a:lnSpc>
              <a:spcBef>
                <a:spcPts val="1200"/>
              </a:spcBef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State is currently experiencing a debt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crisis.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lnSpc>
                <a:spcPts val="3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800" dirty="0" smtClean="0">
                <a:latin typeface="+mn-lt"/>
              </a:rPr>
              <a:t>The State is months behind in its payments to colleges and universities.</a:t>
            </a:r>
          </a:p>
          <a:p>
            <a:pPr marL="342900" marR="0" lvl="0" indent="-342900" algn="l" defTabSz="914400" rtl="0" eaLnBrk="0" fontAlgn="base" latinLnBrk="0" hangingPunct="0">
              <a:lnSpc>
                <a:spcPts val="3000"/>
              </a:lnSpc>
              <a:spcBef>
                <a:spcPts val="1200"/>
              </a:spcBef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latin typeface="+mn-lt"/>
              </a:rPr>
              <a:t>Adequate financial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aid funding, for both MAP and Pell, continues to be of concern.</a:t>
            </a:r>
          </a:p>
          <a:p>
            <a:pPr marL="342900" marR="0" lvl="0" indent="-342900" algn="l" defTabSz="914400" rtl="0" eaLnBrk="0" fontAlgn="base" latinLnBrk="0" hangingPunct="0">
              <a:lnSpc>
                <a:spcPts val="3000"/>
              </a:lnSpc>
              <a:spcBef>
                <a:spcPts val="1200"/>
              </a:spcBef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latin typeface="+mn-lt"/>
              </a:rPr>
              <a:t>We may see additional funding reductions in FY15 if the temporary tax increase expires as scheduled at the end of the CY14.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0752" y="762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FY15 Budget Context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400" b="1" dirty="0" smtClean="0"/>
              <a:t>(Colleges &amp; Universities)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92983" y="1265237"/>
            <a:ext cx="8188037" cy="4525963"/>
          </a:xfrm>
        </p:spPr>
        <p:txBody>
          <a:bodyPr>
            <a:noAutofit/>
          </a:bodyPr>
          <a:lstStyle/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State funding for higher education operations has declined steadily over the last 15 years.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availability of financial aid funding is declining at a time when low-income families have less ability to pay for college.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/>
              <a:t>Over the last several years, t</a:t>
            </a:r>
            <a:r>
              <a:rPr lang="en-US" sz="2200" dirty="0" smtClean="0">
                <a:solidFill>
                  <a:schemeClr val="tx1"/>
                </a:solidFill>
              </a:rPr>
              <a:t>here has been minimal funding for capital projects, to include renovation, remodeling, maintenance, and repair.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Unfunded state mandates and regulatory requirements undermine efficiency and productivity.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Institutions try to protect instruction, but are often forced to squeeze cost savings out of instruction and student support services.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burden of financing a college education has increasingly fallen on students and families.</a:t>
            </a:r>
          </a:p>
          <a:p>
            <a:pPr marL="344488" lvl="1" indent="-344488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0752" y="13062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 smtClean="0"/>
              <a:t>FY15 Budget Framework</a:t>
            </a:r>
            <a:endParaRPr lang="en-US" sz="3600" b="1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20584" y="1469571"/>
            <a:ext cx="8342416" cy="3945577"/>
          </a:xfrm>
        </p:spPr>
        <p:txBody>
          <a:bodyPr>
            <a:normAutofit/>
          </a:bodyPr>
          <a:lstStyle/>
          <a:p>
            <a:pPr marL="344488" lvl="1" indent="-34448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We will continue to use the Step Level approach for the </a:t>
            </a:r>
            <a:r>
              <a:rPr lang="en-US" sz="2400" dirty="0" smtClean="0"/>
              <a:t>FY15 higher education budget </a:t>
            </a:r>
            <a:r>
              <a:rPr lang="en-US" sz="2400" dirty="0"/>
              <a:t>recommendations.</a:t>
            </a:r>
          </a:p>
          <a:p>
            <a:pPr marL="344488" lvl="1" indent="-34448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smtClean="0"/>
              <a:t>FY15 budget </a:t>
            </a:r>
            <a:r>
              <a:rPr lang="en-US" sz="2400" dirty="0"/>
              <a:t>recommendations will include a performance funding component.</a:t>
            </a:r>
          </a:p>
          <a:p>
            <a:pPr marL="344488" lvl="1" indent="-34448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smtClean="0"/>
              <a:t>FY 15 budget </a:t>
            </a:r>
            <a:r>
              <a:rPr lang="en-US" sz="2400" dirty="0"/>
              <a:t>recommendations will support the goals of the Public Agenda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481060" cy="45586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Core funding for public colleges and universities.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Cash flow to public colleges and universities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Funding for need based financial aid.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Adequate funding for institutional grant programs.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Capital Funding, to include, Capital Renewal and Deferred Maintenance funding.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impact of unfunded mandates.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continued implementation of Performance Based Funding.</a:t>
            </a:r>
          </a:p>
          <a:p>
            <a:pPr marL="342900" lvl="1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priority for </a:t>
            </a:r>
            <a:r>
              <a:rPr lang="en-US" sz="2400" dirty="0"/>
              <a:t>funding is directed toward maintaining core capacity, deferred maintenance, MAP, and funding for grants.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3080" y="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u="sng" dirty="0"/>
              <a:t>Key Fiscal </a:t>
            </a:r>
            <a:r>
              <a:rPr lang="en-US" sz="3600" b="1" u="sng" dirty="0" smtClean="0"/>
              <a:t>Concerns and </a:t>
            </a:r>
            <a:r>
              <a:rPr lang="en-US" sz="3600" b="1" u="sng" dirty="0"/>
              <a:t>Priorities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u="sng" dirty="0" smtClean="0"/>
              <a:t>FY15 Public Agenda Funding Priorities</a:t>
            </a:r>
          </a:p>
        </p:txBody>
      </p:sp>
      <p:sp>
        <p:nvSpPr>
          <p:cNvPr id="7" name="Content Placeholder 7"/>
          <p:cNvSpPr txBox="1">
            <a:spLocks/>
          </p:cNvSpPr>
          <p:nvPr/>
        </p:nvSpPr>
        <p:spPr bwMode="auto">
          <a:xfrm>
            <a:off x="381000" y="970808"/>
            <a:ext cx="8305800" cy="51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4320" lvl="0" indent="-274320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Goal 1 </a:t>
            </a:r>
            <a:r>
              <a:rPr kumimoji="0" lang="en-US" sz="20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– </a:t>
            </a:r>
            <a:r>
              <a:rPr kumimoji="0" lang="en-US" sz="200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Increase Educational Attainment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buFont typeface="Calibri" pitchFamily="34" charset="0"/>
              <a:buChar char="-"/>
              <a:defRPr/>
            </a:pPr>
            <a:r>
              <a:rPr lang="en-US" sz="2000" dirty="0" smtClean="0"/>
              <a:t>   Adult Education, DFI, u.Select, Performance Funding</a:t>
            </a:r>
            <a:endParaRPr kumimoji="0" lang="en-US" sz="200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74320" lvl="0" indent="-274320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u="sng" dirty="0" smtClean="0"/>
              <a:t>Goal 2 </a:t>
            </a:r>
            <a:r>
              <a:rPr lang="en-US" sz="2000" dirty="0" smtClean="0"/>
              <a:t>– </a:t>
            </a:r>
            <a:r>
              <a:rPr lang="en-US" sz="2000" u="sng" dirty="0" smtClean="0"/>
              <a:t>Ensure College Affordability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buFont typeface="Calibri" pitchFamily="34" charset="0"/>
              <a:buChar char="-"/>
              <a:defRPr/>
            </a:pPr>
            <a:r>
              <a:rPr lang="en-US" sz="2000" dirty="0"/>
              <a:t>   MAP, Dependents Grants, Loan Repayment </a:t>
            </a:r>
            <a:r>
              <a:rPr lang="en-US" sz="2000" dirty="0" smtClean="0"/>
              <a:t>Programs</a:t>
            </a:r>
            <a:endParaRPr lang="en-US" sz="2000" dirty="0"/>
          </a:p>
          <a:p>
            <a:pPr marL="274320" lvl="0" indent="-274320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Goal</a:t>
            </a:r>
            <a:r>
              <a:rPr kumimoji="0" lang="en-US" sz="20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3 </a:t>
            </a:r>
            <a:r>
              <a:rPr kumimoji="0" lang="en-US" sz="200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– </a:t>
            </a:r>
            <a:r>
              <a:rPr kumimoji="0" lang="en-US" sz="200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Increase the Number of Quality Degrees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buFont typeface="Calibri" pitchFamily="34" charset="0"/>
              <a:buChar char="-"/>
              <a:defRPr/>
            </a:pPr>
            <a:r>
              <a:rPr lang="en-US" sz="2000" dirty="0"/>
              <a:t>   UCLC, Grow Your Own, Career &amp; Tech </a:t>
            </a:r>
            <a:r>
              <a:rPr lang="en-US" sz="2000" dirty="0" smtClean="0"/>
              <a:t>Ed</a:t>
            </a:r>
            <a:endParaRPr lang="en-US" sz="2000" dirty="0"/>
          </a:p>
          <a:p>
            <a:pPr marL="274320" lvl="0" indent="-274320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000" b="1" u="sng" baseline="0" dirty="0" smtClean="0"/>
              <a:t>Goal</a:t>
            </a:r>
            <a:r>
              <a:rPr lang="en-US" sz="2000" b="1" u="sng" dirty="0" smtClean="0"/>
              <a:t> 4 </a:t>
            </a:r>
            <a:r>
              <a:rPr lang="en-US" sz="2000" dirty="0" smtClean="0"/>
              <a:t>– Integrate Educational, Research and Innovation Assets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buFont typeface="Calibri" pitchFamily="34" charset="0"/>
              <a:buChar char="-"/>
              <a:defRPr/>
            </a:pPr>
            <a:r>
              <a:rPr lang="en-US" sz="2000" dirty="0"/>
              <a:t>   IMSA, Work Study </a:t>
            </a:r>
            <a:r>
              <a:rPr lang="en-US" sz="2000" dirty="0" smtClean="0"/>
              <a:t>Grants</a:t>
            </a:r>
            <a:endParaRPr lang="en-US" sz="2000" dirty="0"/>
          </a:p>
          <a:p>
            <a:pPr marL="274320" lvl="0" indent="-274320">
              <a:lnSpc>
                <a:spcPts val="24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Multiple Goals </a:t>
            </a:r>
            <a:r>
              <a:rPr kumimoji="0" lang="en-US" sz="20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– Quality, Affordability, Attainment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buFont typeface="Calibri" pitchFamily="34" charset="0"/>
              <a:buChar char="-"/>
              <a:defRPr/>
            </a:pPr>
            <a:r>
              <a:rPr lang="en-US" sz="2000" dirty="0" smtClean="0"/>
              <a:t>  Deferred Maintenance, ILDS, Community College Base Operating and       </a:t>
            </a:r>
          </a:p>
          <a:p>
            <a:pPr marL="288925" lvl="1" indent="-6350">
              <a:lnSpc>
                <a:spcPts val="2400"/>
              </a:lnSpc>
              <a:spcBef>
                <a:spcPts val="1200"/>
              </a:spcBef>
              <a:defRPr/>
            </a:pPr>
            <a:r>
              <a:rPr lang="en-US" sz="2000" dirty="0"/>
              <a:t> </a:t>
            </a:r>
            <a:r>
              <a:rPr lang="en-US" sz="2000" dirty="0" smtClean="0"/>
              <a:t>   Equalization  Grants.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Budget Recommendation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81000" y="838200"/>
            <a:ext cx="8534400" cy="51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4320" lvl="0" indent="-274320">
              <a:lnSpc>
                <a:spcPts val="24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0" lang="en-US" sz="2200" b="1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Step 1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–</a:t>
            </a: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Level+  Budget</a:t>
            </a:r>
            <a:r>
              <a:rPr lang="en-US" sz="2200" b="1" u="sng" dirty="0"/>
              <a:t> </a:t>
            </a:r>
            <a:r>
              <a:rPr lang="en-US" sz="2200" b="1" u="sng" dirty="0" smtClean="0"/>
              <a:t>($1.995B)</a:t>
            </a: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  +</a:t>
            </a:r>
            <a:r>
              <a:rPr lang="en-US" sz="2200" b="1" u="sng" dirty="0" smtClean="0"/>
              <a:t>$4.3M or </a:t>
            </a:r>
            <a:r>
              <a:rPr lang="en-US" sz="2200" b="1" u="sng" dirty="0"/>
              <a:t> </a:t>
            </a:r>
            <a:r>
              <a:rPr lang="en-US" sz="2200" b="1" u="sng" dirty="0" smtClean="0"/>
              <a:t>0.2% Increase over FY14</a:t>
            </a: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marR="0" lvl="1" indent="-274320" defTabSz="914400" rtl="0" eaLnBrk="1" fontAlgn="auto" latinLnBrk="0" hangingPunct="1">
              <a:lnSpc>
                <a:spcPts val="2400"/>
              </a:lnSpc>
              <a:spcBef>
                <a:spcPts val="600"/>
              </a:spcBef>
              <a:buClrTx/>
              <a:buSzTx/>
              <a:buFontTx/>
              <a:buChar char="-"/>
              <a:tabLst/>
              <a:defRPr/>
            </a:pPr>
            <a:r>
              <a:rPr kumimoji="0" lang="en-US" sz="2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Public Universities ($1.23B)</a:t>
            </a:r>
            <a:r>
              <a:rPr kumimoji="0" lang="en-US" sz="22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kumimoji="0" lang="en-US" sz="22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0.5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% of the base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($6.16M) is re-allocated based on the </a:t>
            </a:r>
            <a:r>
              <a:rPr kumimoji="0" lang="en-US" sz="2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performance funding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model. </a:t>
            </a:r>
          </a:p>
          <a:p>
            <a:pPr marL="548640" lvl="1" indent="-274320">
              <a:lnSpc>
                <a:spcPts val="2400"/>
              </a:lnSpc>
              <a:spcBef>
                <a:spcPts val="600"/>
              </a:spcBef>
              <a:buFontTx/>
              <a:buChar char="-"/>
              <a:defRPr/>
            </a:pPr>
            <a:r>
              <a:rPr lang="en-US" sz="2200" u="sng" dirty="0"/>
              <a:t>Community </a:t>
            </a:r>
            <a:r>
              <a:rPr lang="en-US" sz="2200" u="sng" dirty="0" smtClean="0"/>
              <a:t>Colleges</a:t>
            </a:r>
            <a:r>
              <a:rPr lang="en-US" sz="2200" dirty="0" smtClean="0"/>
              <a:t> </a:t>
            </a:r>
            <a:r>
              <a:rPr lang="en-US" sz="2200" u="sng" dirty="0" smtClean="0"/>
              <a:t>($292.8M)</a:t>
            </a:r>
            <a:r>
              <a:rPr lang="en-US" sz="2200" dirty="0" smtClean="0"/>
              <a:t> - In Step </a:t>
            </a:r>
            <a:r>
              <a:rPr lang="en-US" sz="2200" dirty="0"/>
              <a:t>One, and all subsequent steps, </a:t>
            </a:r>
            <a:r>
              <a:rPr lang="en-US" sz="2200" dirty="0" smtClean="0"/>
              <a:t>funding includes a </a:t>
            </a:r>
            <a:r>
              <a:rPr lang="en-US" sz="2200" dirty="0"/>
              <a:t>$4.6M reallocation of </a:t>
            </a:r>
            <a:r>
              <a:rPr lang="en-US" sz="2200" dirty="0" smtClean="0"/>
              <a:t>legislative </a:t>
            </a:r>
            <a:r>
              <a:rPr lang="en-US" sz="2200" dirty="0" smtClean="0"/>
              <a:t>initiatives.  </a:t>
            </a:r>
            <a:r>
              <a:rPr lang="en-US" sz="2200" u="sng" dirty="0" smtClean="0"/>
              <a:t>$360K </a:t>
            </a:r>
            <a:r>
              <a:rPr lang="en-US" sz="2200" u="sng" dirty="0" smtClean="0"/>
              <a:t>is distributed based on </a:t>
            </a:r>
            <a:r>
              <a:rPr lang="en-US" sz="2200" u="sng" dirty="0" smtClean="0"/>
              <a:t>performance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 marL="548640" lvl="1" indent="-274320">
              <a:lnSpc>
                <a:spcPts val="2400"/>
              </a:lnSpc>
              <a:spcBef>
                <a:spcPts val="600"/>
              </a:spcBef>
              <a:buFontTx/>
              <a:buChar char="-"/>
              <a:defRPr/>
            </a:pPr>
            <a:r>
              <a:rPr lang="en-US" sz="2200" u="sng" dirty="0" smtClean="0"/>
              <a:t>ISAC ($388.5M)</a:t>
            </a:r>
            <a:r>
              <a:rPr lang="en-US" sz="2200" dirty="0" smtClean="0"/>
              <a:t> - Increases $4.3M over FY14 levels to partially offset a $13M decrease in federal </a:t>
            </a:r>
            <a:r>
              <a:rPr lang="en-US" sz="2200" dirty="0" smtClean="0"/>
              <a:t>revenue.  </a:t>
            </a:r>
            <a:r>
              <a:rPr lang="en-US" sz="2200" u="sng" dirty="0" smtClean="0"/>
              <a:t>MAP</a:t>
            </a:r>
            <a:r>
              <a:rPr lang="en-US" sz="2200" dirty="0" smtClean="0"/>
              <a:t> </a:t>
            </a:r>
            <a:r>
              <a:rPr lang="en-US" sz="2200" dirty="0" smtClean="0"/>
              <a:t>funding remains flat at $373.2M, and other grants and scholarships are reduced 9%.</a:t>
            </a:r>
          </a:p>
          <a:p>
            <a:pPr marL="548640" lvl="1" indent="-274320">
              <a:lnSpc>
                <a:spcPts val="2400"/>
              </a:lnSpc>
              <a:spcBef>
                <a:spcPts val="600"/>
              </a:spcBef>
              <a:buFontTx/>
              <a:buChar char="-"/>
              <a:defRPr/>
            </a:pPr>
            <a:r>
              <a:rPr lang="en-US" sz="2200" u="sng" dirty="0"/>
              <a:t>Adult </a:t>
            </a:r>
            <a:r>
              <a:rPr lang="en-US" sz="2200" u="sng" dirty="0" smtClean="0"/>
              <a:t>Ed</a:t>
            </a:r>
            <a:r>
              <a:rPr lang="en-US" sz="2200" dirty="0" smtClean="0"/>
              <a:t>, </a:t>
            </a:r>
            <a:r>
              <a:rPr lang="en-US" sz="2200" u="sng" dirty="0"/>
              <a:t>CTE</a:t>
            </a:r>
            <a:r>
              <a:rPr lang="en-US" sz="2200" dirty="0"/>
              <a:t>, </a:t>
            </a:r>
            <a:r>
              <a:rPr lang="en-US" sz="2200" u="sng" dirty="0"/>
              <a:t>UCLC</a:t>
            </a:r>
            <a:r>
              <a:rPr lang="en-US" sz="2200" dirty="0"/>
              <a:t>, </a:t>
            </a:r>
            <a:r>
              <a:rPr lang="en-US" sz="2200" u="sng" dirty="0"/>
              <a:t>IMSA</a:t>
            </a:r>
            <a:r>
              <a:rPr lang="en-US" sz="2200" dirty="0"/>
              <a:t>, </a:t>
            </a:r>
            <a:r>
              <a:rPr lang="en-US" sz="2200" u="sng" dirty="0" smtClean="0"/>
              <a:t>SUCSS</a:t>
            </a:r>
            <a:r>
              <a:rPr lang="en-US" sz="2200" dirty="0" smtClean="0"/>
              <a:t>, and </a:t>
            </a:r>
            <a:r>
              <a:rPr lang="en-US" sz="2200" u="sng" dirty="0" smtClean="0"/>
              <a:t>SURS</a:t>
            </a:r>
            <a:r>
              <a:rPr lang="en-US" sz="2200" dirty="0" smtClean="0"/>
              <a:t>, are all funded at FY14 levels.  Additional funding to </a:t>
            </a:r>
            <a:r>
              <a:rPr lang="en-US" sz="2200" u="sng" dirty="0" smtClean="0"/>
              <a:t>IBHE</a:t>
            </a:r>
            <a:r>
              <a:rPr lang="en-US" sz="2200" dirty="0" smtClean="0"/>
              <a:t> to cover increase in MHEC fees.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73050" indent="-273050" fontAlgn="auto">
              <a:lnSpc>
                <a:spcPts val="24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Note: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At Step One and all subsequent Steps, the recommendations include </a:t>
            </a:r>
            <a:r>
              <a:rPr lang="en-US" sz="2200" dirty="0" smtClean="0"/>
              <a:t>the SURS certified amount of $1.55B, an increase of $34.5M (2.3%) over FY14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Budget Recommendation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81000" y="970808"/>
            <a:ext cx="8382000" cy="482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74320" lvl="0" indent="-27432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en-US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Step 2 </a:t>
            </a:r>
            <a:r>
              <a:rPr lang="en-US" sz="2400" b="1" u="sng" dirty="0" smtClean="0"/>
              <a:t>($2.03B) - $40.4M </a:t>
            </a:r>
            <a:r>
              <a:rPr lang="en-US" sz="2400" b="1" u="sng" dirty="0"/>
              <a:t>or 2.0% Increase over </a:t>
            </a:r>
            <a:r>
              <a:rPr lang="en-US" sz="2400" b="1" u="sng" dirty="0" smtClean="0"/>
              <a:t>FY14</a:t>
            </a:r>
            <a:endParaRPr kumimoji="0" lang="en-US" sz="24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Public Universities ($1.26B)</a:t>
            </a:r>
            <a:r>
              <a:rPr kumimoji="0" lang="en-US" sz="24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lang="en-US" sz="2400" dirty="0"/>
              <a:t>Includes $24.6M (2.0%) increase for public universities allocated based </a:t>
            </a:r>
            <a:r>
              <a:rPr lang="en-US" sz="2400" dirty="0" smtClean="0"/>
              <a:t>on performance.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u="sng" dirty="0"/>
              <a:t>Community </a:t>
            </a:r>
            <a:r>
              <a:rPr lang="en-US" sz="2400" u="sng" dirty="0" smtClean="0"/>
              <a:t>Colleges</a:t>
            </a:r>
            <a:r>
              <a:rPr lang="en-US" sz="2400" dirty="0" smtClean="0"/>
              <a:t> </a:t>
            </a:r>
            <a:r>
              <a:rPr lang="en-US" sz="2400" u="sng" dirty="0" smtClean="0"/>
              <a:t>($298.7M)</a:t>
            </a:r>
            <a:r>
              <a:rPr lang="en-US" sz="2400" dirty="0" smtClean="0"/>
              <a:t> – Includes $5.9M </a:t>
            </a:r>
            <a:r>
              <a:rPr lang="en-US" sz="2400" dirty="0"/>
              <a:t>for Community </a:t>
            </a:r>
            <a:r>
              <a:rPr lang="en-US" sz="2400" dirty="0" smtClean="0"/>
              <a:t>Colleges;  $3.9M for Base Operating Grants; $1.6M for Equalization Grants.</a:t>
            </a:r>
            <a:endParaRPr lang="en-US" sz="2400" dirty="0" smtClean="0"/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u="sng" dirty="0" smtClean="0"/>
              <a:t>ISAC ($392.1M)</a:t>
            </a:r>
            <a:r>
              <a:rPr lang="en-US" sz="2400" dirty="0"/>
              <a:t> </a:t>
            </a:r>
            <a:r>
              <a:rPr lang="en-US" sz="2400" dirty="0" smtClean="0"/>
              <a:t>- Includes </a:t>
            </a:r>
            <a:r>
              <a:rPr lang="en-US" sz="2400" dirty="0"/>
              <a:t>$2.6M for the Monetary Award Program; an additional $53,600 is provided for Dependents Grants to cover increases in tuition; other scholarship and grant programs restored to FY 14 levels</a:t>
            </a:r>
            <a:r>
              <a:rPr lang="en-US" sz="2400" dirty="0" smtClean="0"/>
              <a:t>.</a:t>
            </a:r>
            <a:endParaRPr lang="en-US" sz="2400" dirty="0"/>
          </a:p>
          <a:p>
            <a:pPr marL="548640" lvl="1" indent="-27432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sz="2400" dirty="0" smtClean="0"/>
              <a:t>Includes additional funding for </a:t>
            </a:r>
            <a:r>
              <a:rPr lang="en-US" sz="2400" u="sng" dirty="0" smtClean="0"/>
              <a:t>Adult Ed</a:t>
            </a:r>
            <a:r>
              <a:rPr lang="en-US" sz="2400" dirty="0" smtClean="0"/>
              <a:t>, </a:t>
            </a:r>
            <a:r>
              <a:rPr lang="en-US" sz="2400" u="sng" dirty="0" smtClean="0"/>
              <a:t>CTE</a:t>
            </a:r>
            <a:r>
              <a:rPr lang="en-US" sz="2400" dirty="0" smtClean="0"/>
              <a:t>, </a:t>
            </a:r>
            <a:r>
              <a:rPr lang="en-US" sz="2400" u="sng" dirty="0" smtClean="0"/>
              <a:t>UCLC</a:t>
            </a:r>
            <a:r>
              <a:rPr lang="en-US" sz="2400" dirty="0" smtClean="0"/>
              <a:t>, </a:t>
            </a:r>
            <a:r>
              <a:rPr lang="en-US" sz="2400" u="sng" dirty="0" smtClean="0"/>
              <a:t>IMSA</a:t>
            </a:r>
            <a:r>
              <a:rPr lang="en-US" sz="2400" dirty="0" smtClean="0"/>
              <a:t>, </a:t>
            </a:r>
            <a:r>
              <a:rPr lang="en-US" sz="2400" u="sng" dirty="0" smtClean="0"/>
              <a:t>SUCSS</a:t>
            </a:r>
            <a:r>
              <a:rPr lang="en-US" sz="2400" dirty="0" smtClean="0"/>
              <a:t>, </a:t>
            </a:r>
            <a:r>
              <a:rPr lang="en-US" sz="2400" u="sng" dirty="0" smtClean="0"/>
              <a:t>SURS</a:t>
            </a:r>
            <a:r>
              <a:rPr lang="en-US" sz="2400" dirty="0" smtClean="0"/>
              <a:t>, and </a:t>
            </a:r>
            <a:r>
              <a:rPr lang="en-US" sz="2400" u="sng" dirty="0" smtClean="0"/>
              <a:t>IBHE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97975"/>
            <a:ext cx="7239000" cy="587825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u="sng" dirty="0" smtClean="0"/>
              <a:t>FY15 Budget Recommendation</a:t>
            </a: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381000" y="970808"/>
            <a:ext cx="8382000" cy="482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274320" indent="-27432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kumimoji="0" lang="en-US" sz="8000" b="1" i="0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8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Step 3 </a:t>
            </a:r>
            <a:r>
              <a:rPr lang="en-US" sz="8000" b="1" u="sng" dirty="0" smtClean="0"/>
              <a:t>($2.08B) - </a:t>
            </a:r>
            <a:r>
              <a:rPr lang="en-US" sz="8000" b="1" u="sng" dirty="0"/>
              <a:t>$85.2M or 4.3% Increase over </a:t>
            </a:r>
            <a:r>
              <a:rPr lang="en-US" sz="8000" b="1" u="sng" dirty="0" smtClean="0"/>
              <a:t>FY14</a:t>
            </a:r>
            <a:endParaRPr kumimoji="0" lang="en-US" sz="80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kumimoji="0" lang="en-US" sz="80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Public Universities ($1.28B)</a:t>
            </a:r>
            <a:r>
              <a:rPr kumimoji="0" lang="en-US" sz="8000" b="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lang="en-US" sz="8000" dirty="0"/>
              <a:t>$50.7M for public universities; includes $37.0M (3.0%) for performance </a:t>
            </a:r>
            <a:r>
              <a:rPr lang="en-US" sz="8000" dirty="0" smtClean="0"/>
              <a:t>funding; $12.3M (1.0%) for deferred maintenance.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sz="8000" u="sng" dirty="0"/>
              <a:t>Community </a:t>
            </a:r>
            <a:r>
              <a:rPr lang="en-US" sz="8000" u="sng" dirty="0" smtClean="0"/>
              <a:t>Colleges</a:t>
            </a:r>
            <a:r>
              <a:rPr lang="en-US" sz="8000" dirty="0" smtClean="0"/>
              <a:t> </a:t>
            </a:r>
            <a:r>
              <a:rPr lang="en-US" sz="8000" u="sng" dirty="0" smtClean="0"/>
              <a:t>($304.7M)</a:t>
            </a:r>
            <a:r>
              <a:rPr lang="en-US" sz="8000" dirty="0"/>
              <a:t> </a:t>
            </a:r>
            <a:r>
              <a:rPr lang="en-US" sz="8000" dirty="0" smtClean="0"/>
              <a:t>- $</a:t>
            </a:r>
            <a:r>
              <a:rPr lang="en-US" sz="8000" dirty="0"/>
              <a:t>11.9M for Community Colleges; $7.9M for Base Operating Grants; $3.2M for Equalization </a:t>
            </a:r>
            <a:r>
              <a:rPr lang="en-US" sz="8000" dirty="0" smtClean="0"/>
              <a:t>Grants.</a:t>
            </a:r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sz="8000" u="sng" dirty="0" smtClean="0"/>
              <a:t>ISAC ($403.4M)</a:t>
            </a:r>
            <a:r>
              <a:rPr lang="en-US" sz="8000" dirty="0"/>
              <a:t> </a:t>
            </a:r>
            <a:r>
              <a:rPr lang="en-US" sz="8000" dirty="0" smtClean="0"/>
              <a:t>- $</a:t>
            </a:r>
            <a:r>
              <a:rPr lang="en-US" sz="8000" dirty="0"/>
              <a:t>13.8M for the Monetary Award Program</a:t>
            </a:r>
            <a:r>
              <a:rPr lang="en-US" sz="8000" dirty="0" smtClean="0"/>
              <a:t>.</a:t>
            </a:r>
            <a:endParaRPr lang="en-US" sz="8000" dirty="0"/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sz="8000" dirty="0"/>
              <a:t>Includes additional funding for </a:t>
            </a:r>
            <a:r>
              <a:rPr lang="en-US" sz="8000" u="sng" dirty="0"/>
              <a:t>Adult </a:t>
            </a:r>
            <a:r>
              <a:rPr lang="en-US" sz="8000" u="sng" dirty="0" smtClean="0"/>
              <a:t>Ed</a:t>
            </a:r>
            <a:r>
              <a:rPr lang="en-US" sz="8000" dirty="0" smtClean="0"/>
              <a:t>, </a:t>
            </a:r>
            <a:r>
              <a:rPr lang="en-US" sz="8000" u="sng" dirty="0" smtClean="0"/>
              <a:t>CTE</a:t>
            </a:r>
            <a:r>
              <a:rPr lang="en-US" sz="8000" dirty="0" smtClean="0"/>
              <a:t>, </a:t>
            </a:r>
            <a:r>
              <a:rPr lang="en-US" sz="8000" u="sng" dirty="0"/>
              <a:t>UCLC</a:t>
            </a:r>
            <a:r>
              <a:rPr lang="en-US" sz="8000" dirty="0"/>
              <a:t>, </a:t>
            </a:r>
            <a:r>
              <a:rPr lang="en-US" sz="8000" u="sng" dirty="0"/>
              <a:t>IMSA</a:t>
            </a:r>
            <a:r>
              <a:rPr lang="en-US" sz="8000" dirty="0"/>
              <a:t>, </a:t>
            </a:r>
            <a:r>
              <a:rPr lang="en-US" sz="8000" u="sng" dirty="0"/>
              <a:t>SUCSS</a:t>
            </a:r>
            <a:r>
              <a:rPr lang="en-US" sz="8000" dirty="0" smtClean="0"/>
              <a:t>, </a:t>
            </a:r>
            <a:r>
              <a:rPr lang="en-US" sz="8000" u="sng" dirty="0" smtClean="0"/>
              <a:t>SURS</a:t>
            </a:r>
            <a:r>
              <a:rPr lang="en-US" sz="8000" dirty="0" smtClean="0"/>
              <a:t>, </a:t>
            </a:r>
            <a:r>
              <a:rPr lang="en-US" sz="8000" dirty="0"/>
              <a:t>and </a:t>
            </a:r>
            <a:r>
              <a:rPr lang="en-US" sz="8000" u="sng" dirty="0"/>
              <a:t>IBHE</a:t>
            </a:r>
            <a:r>
              <a:rPr lang="en-US" sz="8000" dirty="0"/>
              <a:t>.</a:t>
            </a:r>
            <a:endParaRPr lang="en-US" sz="8000" u="sng" dirty="0"/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endParaRPr lang="en-US" sz="8000" dirty="0"/>
          </a:p>
          <a:p>
            <a:pPr marL="548640" lvl="1" indent="-27432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1250</Words>
  <Application>Microsoft Office PowerPoint</Application>
  <PresentationFormat>On-screen Show (4:3)</PresentationFormat>
  <Paragraphs>93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FY15 Budget Context (State)</vt:lpstr>
      <vt:lpstr>FY15 Budget Context (Colleges &amp; Universities)</vt:lpstr>
      <vt:lpstr>FY15 Budget Framework</vt:lpstr>
      <vt:lpstr>Key Fiscal Concerns and Priorities</vt:lpstr>
      <vt:lpstr>FY15 Public Agenda Funding Priorities</vt:lpstr>
      <vt:lpstr>FY15 Budget Recommendation</vt:lpstr>
      <vt:lpstr>FY15 Budget Recommendation</vt:lpstr>
      <vt:lpstr>FY15 Budget Recommendation</vt:lpstr>
      <vt:lpstr>FY15 Budget Recommendation</vt:lpstr>
      <vt:lpstr>FY15 Capital Improvements</vt:lpstr>
      <vt:lpstr>FY15 Capital Improvements</vt:lpstr>
      <vt:lpstr>Summary</vt:lpstr>
      <vt:lpstr>Questions/Comments?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Phillips, Alan</dc:creator>
  <cp:lastModifiedBy>Phillips, Alan</cp:lastModifiedBy>
  <cp:revision>208</cp:revision>
  <dcterms:created xsi:type="dcterms:W3CDTF">2014-01-29T14:19:57Z</dcterms:created>
  <dcterms:modified xsi:type="dcterms:W3CDTF">2014-02-02T20:00:15Z</dcterms:modified>
</cp:coreProperties>
</file>