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22" r:id="rId2"/>
    <p:sldId id="303" r:id="rId3"/>
    <p:sldId id="399" r:id="rId4"/>
    <p:sldId id="418" r:id="rId5"/>
    <p:sldId id="420" r:id="rId6"/>
    <p:sldId id="421" r:id="rId7"/>
    <p:sldId id="416" r:id="rId8"/>
    <p:sldId id="428" r:id="rId9"/>
    <p:sldId id="431" r:id="rId10"/>
    <p:sldId id="427" r:id="rId11"/>
    <p:sldId id="429" r:id="rId12"/>
    <p:sldId id="430" r:id="rId13"/>
    <p:sldId id="425" r:id="rId14"/>
    <p:sldId id="426" r:id="rId15"/>
    <p:sldId id="347" r:id="rId16"/>
    <p:sldId id="411" r:id="rId17"/>
    <p:sldId id="412" r:id="rId18"/>
    <p:sldId id="417" r:id="rId19"/>
    <p:sldId id="409" r:id="rId20"/>
    <p:sldId id="410" r:id="rId21"/>
    <p:sldId id="424" r:id="rId22"/>
    <p:sldId id="432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39" autoAdjust="0"/>
  </p:normalViewPr>
  <p:slideViewPr>
    <p:cSldViewPr snapToGrid="0">
      <p:cViewPr varScale="1">
        <p:scale>
          <a:sx n="63" d="100"/>
          <a:sy n="63" d="100"/>
        </p:scale>
        <p:origin x="-120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 snapToGrid="0">
      <p:cViewPr>
        <p:scale>
          <a:sx n="100" d="100"/>
          <a:sy n="100" d="100"/>
        </p:scale>
        <p:origin x="-2784" y="25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3157" tIns="46581" rIns="93157" bIns="4658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3157" tIns="46581" rIns="93157" bIns="4658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C85300-9421-4F72-9934-7C70D63A256B}" type="datetimeFigureOut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3157" tIns="46581" rIns="93157" bIns="4658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3157" tIns="46581" rIns="93157" bIns="4658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596975-F672-4AC3-930D-CD7FAE903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3676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3157" tIns="46581" rIns="93157" bIns="4658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3157" tIns="46581" rIns="93157" bIns="4658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643F19F-1101-4208-9C46-F4504403BEFA}" type="datetimeFigureOut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7" tIns="46581" rIns="93157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7"/>
            <a:ext cx="5607050" cy="4183063"/>
          </a:xfrm>
          <a:prstGeom prst="rect">
            <a:avLst/>
          </a:prstGeom>
        </p:spPr>
        <p:txBody>
          <a:bodyPr vert="horz" lIns="93157" tIns="46581" rIns="93157" bIns="4658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3157" tIns="46581" rIns="93157" bIns="4658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3157" tIns="46581" rIns="93157" bIns="4658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53E71B-878F-4830-9552-D809E1CF9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0732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546AC-1FC2-4E0D-A9A0-6F752559DE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3E71B-878F-4830-9552-D809E1CF9D1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3E71B-878F-4830-9552-D809E1CF9D1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53E71B-878F-4830-9552-D809E1CF9D1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7950" y="6432550"/>
            <a:ext cx="18288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450013"/>
            <a:ext cx="381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3D06664-0168-4B46-8955-A32D5E71B90B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DFD2E-653B-4221-8A02-03C661C1D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3F6AC2-AC40-4859-93A2-6E12A68770E3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F1E1-AAF4-4F1E-86D9-77CD4B772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96CA934-B0EA-4923-9E86-DCB3187ED6E8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A0855-4C5D-4D98-83A4-6273A33DF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80E1D9-4525-4DCC-9B24-4380ABEAAB9A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4CB3-AF5E-4698-A1A1-D77F3AD7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B543D99-922C-411D-90FF-88943B4C0937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AC3C7-ADBD-4124-8A12-494A30892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FBE08C-910E-4644-96B6-A0889E3971AB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A06A3-5E3E-460F-ABA2-2A7CC7071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6FB2A7-97A9-4E31-9D87-3ADB0992A922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91CB6-EBB5-456D-91C7-6365B3770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083FFD0-C03A-412C-AE29-DB4C1DD9D34F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1A133-BC21-4777-AD70-B196CB2CA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E9F001B-A10D-47A3-A063-726F294D50D9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FFA9D-DFF6-46E5-B3BE-96DC534D36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50292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79B6E2-43AC-45C9-B0FB-83DF757A6E3B}" type="datetime1">
              <a:rPr lang="en-US"/>
              <a:pPr>
                <a:defRPr/>
              </a:pPr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IBHE 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275AF-1F46-4418-8D0E-A51267CE3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4500" y="5222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088" y="64325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IBHE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1563" y="6438900"/>
            <a:ext cx="452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4D15FC-C485-4467-BC66-8374C2A09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41514" y="141514"/>
            <a:ext cx="958273" cy="50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09074" y="644208"/>
            <a:ext cx="8373979" cy="1470025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</a:rPr>
              <a:t>Illinois Higher Education</a:t>
            </a:r>
            <a:r>
              <a:rPr lang="en-US" sz="3600" b="1" dirty="0">
                <a:latin typeface="+mj-lt"/>
              </a:rPr>
              <a:t> </a:t>
            </a:r>
            <a:endParaRPr lang="en-US" sz="3600" b="1" dirty="0" smtClean="0">
              <a:latin typeface="+mj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+mj-lt"/>
              </a:rPr>
              <a:t>FY15 Performance Funding Recommendations</a:t>
            </a:r>
            <a:endParaRPr lang="en-US" sz="3600" b="1" dirty="0"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40803" y="3638868"/>
            <a:ext cx="6400800" cy="23764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+mj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+mj-lt"/>
              </a:rPr>
              <a:t>IBHE Board Presentation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+mj-lt"/>
              </a:rPr>
              <a:t>February 4, 2014</a:t>
            </a:r>
            <a:endParaRPr lang="en-US" sz="2800" dirty="0">
              <a:latin typeface="+mj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+mj-lt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+mj-lt"/>
              </a:rPr>
              <a:t>Dr. Alan Phillips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latin typeface="+mj-lt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6229" y="2414017"/>
            <a:ext cx="2249948" cy="119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0"/>
            <a:ext cx="1295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u="sng" dirty="0" smtClean="0">
                <a:solidFill>
                  <a:schemeClr val="tx1"/>
                </a:solidFill>
              </a:rPr>
              <a:t>Performance Value Calculation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22238" y="6432550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D9D9D9"/>
                </a:solidFill>
              </a:rPr>
              <a:t>IBHE Presentation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577263" y="6438900"/>
            <a:ext cx="452437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21C328-2B98-4351-B94D-9FAE9CED0679}" type="slidenum">
              <a:rPr lang="en-US" smtClean="0">
                <a:solidFill>
                  <a:srgbClr val="D9D9D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>
              <a:solidFill>
                <a:srgbClr val="D9D9D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23636" y="1079161"/>
            <a:ext cx="7362701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u="sng" dirty="0" smtClean="0"/>
              <a:t>Step 8</a:t>
            </a:r>
            <a:r>
              <a:rPr lang="en-US" sz="2000" dirty="0" smtClean="0"/>
              <a:t> – Add an adjustment factor for high cost entities</a:t>
            </a:r>
          </a:p>
          <a:p>
            <a:r>
              <a:rPr lang="en-US" sz="2000" dirty="0" smtClean="0"/>
              <a:t>             (i.e. Hospitals, Medical, Dental, and Veterinary Schools)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0" y="2081653"/>
            <a:ext cx="8674767" cy="3765885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1"/>
                </a:solidFill>
              </a:rPr>
              <a:t>Step 1</a:t>
            </a:r>
            <a:r>
              <a:rPr lang="en-US" dirty="0" smtClean="0">
                <a:solidFill>
                  <a:schemeClr val="tx1"/>
                </a:solidFill>
              </a:rPr>
              <a:t>:  Allocate performance set-aside funds based on and adjusted state appropriation that removes state funds for high cost entities.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1"/>
                </a:solidFill>
              </a:rPr>
              <a:t>Step 2</a:t>
            </a:r>
            <a:r>
              <a:rPr lang="en-US" dirty="0" smtClean="0">
                <a:solidFill>
                  <a:schemeClr val="tx1"/>
                </a:solidFill>
              </a:rPr>
              <a:t>:  Calculate performance funding allocations per funding model using adjusted performance set-aside amount.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1"/>
                </a:solidFill>
              </a:rPr>
              <a:t>Step 3</a:t>
            </a:r>
            <a:r>
              <a:rPr lang="en-US" dirty="0" smtClean="0">
                <a:solidFill>
                  <a:schemeClr val="tx1"/>
                </a:solidFill>
              </a:rPr>
              <a:t>:  Add back funds to institutions with high cost entities by applying performance funding set-aside percentage (i.e. .5% for FY14) to the high cost entities state appropriation.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1"/>
                </a:solidFill>
              </a:rPr>
              <a:t>Step 4</a:t>
            </a:r>
            <a:r>
              <a:rPr lang="en-US" dirty="0" smtClean="0">
                <a:solidFill>
                  <a:schemeClr val="tx1"/>
                </a:solidFill>
              </a:rPr>
              <a:t>:  Total allocated funds equal performance funding without high cost entities plus set-aside for high cost entities.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1124" y="-14068"/>
            <a:ext cx="8229600" cy="1143000"/>
          </a:xfrm>
        </p:spPr>
        <p:txBody>
          <a:bodyPr/>
          <a:lstStyle/>
          <a:p>
            <a:pPr eaLnBrk="1" hangingPunct="1"/>
            <a:r>
              <a:rPr lang="en-US" b="1" u="sng" dirty="0" smtClean="0">
                <a:solidFill>
                  <a:schemeClr val="tx1"/>
                </a:solidFill>
              </a:rPr>
              <a:t>Performance Measures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22238" y="6456614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D9D9D9"/>
                </a:solidFill>
              </a:rPr>
              <a:t>IBHE Presentation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577263" y="6462964"/>
            <a:ext cx="452437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4C31F4-3B5D-4518-A1F1-B0DF3B743389}" type="slidenum">
              <a:rPr lang="en-US" smtClean="0">
                <a:solidFill>
                  <a:srgbClr val="D9D9D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>
              <a:solidFill>
                <a:srgbClr val="D9D9D9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8536" y="1009166"/>
            <a:ext cx="8301064" cy="43165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1050" dirty="0">
              <a:latin typeface="Calibri" pitchFamily="34" charset="0"/>
            </a:endParaRPr>
          </a:p>
          <a:p>
            <a:r>
              <a:rPr lang="en-US" sz="2400" b="1" u="sng" dirty="0" smtClean="0">
                <a:latin typeface="Calibri" pitchFamily="34" charset="0"/>
              </a:rPr>
              <a:t>Measures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Bachelors Degrees (FY10-12) </a:t>
            </a:r>
            <a:endParaRPr lang="en-US" sz="105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Masters Degrees (FY10-12)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Doctoral and Professional Degrees (FY10-12)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Undergraduate Degrees per 100 FTE (FY10-12) 	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Research and Public Service Expenditures (FY11-13)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</a:t>
            </a:r>
            <a:r>
              <a:rPr lang="en-US" sz="2400" i="1" dirty="0" smtClean="0">
                <a:latin typeface="Calibri" pitchFamily="34" charset="0"/>
              </a:rPr>
              <a:t>Graduation Rate - 150% of Time (Fall 05-07 Cohort)*</a:t>
            </a:r>
          </a:p>
          <a:p>
            <a:pPr>
              <a:buFont typeface="Arial" pitchFamily="34" charset="0"/>
              <a:buChar char="•"/>
            </a:pPr>
            <a:r>
              <a:rPr lang="en-US" sz="2400" i="1" dirty="0" smtClean="0">
                <a:latin typeface="Calibri" pitchFamily="34" charset="0"/>
              </a:rPr>
              <a:t>  Persistence- 24 Credit Hours Completed in One Year (FY10-12)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Cost per Credit Hour (FY10-12)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Cost per Completion (FY10-12)</a:t>
            </a:r>
          </a:p>
          <a:p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6579" y="5305927"/>
            <a:ext cx="6750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*Incorporate transfers per the CCA transfer category definitions </a:t>
            </a:r>
          </a:p>
          <a:p>
            <a:r>
              <a:rPr lang="en-US" dirty="0" smtClean="0"/>
              <a:t> (i.e. </a:t>
            </a:r>
            <a:r>
              <a:rPr lang="en-US" i="1" u="sng" dirty="0" smtClean="0"/>
              <a:t>30 or fewer credits, 31 to 59 credits, or 60 or more credits).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81124" y="380010"/>
            <a:ext cx="8229600" cy="1143000"/>
          </a:xfrm>
        </p:spPr>
        <p:txBody>
          <a:bodyPr/>
          <a:lstStyle/>
          <a:p>
            <a:pPr eaLnBrk="1" hangingPunct="1"/>
            <a:r>
              <a:rPr lang="en-US" b="1" u="sng" dirty="0" smtClean="0">
                <a:solidFill>
                  <a:schemeClr val="tx1"/>
                </a:solidFill>
              </a:rPr>
              <a:t>Sub-Categories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22238" y="6432550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D9D9D9"/>
                </a:solidFill>
              </a:rPr>
              <a:t>IBHE Presentation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577263" y="6438900"/>
            <a:ext cx="452437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30EB9E-F866-43A0-98A3-5D4BB933F1EB}" type="slidenum">
              <a:rPr lang="en-US" smtClean="0">
                <a:solidFill>
                  <a:srgbClr val="D9D9D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>
              <a:solidFill>
                <a:srgbClr val="D9D9D9"/>
              </a:solidFill>
            </a:endParaRP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661737" y="1932742"/>
            <a:ext cx="798896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latin typeface="Calibri" pitchFamily="34" charset="0"/>
              </a:rPr>
              <a:t>Sub-Category	</a:t>
            </a:r>
            <a:r>
              <a:rPr lang="en-US" sz="2400" dirty="0" smtClean="0">
                <a:latin typeface="Calibri" pitchFamily="34" charset="0"/>
              </a:rPr>
              <a:t>			</a:t>
            </a:r>
            <a:r>
              <a:rPr lang="en-US" sz="2400" b="1" u="sng" dirty="0" smtClean="0">
                <a:latin typeface="Calibri" pitchFamily="34" charset="0"/>
              </a:rPr>
              <a:t>Weight</a:t>
            </a:r>
            <a:r>
              <a:rPr lang="en-US" sz="2400" b="1" dirty="0" smtClean="0">
                <a:latin typeface="Calibri" pitchFamily="34" charset="0"/>
              </a:rPr>
              <a:t>*</a:t>
            </a:r>
            <a:endParaRPr lang="en-US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Low Income (Pell/Map Eligible)	   40%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Adult (Age 25 and Older)		   40%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Hispanic				   40%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Black, non-Hispanic			   40%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  STEM &amp; Health Care (by CIP Code)	   40% - HLS* + CIP 51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84621" y="5919536"/>
            <a:ext cx="22974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*</a:t>
            </a:r>
            <a:r>
              <a:rPr lang="en-US" dirty="0" smtClean="0"/>
              <a:t> Homeland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78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</a:rPr>
              <a:t>Results for FY15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979" y="1283559"/>
            <a:ext cx="8413683" cy="259061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>
                <a:solidFill>
                  <a:schemeClr val="tx1"/>
                </a:solidFill>
              </a:rPr>
              <a:t>Performance funding values increased for eight of the twelve four-year public universities from FY14 to FY15.</a:t>
            </a: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chemeClr val="tx1"/>
                </a:solidFill>
              </a:rPr>
              <a:t>Based on their performance, the majority of the schools earned back most or all of their performance funding set-aside.</a:t>
            </a:r>
          </a:p>
          <a:p>
            <a:pPr>
              <a:spcBef>
                <a:spcPts val="1800"/>
              </a:spcBef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78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</a:rPr>
              <a:t>Results for FY15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2928"/>
            <a:ext cx="8413683" cy="259061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Assuming a .5% funding set-aside and level GRF Funding (Step 1):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Variance in funding allocations due to performance ranged from +.19% to -.11%.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The actual funding amount variance ranged from +$110.3K to   -$93.3K.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Assuming a 2.0% funding increase in addition to level GRF Funding (Step 2):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Variance in funding allocations due to performance ranged from +1.58% to +2.74%.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solidFill>
                  <a:schemeClr val="tx1"/>
                </a:solidFill>
              </a:rPr>
              <a:t>The actual funding amount variance ranged from +$.458M to   +$6.0M.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75" y="2457966"/>
            <a:ext cx="8229600" cy="1143000"/>
          </a:xfrm>
        </p:spPr>
        <p:txBody>
          <a:bodyPr/>
          <a:lstStyle/>
          <a:p>
            <a:r>
              <a:rPr lang="en-US" b="1" dirty="0" smtClean="0"/>
              <a:t>FY15 Budget Recommendations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n-US" sz="2800" b="1" u="sng" dirty="0" smtClean="0"/>
              <a:t>Proposed Performance Funding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576" y="1481447"/>
            <a:ext cx="8229600" cy="3375561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Step 1 </a:t>
            </a:r>
            <a:r>
              <a:rPr lang="en-US" sz="2400" dirty="0" smtClean="0">
                <a:solidFill>
                  <a:schemeClr val="tx1"/>
                </a:solidFill>
              </a:rPr>
              <a:t>– Flat or Level Budget from FY 13 Funding.</a:t>
            </a:r>
          </a:p>
          <a:p>
            <a:pPr lvl="1"/>
            <a:r>
              <a:rPr lang="en-US" sz="2000" u="sng" dirty="0" smtClean="0">
                <a:solidFill>
                  <a:schemeClr val="tx1"/>
                </a:solidFill>
              </a:rPr>
              <a:t>4-Year Universities </a:t>
            </a:r>
            <a:r>
              <a:rPr lang="en-US" sz="2000" dirty="0" smtClean="0">
                <a:solidFill>
                  <a:schemeClr val="tx1"/>
                </a:solidFill>
              </a:rPr>
              <a:t>- Flat funding with no more than </a:t>
            </a:r>
            <a:r>
              <a:rPr lang="en-US" sz="2000" b="1" dirty="0" smtClean="0">
                <a:solidFill>
                  <a:schemeClr val="tx1"/>
                </a:solidFill>
              </a:rPr>
              <a:t>0.5% of the budget reallocated for Performance Funding (approx $6.15M).</a:t>
            </a:r>
          </a:p>
          <a:p>
            <a:pPr lvl="1"/>
            <a:r>
              <a:rPr lang="en-US" sz="2000" u="sng" dirty="0" smtClean="0">
                <a:solidFill>
                  <a:schemeClr val="tx1"/>
                </a:solidFill>
              </a:rPr>
              <a:t>2-Year Colleges </a:t>
            </a:r>
            <a:r>
              <a:rPr lang="en-US" sz="2000" dirty="0" smtClean="0">
                <a:solidFill>
                  <a:schemeClr val="tx1"/>
                </a:solidFill>
              </a:rPr>
              <a:t>– Flat funding with </a:t>
            </a:r>
            <a:r>
              <a:rPr lang="en-US" sz="2000" b="1" dirty="0" smtClean="0">
                <a:solidFill>
                  <a:schemeClr val="tx1"/>
                </a:solidFill>
              </a:rPr>
              <a:t>$360K reallocated based on the six community college performance measures.</a:t>
            </a:r>
          </a:p>
          <a:p>
            <a:pPr lvl="1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Step 2</a:t>
            </a:r>
            <a:r>
              <a:rPr lang="en-US" sz="2400" dirty="0" smtClean="0">
                <a:solidFill>
                  <a:schemeClr val="tx1"/>
                </a:solidFill>
              </a:rPr>
              <a:t> – Overall funding is a 2.5% increase over FY 13.</a:t>
            </a:r>
          </a:p>
          <a:p>
            <a:pPr lvl="1"/>
            <a:r>
              <a:rPr lang="en-US" sz="2000" u="sng" dirty="0" smtClean="0">
                <a:solidFill>
                  <a:schemeClr val="tx1"/>
                </a:solidFill>
              </a:rPr>
              <a:t>4-Year Universities </a:t>
            </a:r>
            <a:r>
              <a:rPr lang="en-US" sz="2000" dirty="0" smtClean="0">
                <a:solidFill>
                  <a:schemeClr val="tx1"/>
                </a:solidFill>
              </a:rPr>
              <a:t>– Total increase of $24.6M (2.0%). Of the total, </a:t>
            </a:r>
            <a:r>
              <a:rPr lang="en-US" sz="2000" b="1" dirty="0" smtClean="0">
                <a:solidFill>
                  <a:schemeClr val="tx1"/>
                </a:solidFill>
              </a:rPr>
              <a:t>$12.3M (1.0%) is allocated for performance funding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2000" u="sng" dirty="0" smtClean="0">
                <a:solidFill>
                  <a:schemeClr val="tx1"/>
                </a:solidFill>
              </a:rPr>
              <a:t>2-Year Colleges </a:t>
            </a:r>
            <a:r>
              <a:rPr lang="en-US" sz="2000" dirty="0" smtClean="0">
                <a:solidFill>
                  <a:schemeClr val="tx1"/>
                </a:solidFill>
              </a:rPr>
              <a:t>– Total increase of $5.8M (2.0%), including a one-time $1.2M reallocation for legislative initiatives, </a:t>
            </a:r>
            <a:r>
              <a:rPr lang="en-US" sz="2000" b="1" dirty="0" smtClean="0">
                <a:solidFill>
                  <a:schemeClr val="tx1"/>
                </a:solidFill>
              </a:rPr>
              <a:t>with $360K reallocated based on the six community college performance measures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088" y="64390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IBHE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91563" y="6445375"/>
            <a:ext cx="452437" cy="365125"/>
          </a:xfrm>
        </p:spPr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40326" y="1003901"/>
            <a:ext cx="63354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Step Budget Recommendation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n-US" sz="2800" b="1" u="sng" dirty="0" smtClean="0"/>
              <a:t>Proposed Performance Funding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576" y="1481447"/>
            <a:ext cx="8229600" cy="3375561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Step 3</a:t>
            </a:r>
            <a:r>
              <a:rPr lang="en-US" sz="2400" dirty="0" smtClean="0">
                <a:solidFill>
                  <a:schemeClr val="tx1"/>
                </a:solidFill>
              </a:rPr>
              <a:t> – A 4.5 % increase above the FY 13 Funding Level</a:t>
            </a:r>
          </a:p>
          <a:p>
            <a:pPr lvl="1"/>
            <a:r>
              <a:rPr lang="en-US" sz="1800" u="sng" dirty="0" smtClean="0">
                <a:solidFill>
                  <a:schemeClr val="tx1"/>
                </a:solidFill>
              </a:rPr>
              <a:t>4-Year Universities </a:t>
            </a:r>
            <a:r>
              <a:rPr lang="en-US" sz="1800" dirty="0" smtClean="0">
                <a:solidFill>
                  <a:schemeClr val="tx1"/>
                </a:solidFill>
              </a:rPr>
              <a:t>– The total increase is $49.2M (4.0%), </a:t>
            </a:r>
            <a:r>
              <a:rPr lang="en-US" sz="1800" b="1" dirty="0" smtClean="0">
                <a:solidFill>
                  <a:schemeClr val="tx1"/>
                </a:solidFill>
              </a:rPr>
              <a:t>$24.6M (2.0%) to Performance Funding</a:t>
            </a:r>
            <a:r>
              <a:rPr lang="en-US" sz="1800" dirty="0" smtClean="0">
                <a:solidFill>
                  <a:schemeClr val="tx1"/>
                </a:solidFill>
              </a:rPr>
              <a:t>, $24.6M (2.0%) to core institutional support.</a:t>
            </a:r>
          </a:p>
          <a:p>
            <a:pPr lvl="1"/>
            <a:r>
              <a:rPr lang="en-US" sz="1800" u="sng" dirty="0" smtClean="0">
                <a:solidFill>
                  <a:schemeClr val="tx1"/>
                </a:solidFill>
              </a:rPr>
              <a:t>2-Year Colleges </a:t>
            </a:r>
            <a:r>
              <a:rPr lang="en-US" sz="1800" dirty="0" smtClean="0">
                <a:solidFill>
                  <a:schemeClr val="tx1"/>
                </a:solidFill>
              </a:rPr>
              <a:t>– The total increase is $11.6M (4.0%), including $1.2M reallocation,  </a:t>
            </a:r>
            <a:r>
              <a:rPr lang="en-US" sz="1800" b="1" dirty="0" smtClean="0">
                <a:solidFill>
                  <a:schemeClr val="tx1"/>
                </a:solidFill>
              </a:rPr>
              <a:t>$360K to Performance Funding</a:t>
            </a:r>
            <a:r>
              <a:rPr lang="en-US" sz="1800" dirty="0" smtClean="0">
                <a:solidFill>
                  <a:schemeClr val="tx1"/>
                </a:solidFill>
              </a:rPr>
              <a:t>, $8.1M to Base Operating Grants, and $3.8M to Equalization Grants.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Step 4</a:t>
            </a:r>
            <a:r>
              <a:rPr lang="en-US" sz="2400" dirty="0" smtClean="0">
                <a:solidFill>
                  <a:schemeClr val="tx1"/>
                </a:solidFill>
              </a:rPr>
              <a:t> – An 8.3% increase above the FY 13 Funding Level </a:t>
            </a:r>
            <a:r>
              <a:rPr lang="en-US" sz="2400" b="1" dirty="0" smtClean="0">
                <a:solidFill>
                  <a:schemeClr val="tx1"/>
                </a:solidFill>
              </a:rPr>
              <a:t>(Restoration to roughly FY 12 funding levels).</a:t>
            </a:r>
          </a:p>
          <a:p>
            <a:pPr lvl="1"/>
            <a:r>
              <a:rPr lang="en-US" sz="1800" u="sng" dirty="0" smtClean="0">
                <a:solidFill>
                  <a:schemeClr val="tx1"/>
                </a:solidFill>
              </a:rPr>
              <a:t>4-Year Universities </a:t>
            </a:r>
            <a:r>
              <a:rPr lang="en-US" sz="1800" dirty="0" smtClean="0">
                <a:solidFill>
                  <a:schemeClr val="tx1"/>
                </a:solidFill>
              </a:rPr>
              <a:t>– The total increase is $79.6M (6.5%), </a:t>
            </a:r>
            <a:r>
              <a:rPr lang="en-US" sz="1800" b="1" dirty="0" smtClean="0">
                <a:solidFill>
                  <a:schemeClr val="tx1"/>
                </a:solidFill>
              </a:rPr>
              <a:t>$24.6M to Performance Funding</a:t>
            </a:r>
            <a:r>
              <a:rPr lang="en-US" sz="1800" dirty="0" smtClean="0">
                <a:solidFill>
                  <a:schemeClr val="tx1"/>
                </a:solidFill>
              </a:rPr>
              <a:t>, $30.4M to Deferred Maintenance, and $24.6M to Institutional support.</a:t>
            </a:r>
          </a:p>
          <a:p>
            <a:pPr lvl="1"/>
            <a:r>
              <a:rPr lang="en-US" sz="1800" u="sng" dirty="0" smtClean="0">
                <a:solidFill>
                  <a:schemeClr val="tx1"/>
                </a:solidFill>
              </a:rPr>
              <a:t>2-Year Colleges </a:t>
            </a:r>
            <a:r>
              <a:rPr lang="en-US" sz="1800" dirty="0" smtClean="0">
                <a:solidFill>
                  <a:schemeClr val="tx1"/>
                </a:solidFill>
              </a:rPr>
              <a:t>– The total increase is $20.8M (7.2%), including $1.2M reallocation,  </a:t>
            </a:r>
            <a:r>
              <a:rPr lang="en-US" sz="1800" b="1" dirty="0" smtClean="0">
                <a:solidFill>
                  <a:schemeClr val="tx1"/>
                </a:solidFill>
              </a:rPr>
              <a:t>$360K to Performance Funding</a:t>
            </a:r>
            <a:r>
              <a:rPr lang="en-US" sz="1800" dirty="0" smtClean="0">
                <a:solidFill>
                  <a:schemeClr val="tx1"/>
                </a:solidFill>
              </a:rPr>
              <a:t>, $13.0M to Base Operating Grants, and $7.7M to Equalization Grants.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088" y="64390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IBHE Presentation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91563" y="6445375"/>
            <a:ext cx="452437" cy="365125"/>
          </a:xfrm>
        </p:spPr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40326" y="1003901"/>
            <a:ext cx="63354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/>
              <a:t>Step Budget Recommendation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28624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Performance Funding Model</a:t>
            </a:r>
            <a:br>
              <a:rPr lang="en-US" b="1" u="sng" dirty="0" smtClean="0"/>
            </a:br>
            <a:r>
              <a:rPr lang="en-US" sz="2400" b="1" dirty="0" smtClean="0"/>
              <a:t>(4-Year Universities)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60947" y="1062789"/>
            <a:ext cx="8458200" cy="5097463"/>
          </a:xfrm>
        </p:spPr>
        <p:txBody>
          <a:bodyPr/>
          <a:lstStyle/>
          <a:p>
            <a:pPr eaLnBrk="1" hangingPunct="1">
              <a:lnSpc>
                <a:spcPts val="2600"/>
              </a:lnSpc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The model effectively balances the competing goals of increasing completions while rewarding institutions for improving the success of underserved populations.</a:t>
            </a:r>
          </a:p>
          <a:p>
            <a:pPr eaLnBrk="1" hangingPunct="1">
              <a:lnSpc>
                <a:spcPts val="2600"/>
              </a:lnSpc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All steps are identical at each university, and each institution’s formula is calculated independently</a:t>
            </a:r>
          </a:p>
          <a:p>
            <a:pPr eaLnBrk="1" hangingPunct="1">
              <a:lnSpc>
                <a:spcPts val="2600"/>
              </a:lnSpc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The model accounts for each institution’s unique mission by adding a weight to each measure.</a:t>
            </a:r>
          </a:p>
          <a:p>
            <a:pPr eaLnBrk="1" hangingPunct="1">
              <a:lnSpc>
                <a:spcPts val="2600"/>
              </a:lnSpc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Funds are distributed on a pro rata basis according to each institution’s formula calculation.</a:t>
            </a:r>
          </a:p>
          <a:p>
            <a:pPr eaLnBrk="1" hangingPunct="1">
              <a:lnSpc>
                <a:spcPts val="2600"/>
              </a:lnSpc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The formula calculation for each institution will change each year based on annually updated data.</a:t>
            </a:r>
          </a:p>
          <a:p>
            <a:pPr eaLnBrk="1" hangingPunct="1">
              <a:lnSpc>
                <a:spcPts val="2600"/>
              </a:lnSpc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The model is not prescriptive in how to achieve excellence and success (what, not how).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22238" y="6432550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D9D9D9"/>
                </a:solidFill>
              </a:rPr>
              <a:t>IBHE Presentation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577263" y="6438900"/>
            <a:ext cx="452437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140F9A-A41E-4CAF-9947-F88D3201EE57}" type="slidenum">
              <a:rPr lang="en-US" smtClean="0">
                <a:solidFill>
                  <a:srgbClr val="D9D9D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>
              <a:solidFill>
                <a:srgbClr val="D9D9D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46538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Questions/Comments?</a:t>
            </a:r>
            <a:endParaRPr lang="en-US" b="1" u="sng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22238" y="6432550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D9D9D9"/>
                </a:solidFill>
              </a:rPr>
              <a:t>IBHE Presentation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96013" y="6438900"/>
            <a:ext cx="452437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8687B0-C64D-4D70-89B3-58685D448473}" type="slidenum">
              <a:rPr lang="en-US" smtClean="0">
                <a:solidFill>
                  <a:srgbClr val="D9D9D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dirty="0" smtClean="0">
              <a:solidFill>
                <a:srgbClr val="D9D9D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68564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Performance Funding Objective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93295" y="1287379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To develop performance funding models for public universities and community colleges that are…</a:t>
            </a:r>
          </a:p>
          <a:p>
            <a:pPr lvl="1" eaLnBrk="1" hangingPunct="1"/>
            <a:endParaRPr lang="en-US" sz="10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</a:rPr>
              <a:t>Linked directly to the Goals of the </a:t>
            </a:r>
            <a:r>
              <a:rPr lang="en-US" i="1" dirty="0" smtClean="0">
                <a:solidFill>
                  <a:schemeClr val="tx1"/>
                </a:solidFill>
              </a:rPr>
              <a:t>Illinois Public Agenda </a:t>
            </a:r>
            <a:r>
              <a:rPr lang="en-US" dirty="0" smtClean="0">
                <a:solidFill>
                  <a:schemeClr val="tx1"/>
                </a:solidFill>
              </a:rPr>
              <a:t>and the principles of Public Act 97-320</a:t>
            </a:r>
          </a:p>
          <a:p>
            <a:pPr lvl="1" eaLnBrk="1" hangingPunct="1"/>
            <a:endParaRPr lang="en-US" sz="10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</a:rPr>
              <a:t>Equipped to recognize and account for each university’s mission and set of circumstances</a:t>
            </a:r>
          </a:p>
          <a:p>
            <a:pPr lvl="1" eaLnBrk="1" hangingPunct="1"/>
            <a:endParaRPr lang="en-US" sz="10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</a:rPr>
              <a:t>Adjustable to account for changes in policy and priorities</a:t>
            </a:r>
          </a:p>
          <a:p>
            <a:pPr lvl="1" eaLnBrk="1" hangingPunct="1"/>
            <a:endParaRPr lang="en-US" sz="10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</a:rPr>
              <a:t>Not prescriptive in how to achieve excellence and success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384B7-6D16-46A4-ABE2-E3B94A4FA99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IBHE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246538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Back-Up Charts</a:t>
            </a:r>
            <a:endParaRPr lang="en-US" b="1" u="sng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22238" y="6432550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D9D9D9"/>
                </a:solidFill>
              </a:rPr>
              <a:t>IBHE Presentation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96013" y="6438900"/>
            <a:ext cx="452437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8687B0-C64D-4D70-89B3-58685D448473}" type="slidenum">
              <a:rPr lang="en-US" smtClean="0">
                <a:solidFill>
                  <a:srgbClr val="D9D9D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dirty="0" smtClean="0">
              <a:solidFill>
                <a:srgbClr val="D9D9D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48786" y="24064"/>
            <a:ext cx="8229600" cy="75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Preliminary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FY15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Performance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Funding Allocation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910895"/>
            <a:ext cx="824865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IBHE Presentation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b="1" smtClean="0"/>
              <a:pPr>
                <a:defRPr/>
              </a:pPr>
              <a:t>22</a:t>
            </a:fld>
            <a:endParaRPr lang="en-US" b="1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48786" y="24064"/>
            <a:ext cx="8229600" cy="75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Preliminary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FY15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Performance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Funding Allocation</a:t>
            </a:r>
          </a:p>
        </p:txBody>
      </p:sp>
      <p:pic>
        <p:nvPicPr>
          <p:cNvPr id="1028" name="Picture 4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964884"/>
            <a:ext cx="859536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9555"/>
            <a:ext cx="8229600" cy="4525963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400" u="sng" dirty="0" smtClean="0">
                <a:solidFill>
                  <a:schemeClr val="tx1"/>
                </a:solidFill>
              </a:rPr>
              <a:t>Performance Metrics Shall: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olidFill>
                  <a:schemeClr val="tx1"/>
                </a:solidFill>
              </a:rPr>
              <a:t>Focus on the fundamental goal of increasing completion.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olidFill>
                  <a:schemeClr val="tx1"/>
                </a:solidFill>
              </a:rPr>
              <a:t>Reward performance of institutions in advancing the success of students who are: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solidFill>
                  <a:schemeClr val="tx1"/>
                </a:solidFill>
              </a:rPr>
              <a:t>Academically or financially at risk.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solidFill>
                  <a:schemeClr val="tx1"/>
                </a:solidFill>
              </a:rPr>
              <a:t>First generation students.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solidFill>
                  <a:schemeClr val="tx1"/>
                </a:solidFill>
              </a:rPr>
              <a:t>Low-income students.</a:t>
            </a:r>
          </a:p>
          <a:p>
            <a:pPr lvl="2">
              <a:spcBef>
                <a:spcPts val="400"/>
              </a:spcBef>
            </a:pPr>
            <a:r>
              <a:rPr lang="en-US" dirty="0" smtClean="0">
                <a:solidFill>
                  <a:schemeClr val="tx1"/>
                </a:solidFill>
              </a:rPr>
              <a:t>Students traditionally underrepresented in higher education.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olidFill>
                  <a:schemeClr val="tx1"/>
                </a:solidFill>
              </a:rPr>
              <a:t>Recognize and account for the differentiated missions of institutions of higher education.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olidFill>
                  <a:schemeClr val="tx1"/>
                </a:solidFill>
              </a:rPr>
              <a:t>Maintain the quality of degrees, certificates, courses, and programs.</a:t>
            </a:r>
          </a:p>
          <a:p>
            <a:pPr lvl="1">
              <a:spcBef>
                <a:spcPts val="400"/>
              </a:spcBef>
            </a:pPr>
            <a:r>
              <a:rPr lang="en-US" dirty="0" smtClean="0">
                <a:solidFill>
                  <a:schemeClr val="tx1"/>
                </a:solidFill>
              </a:rPr>
              <a:t>Recognize the unique and broad mission of public community colleges.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63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Public Act 97-320 (HB 1503)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2351088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Performance Funding Model </a:t>
            </a:r>
            <a:br>
              <a:rPr lang="en-US" b="1" u="sng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Community Colleges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4526" y="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Performance Funding Model</a:t>
            </a:r>
            <a:br>
              <a:rPr lang="en-US" b="1" u="sng" dirty="0" smtClean="0"/>
            </a:br>
            <a:r>
              <a:rPr lang="en-US" b="1" dirty="0" smtClean="0"/>
              <a:t>(</a:t>
            </a:r>
            <a:r>
              <a:rPr lang="en-US" sz="2400" b="1" dirty="0" smtClean="0"/>
              <a:t>Community Colleges)</a:t>
            </a:r>
            <a:endParaRPr lang="en-US" sz="2400" b="1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9381" y="1263016"/>
            <a:ext cx="8692738" cy="334460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There are thirty-nine community college districts.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The community college model contains six separate measures.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Each measure is allocated an equal portion of the total performance funding amount.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Each college competes for a portion of the funding for each measure.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Those colleges that show a decrease in performance receive no funds based on performance.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Those colleges that show an increase in performance receive a pro-rata share of the funding allocation for that measure based on the increase in their performance.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2650" y="35626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Performance Funding Measures</a:t>
            </a:r>
            <a:br>
              <a:rPr lang="en-US" b="1" u="sng" dirty="0" smtClean="0"/>
            </a:br>
            <a:r>
              <a:rPr lang="en-US" b="1" dirty="0" smtClean="0"/>
              <a:t>(</a:t>
            </a:r>
            <a:r>
              <a:rPr lang="en-US" sz="2400" b="1" dirty="0" smtClean="0"/>
              <a:t>Community Colleges)</a:t>
            </a:r>
            <a:endParaRPr lang="en-US" sz="2400" b="1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75179" y="1832875"/>
            <a:ext cx="7595052" cy="3344609"/>
          </a:xfrm>
        </p:spPr>
        <p:txBody>
          <a:bodyPr/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Degree and Certificate Completion.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Degree and Certificate Completion of “At Risk” students.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Transfer to a four year institution.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Remedial and Adult Education Advancement.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Momentum Points.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Transfer to a community college.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4500" y="2351088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Performance Funding Model </a:t>
            </a:r>
            <a:br>
              <a:rPr lang="en-US" b="1" u="sng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4-Year Public Universities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563" y="0"/>
            <a:ext cx="8229600" cy="1143000"/>
          </a:xfrm>
        </p:spPr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</a:rPr>
              <a:t>Performance Funding Model Steps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(4-Year Public University)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03" y="960999"/>
            <a:ext cx="8229600" cy="4525963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Step 1 – Identify the performance measures or metrics that support the achievement of the state goals.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Step 2 – Collect the data on the selected performance measures.</a:t>
            </a:r>
          </a:p>
          <a:p>
            <a:r>
              <a:rPr lang="en-US" sz="2000" i="1" dirty="0" smtClean="0">
                <a:solidFill>
                  <a:schemeClr val="tx1"/>
                </a:solidFill>
              </a:rPr>
              <a:t>Step 3 – Award an additional premium for the production of certain desired outcomes such as completions by underserved or underrepresented populations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Step 4 – Normalize (scale)  the data, if necessary, so it is comparable across variables.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Step 5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– Weight each of the Performance Measures to reflect the priority of the Measure to the mission of the institution.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Step 6 – Multiply and sum the Scaled Data times the Weight to produce the Weighted results.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Step 7 – Use the final Weighted results (or Total Performance Value)  - excluding high cost entities - to distribute performance funding. </a:t>
            </a:r>
          </a:p>
          <a:p>
            <a:r>
              <a:rPr lang="en-US" sz="2000" i="1" dirty="0" smtClean="0">
                <a:solidFill>
                  <a:schemeClr val="tx1"/>
                </a:solidFill>
              </a:rPr>
              <a:t>Step 8 – Add an adjustment factor (Carve-out) for high cost entities (i.e. Hospitals, Medical, Dental, and Veterinary Schools).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IBHE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A0855-4C5D-4D98-83A4-6273A33DF64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93156" y="0"/>
            <a:ext cx="8229600" cy="842211"/>
          </a:xfrm>
        </p:spPr>
        <p:txBody>
          <a:bodyPr/>
          <a:lstStyle/>
          <a:p>
            <a:pPr eaLnBrk="1" hangingPunct="1"/>
            <a:r>
              <a:rPr lang="en-US" b="1" u="sng" dirty="0" smtClean="0">
                <a:solidFill>
                  <a:schemeClr val="tx1"/>
                </a:solidFill>
              </a:rPr>
              <a:t>Sub-Categories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122238" y="6432550"/>
            <a:ext cx="2895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D9D9D9"/>
                </a:solidFill>
              </a:rPr>
              <a:t>IBHE Presentation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577263" y="6438900"/>
            <a:ext cx="452437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30EB9E-F866-43A0-98A3-5D4BB933F1EB}" type="slidenum">
              <a:rPr lang="en-US" smtClean="0">
                <a:solidFill>
                  <a:srgbClr val="D9D9D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solidFill>
                <a:srgbClr val="D9D9D9"/>
              </a:solidFill>
            </a:endParaRP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264696" y="1980869"/>
            <a:ext cx="8542420" cy="435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9250" indent="-349250">
              <a:spcBef>
                <a:spcPts val="600"/>
              </a:spcBef>
              <a:buFont typeface="Arial" pitchFamily="34" charset="0"/>
              <a:buChar char="•"/>
            </a:pPr>
            <a:r>
              <a:rPr lang="en-US" b="1" dirty="0" smtClean="0">
                <a:latin typeface="+mn-lt"/>
              </a:rPr>
              <a:t>Only weighted Bachelors, Masters, and Doctorate and Professional Degrees</a:t>
            </a:r>
          </a:p>
          <a:p>
            <a:pPr marL="349250" indent="-349250">
              <a:spcBef>
                <a:spcPts val="600"/>
              </a:spcBef>
              <a:buFont typeface="Arial" pitchFamily="34" charset="0"/>
              <a:buChar char="•"/>
            </a:pPr>
            <a:r>
              <a:rPr lang="en-US" b="1" dirty="0" smtClean="0">
                <a:latin typeface="+mn-lt"/>
              </a:rPr>
              <a:t>Did not weight Undergraduate Degrees per 100 FTE</a:t>
            </a:r>
            <a:endParaRPr lang="en-US" dirty="0" smtClean="0">
              <a:latin typeface="+mn-lt"/>
            </a:endParaRPr>
          </a:p>
          <a:p>
            <a:pPr marL="806450" lvl="1" indent="-349250" eaLnBrk="0" hangingPunct="0">
              <a:spcBef>
                <a:spcPts val="600"/>
              </a:spcBef>
            </a:pPr>
            <a:r>
              <a:rPr lang="en-US" dirty="0" smtClean="0">
                <a:latin typeface="+mn-lt"/>
              </a:rPr>
              <a:t>-     To avoid </a:t>
            </a:r>
            <a:r>
              <a:rPr lang="en-US" u="sng" dirty="0" smtClean="0">
                <a:latin typeface="+mn-lt"/>
              </a:rPr>
              <a:t>overweighting</a:t>
            </a:r>
            <a:r>
              <a:rPr lang="en-US" dirty="0" smtClean="0">
                <a:latin typeface="+mn-lt"/>
              </a:rPr>
              <a:t> sub-populations throughout the model, the percentage weight given to the subcategories would have to be </a:t>
            </a:r>
            <a:r>
              <a:rPr lang="en-US" u="sng" dirty="0" smtClean="0">
                <a:latin typeface="+mn-lt"/>
              </a:rPr>
              <a:t>reduced from the current 40%.</a:t>
            </a:r>
            <a:r>
              <a:rPr lang="en-US" dirty="0" smtClean="0">
                <a:latin typeface="+mn-lt"/>
              </a:rPr>
              <a:t>  Otherwise, schools with high numbers of Master and Doctoral students graduating from the subpopulations would be negatively impacted, as credit given to these populations is reduced.  </a:t>
            </a:r>
          </a:p>
          <a:p>
            <a:pPr marL="806450" lvl="1" indent="-349250">
              <a:spcBef>
                <a:spcPts val="600"/>
              </a:spcBef>
            </a:pPr>
            <a:r>
              <a:rPr lang="en-US" dirty="0" smtClean="0">
                <a:latin typeface="+mn-lt"/>
              </a:rPr>
              <a:t>-     The change would benefit smaller masters degree schools but would disproportionately harm research institutions and those institutions with higher levels of masters and doctoral students.</a:t>
            </a:r>
          </a:p>
          <a:p>
            <a:pPr marL="349250" indent="-349250">
              <a:spcBef>
                <a:spcPts val="600"/>
              </a:spcBef>
              <a:buFont typeface="Arial" pitchFamily="34" charset="0"/>
              <a:buChar char="•"/>
            </a:pPr>
            <a:r>
              <a:rPr lang="en-US" b="1" dirty="0" smtClean="0">
                <a:latin typeface="+mn-lt"/>
              </a:rPr>
              <a:t>Did not weight Cost per Completion</a:t>
            </a:r>
          </a:p>
          <a:p>
            <a:pPr marL="806450" lvl="1" indent="-349250">
              <a:spcBef>
                <a:spcPts val="600"/>
              </a:spcBef>
            </a:pPr>
            <a:r>
              <a:rPr lang="en-US" dirty="0" smtClean="0">
                <a:latin typeface="+mn-lt"/>
              </a:rPr>
              <a:t>-     It is only possible to weight the completion portion of the ratio, a weighted cost is unavailable.  Weighting completions without weighting cost does not provide an accurate measure of differential costs to educate particular sub groups.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1579" y="767002"/>
            <a:ext cx="7926779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u="sng" dirty="0" smtClean="0"/>
              <a:t>Step 3 </a:t>
            </a:r>
            <a:r>
              <a:rPr lang="en-US" sz="2000" dirty="0" smtClean="0"/>
              <a:t>– Award an additional premium for the production </a:t>
            </a:r>
          </a:p>
          <a:p>
            <a:r>
              <a:rPr lang="en-US" sz="2000" dirty="0" smtClean="0"/>
              <a:t>              of certain desired outcomes such as completions by </a:t>
            </a:r>
          </a:p>
          <a:p>
            <a:r>
              <a:rPr lang="en-US" sz="2000" dirty="0" smtClean="0"/>
              <a:t>              underserved or underrepresented populations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29715</TotalTime>
  <Words>1365</Words>
  <Application>Microsoft Office PowerPoint</Application>
  <PresentationFormat>On-screen Show (4:3)</PresentationFormat>
  <Paragraphs>179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Performance Funding Objective</vt:lpstr>
      <vt:lpstr>Public Act 97-320 (HB 1503) </vt:lpstr>
      <vt:lpstr>Performance Funding Model   Community Colleges</vt:lpstr>
      <vt:lpstr>Performance Funding Model (Community Colleges)</vt:lpstr>
      <vt:lpstr>Performance Funding Measures (Community Colleges)</vt:lpstr>
      <vt:lpstr>Performance Funding Model   4-Year Public Universities</vt:lpstr>
      <vt:lpstr>Performance Funding Model Steps (4-Year Public University)</vt:lpstr>
      <vt:lpstr>Sub-Categories</vt:lpstr>
      <vt:lpstr>Performance Value Calculation</vt:lpstr>
      <vt:lpstr>Performance Measures</vt:lpstr>
      <vt:lpstr>Sub-Categories</vt:lpstr>
      <vt:lpstr>Results for FY15</vt:lpstr>
      <vt:lpstr>Results for FY15</vt:lpstr>
      <vt:lpstr>FY15 Budget Recommendations</vt:lpstr>
      <vt:lpstr>Proposed Performance Funding</vt:lpstr>
      <vt:lpstr>Proposed Performance Funding</vt:lpstr>
      <vt:lpstr>Performance Funding Model (4-Year Universities)</vt:lpstr>
      <vt:lpstr>Questions/Comments?</vt:lpstr>
      <vt:lpstr>Back-Up Charts</vt:lpstr>
      <vt:lpstr>Slide 21</vt:lpstr>
      <vt:lpstr>Slide 22</vt:lpstr>
    </vt:vector>
  </TitlesOfParts>
  <Company>Kaskaskia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 user</dc:creator>
  <cp:lastModifiedBy>Berry, Matt</cp:lastModifiedBy>
  <cp:revision>2047</cp:revision>
  <dcterms:created xsi:type="dcterms:W3CDTF">2011-03-11T12:22:52Z</dcterms:created>
  <dcterms:modified xsi:type="dcterms:W3CDTF">2014-03-11T18:38:42Z</dcterms:modified>
</cp:coreProperties>
</file>